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6" r:id="rId22"/>
    <p:sldId id="277" r:id="rId23"/>
    <p:sldId id="278" r:id="rId24"/>
    <p:sldId id="275" r:id="rId25"/>
    <p:sldId id="280" r:id="rId26"/>
    <p:sldId id="279" r:id="rId27"/>
    <p:sldId id="282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/>
    <p:restoredTop sz="93566"/>
  </p:normalViewPr>
  <p:slideViewPr>
    <p:cSldViewPr snapToGrid="0" snapToObjects="1">
      <p:cViewPr varScale="1">
        <p:scale>
          <a:sx n="62" d="100"/>
          <a:sy n="62" d="100"/>
        </p:scale>
        <p:origin x="7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F7DDF6-47CB-427D-8CD6-7C8228FBDFF7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46972B-D4FE-44D8-AE92-63FBD575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5AF56B-B719-6D4A-A674-EE64BC1AFD0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CC1A04-24D4-A74A-882D-9F20160B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start keeping track/ a log of your professional growth hours for easy renewal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C1A04-24D4-A74A-882D-9F20160BA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6. Professional Fitness Questions: answer ALL professional fitness questions (a-f).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answer “Yes” to any of the questions, you must complete the Professional Fitness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 Form (Form OA-EF) and submit the required supporting documentation. This form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found on the CTC website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ctc.ca.gov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C1A04-24D4-A74A-882D-9F20160BAA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for Live Scan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C1A04-24D4-A74A-882D-9F20160BAA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C1A04-24D4-A74A-882D-9F20160BAA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1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3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2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2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5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4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9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0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9CA29A-3BC0-774D-892B-4703174AFE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D5ACA-7DE3-5C43-9623-4D14D0E7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ac.edu/childdevelopment/" TargetMode="External"/><Relationship Id="rId2" Type="http://schemas.openxmlformats.org/officeDocument/2006/relationships/hyperlink" Target="http://www.ctc.c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tsac.edu/records/student-records/transcripts.html" TargetMode="External"/><Relationship Id="rId3" Type="http://schemas.openxmlformats.org/officeDocument/2006/relationships/slide" Target="slide21.xml"/><Relationship Id="rId7" Type="http://schemas.openxmlformats.org/officeDocument/2006/relationships/slide" Target="slide2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dtc-permit@yosemite.edu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B638-60EE-6747-92F4-8376C68D1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 Development Permit Overview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28384-6BD1-D941-A3A5-A3A91395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828804"/>
          </a:xfrm>
        </p:spPr>
        <p:txBody>
          <a:bodyPr>
            <a:normAutofit/>
          </a:bodyPr>
          <a:lstStyle/>
          <a:p>
            <a:r>
              <a:rPr lang="en-US" sz="3800" dirty="0"/>
              <a:t>Qualifications and Instructions for 1</a:t>
            </a:r>
            <a:r>
              <a:rPr lang="en-US" sz="3800" baseline="30000" dirty="0"/>
              <a:t>st</a:t>
            </a:r>
            <a:r>
              <a:rPr lang="en-US" sz="3800" dirty="0"/>
              <a:t> Time Applicants</a:t>
            </a:r>
          </a:p>
          <a:p>
            <a:endParaRPr lang="en-US" sz="1600" dirty="0"/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1A62C-78C5-D946-97BB-EB55A56AC18D}"/>
              </a:ext>
            </a:extLst>
          </p:cNvPr>
          <p:cNvSpPr/>
          <p:nvPr/>
        </p:nvSpPr>
        <p:spPr>
          <a:xfrm>
            <a:off x="2517648" y="5757332"/>
            <a:ext cx="680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Presented by: </a:t>
            </a:r>
          </a:p>
          <a:p>
            <a:pPr algn="ctr"/>
            <a:r>
              <a:rPr lang="en-US" dirty="0"/>
              <a:t>Professor Henry &amp; Professor Melendez</a:t>
            </a:r>
          </a:p>
        </p:txBody>
      </p:sp>
    </p:spTree>
    <p:extLst>
      <p:ext uri="{BB962C8B-B14F-4D97-AF65-F5344CB8AC3E}">
        <p14:creationId xmlns:p14="http://schemas.microsoft.com/office/powerpoint/2010/main" val="202510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6015805-A055-4742-A2AB-F3BCEADBA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874" r="384" b="2286"/>
          <a:stretch/>
        </p:blipFill>
        <p:spPr bwMode="auto">
          <a:xfrm>
            <a:off x="893805" y="556040"/>
            <a:ext cx="10404389" cy="603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8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9" y="2446865"/>
            <a:ext cx="3464045" cy="247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75F50-0E4C-334E-AD18-73FB38AA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967684" cy="1574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Assistant Permit – 6 units of ECE</a:t>
            </a:r>
            <a:br>
              <a:rPr lang="en-US" dirty="0"/>
            </a:br>
            <a:r>
              <a:rPr lang="en-US" sz="3000" dirty="0"/>
              <a:t>Any of the following: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CF38-9F37-9D4A-A403-CAD9F7D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56932"/>
            <a:ext cx="7982857" cy="3318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CHLD 1 - Child, Family, School, Community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CHLD 5 - Principles and Practices in Child Development Programs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CHLD 6 - Introduction to Child Development Curriculum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CHLD 11- Child and Adolescent Development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No days of experience needed to apply for this permit</a:t>
            </a:r>
          </a:p>
        </p:txBody>
      </p:sp>
    </p:spTree>
    <p:extLst>
      <p:ext uri="{BB962C8B-B14F-4D97-AF65-F5344CB8AC3E}">
        <p14:creationId xmlns:p14="http://schemas.microsoft.com/office/powerpoint/2010/main" val="29481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D3FF-A681-264F-9DEC-175B710D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659913" cy="35390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CHLD 11- Child and Adolescent Development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CHLD 1- Child, Family, School, Community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CHLD 5- Principles and Practices in Child Development Programs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CHLD 6- Introduction to Child Development Curriculum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Plus </a:t>
            </a:r>
            <a:r>
              <a:rPr lang="en-US" sz="2800" b="1" dirty="0"/>
              <a:t>50 days </a:t>
            </a:r>
            <a:r>
              <a:rPr lang="en-US" sz="2800" dirty="0"/>
              <a:t>of experience within the last 2 years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6EB1C3-26C4-2942-AB04-D33A3C3E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Associate Teacher Permit –</a:t>
            </a:r>
            <a:br>
              <a:rPr lang="en-US" dirty="0"/>
            </a:br>
            <a:r>
              <a:rPr lang="en-US" dirty="0"/>
              <a:t>12 units (core courses)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95" y="3033485"/>
            <a:ext cx="3397869" cy="22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15EF-C347-FC45-A62F-40D8E664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4901310"/>
            <a:ext cx="9601196" cy="1075266"/>
          </a:xfrm>
        </p:spPr>
        <p:txBody>
          <a:bodyPr numCol="1">
            <a:normAutofit/>
          </a:bodyPr>
          <a:lstStyle/>
          <a:p>
            <a:r>
              <a:rPr lang="en-US" altLang="en-US" sz="2200" dirty="0"/>
              <a:t>Plus 16 General Education units  </a:t>
            </a:r>
          </a:p>
          <a:p>
            <a:r>
              <a:rPr lang="en-US" altLang="en-US" sz="2200" dirty="0"/>
              <a:t>Plus 175 days of experience </a:t>
            </a:r>
            <a:r>
              <a:rPr lang="en-US" altLang="en-US" sz="2200" i="1" u="sng" dirty="0"/>
              <a:t>within</a:t>
            </a:r>
            <a:r>
              <a:rPr lang="en-US" altLang="en-US" sz="2200" dirty="0"/>
              <a:t> the last 4 years</a:t>
            </a:r>
          </a:p>
          <a:p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025E5C-9073-784C-A6BE-A3DB07C2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Permit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DDF8CD-A23A-8A48-B472-4D45EEED1460}"/>
              </a:ext>
            </a:extLst>
          </p:cNvPr>
          <p:cNvSpPr txBox="1">
            <a:spLocks/>
          </p:cNvSpPr>
          <p:nvPr/>
        </p:nvSpPr>
        <p:spPr>
          <a:xfrm>
            <a:off x="1118937" y="3040869"/>
            <a:ext cx="5119435" cy="186044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50 - Teaching in a Diverse Society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51 – Early Literacy in  CD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61 - Language Arts &amp; Art Media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62 -Music &amp; Motor Development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9BF492-DEAB-E145-A640-995060BF8BC9}"/>
              </a:ext>
            </a:extLst>
          </p:cNvPr>
          <p:cNvSpPr txBox="1">
            <a:spLocks/>
          </p:cNvSpPr>
          <p:nvPr/>
        </p:nvSpPr>
        <p:spPr>
          <a:xfrm>
            <a:off x="1295402" y="2454442"/>
            <a:ext cx="9601196" cy="107526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24 ECE units-Core courses plus any 12 units of the following: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2FEDA4-DD39-714B-9A68-38809A7F1281}"/>
              </a:ext>
            </a:extLst>
          </p:cNvPr>
          <p:cNvSpPr txBox="1">
            <a:spLocks/>
          </p:cNvSpPr>
          <p:nvPr/>
        </p:nvSpPr>
        <p:spPr>
          <a:xfrm>
            <a:off x="5777164" y="3040869"/>
            <a:ext cx="5500435" cy="186044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63 - Creative Science &amp; Math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64 - Health, Safety, &amp; Nutrition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66/66L- Observation &amp; Assessment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/>
              <a:t>CHLD 67/67L - Early Childhood Practicum</a:t>
            </a:r>
          </a:p>
          <a:p>
            <a:pPr lvl="1">
              <a:buFont typeface="Wingdings" pitchFamily="2" charset="2"/>
              <a:buChar char="Ø"/>
            </a:pPr>
            <a:endParaRPr lang="en-US" altLang="en-US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32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8BD1-C7CF-6040-A493-75AFA458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Teacher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2F7B-87CF-E249-AF7D-7424D803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24 ECE units - including core units</a:t>
            </a:r>
          </a:p>
          <a:p>
            <a:r>
              <a:rPr lang="en-US" altLang="en-US" sz="2800" dirty="0"/>
              <a:t>6 specialization units (one area of focused study)</a:t>
            </a:r>
          </a:p>
          <a:p>
            <a:r>
              <a:rPr lang="en-US" altLang="en-US" sz="2800" dirty="0"/>
              <a:t>2 adult supervision units – CHLD 75</a:t>
            </a:r>
          </a:p>
          <a:p>
            <a:r>
              <a:rPr lang="en-US" altLang="en-US" sz="2800" dirty="0"/>
              <a:t>16 GE units</a:t>
            </a:r>
          </a:p>
          <a:p>
            <a:r>
              <a:rPr lang="en-US" altLang="en-US" sz="2800" dirty="0"/>
              <a:t>350 days of experience </a:t>
            </a:r>
            <a:r>
              <a:rPr lang="en-US" altLang="en-US" sz="2800" i="1" u="sng" dirty="0"/>
              <a:t>within</a:t>
            </a:r>
            <a:r>
              <a:rPr lang="en-US" altLang="en-US" sz="2800" dirty="0"/>
              <a:t> the last 4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2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7AFD-0FFF-534B-BE07-C7419964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Supervisor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26BF-07A5-6940-B1DA-C102AD5F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45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AA or 60 units, including the following:</a:t>
            </a:r>
          </a:p>
          <a:p>
            <a:r>
              <a:rPr lang="en-US" altLang="en-US" sz="2800" dirty="0"/>
              <a:t>24 ECE units – including core units</a:t>
            </a:r>
          </a:p>
          <a:p>
            <a:r>
              <a:rPr lang="en-US" altLang="en-US" sz="2800" dirty="0"/>
              <a:t>Plus 6 administration units (CHLD 71A &amp; CHLD 71B)</a:t>
            </a:r>
          </a:p>
          <a:p>
            <a:r>
              <a:rPr lang="en-US" altLang="en-US" sz="2800" dirty="0"/>
              <a:t>Plus 2 adult supervision units (CHLD 75)</a:t>
            </a:r>
          </a:p>
          <a:p>
            <a:r>
              <a:rPr lang="en-US" altLang="en-US" sz="2800" dirty="0"/>
              <a:t>16 GE units</a:t>
            </a:r>
          </a:p>
          <a:p>
            <a:r>
              <a:rPr lang="en-US" altLang="en-US" sz="2800" dirty="0"/>
              <a:t>350 days of experience including 100 days of supervising adults </a:t>
            </a:r>
            <a:r>
              <a:rPr lang="en-US" altLang="en-US" sz="2800" i="1" u="sng" dirty="0"/>
              <a:t>within</a:t>
            </a:r>
            <a:r>
              <a:rPr lang="en-US" altLang="en-US" sz="2800" dirty="0"/>
              <a:t> the last 4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4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847E-1EFA-4D43-BA50-CC3AA83D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7009-BA18-A141-B1D0-9B196AD74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1" y="2523067"/>
            <a:ext cx="1008379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find the application for the Permits at:  </a:t>
            </a:r>
            <a:r>
              <a:rPr lang="en-US" dirty="0">
                <a:hlinkClick r:id="rId2"/>
              </a:rPr>
              <a:t>www.ctc.ca.gov</a:t>
            </a:r>
            <a:r>
              <a:rPr lang="en-US" dirty="0"/>
              <a:t> or from the        Mt. SAC Child Development &amp; Education Webpage </a:t>
            </a:r>
            <a:r>
              <a:rPr lang="en-US" dirty="0">
                <a:hlinkClick r:id="rId3"/>
              </a:rPr>
              <a:t>https://www.mtsac.edu/childdevelopment/</a:t>
            </a:r>
            <a:r>
              <a:rPr lang="en-US" dirty="0"/>
              <a:t> under the Benefits $$$ pull down tab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E916C-B3AC-4E4E-A5F4-32A4B9143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82" y="3849306"/>
            <a:ext cx="6227235" cy="25541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858B36-02A3-9E46-B476-2E623B0C774A}"/>
              </a:ext>
            </a:extLst>
          </p:cNvPr>
          <p:cNvCxnSpPr/>
          <p:nvPr/>
        </p:nvCxnSpPr>
        <p:spPr>
          <a:xfrm flipH="1">
            <a:off x="7838017" y="3849306"/>
            <a:ext cx="2743200" cy="1010561"/>
          </a:xfrm>
          <a:prstGeom prst="straightConnector1">
            <a:avLst/>
          </a:prstGeom>
          <a:ln w="63500">
            <a:solidFill>
              <a:schemeClr val="accent4">
                <a:alpha val="9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0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0663-11B5-0D47-BD7E-7C91C9F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9FC982-ABE4-3048-BF19-47CD43EA9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46" y="139700"/>
            <a:ext cx="10404907" cy="645862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94CC16-70D8-5B4B-8EF0-A5E475C838C2}"/>
              </a:ext>
            </a:extLst>
          </p:cNvPr>
          <p:cNvCxnSpPr/>
          <p:nvPr/>
        </p:nvCxnSpPr>
        <p:spPr>
          <a:xfrm flipH="1">
            <a:off x="10156790" y="1973399"/>
            <a:ext cx="1287379" cy="1155032"/>
          </a:xfrm>
          <a:prstGeom prst="straightConnector1">
            <a:avLst/>
          </a:prstGeom>
          <a:ln w="38100">
            <a:solidFill>
              <a:schemeClr val="accent4">
                <a:alpha val="99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1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A7A5-CF0A-AE4C-A779-25B56A87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0" y="669311"/>
            <a:ext cx="9601196" cy="1303867"/>
          </a:xfrm>
        </p:spPr>
        <p:txBody>
          <a:bodyPr/>
          <a:lstStyle/>
          <a:p>
            <a:r>
              <a:rPr lang="en-US" dirty="0"/>
              <a:t>Steps to Complete for 1</a:t>
            </a:r>
            <a:r>
              <a:rPr lang="en-US" baseline="30000" dirty="0"/>
              <a:t>st</a:t>
            </a:r>
            <a:r>
              <a:rPr lang="en-US" dirty="0"/>
              <a:t> Time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3786-EA25-5544-88D9-18529B84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0" y="1973179"/>
            <a:ext cx="9601196" cy="411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the following forms: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2" action="ppaction://hlinksldjump"/>
              </a:rPr>
              <a:t>Child Development Permit Stipend Request form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3" action="ppaction://hlinksldjump"/>
              </a:rPr>
              <a:t>Credential Application form 41-4 </a:t>
            </a:r>
            <a:endParaRPr lang="en-US" dirty="0"/>
          </a:p>
          <a:p>
            <a:pPr lvl="2"/>
            <a:r>
              <a:rPr lang="en-US" dirty="0"/>
              <a:t>Included in the PDF packet or you can access through CTC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4" action="ppaction://hlinksldjump"/>
              </a:rPr>
              <a:t>Request for Live Scan Service-form 41-LS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5" action="ppaction://hlinksldjump"/>
              </a:rPr>
              <a:t>Verification of Experience form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6" action="ppaction://hlinksldjump"/>
              </a:rPr>
              <a:t>Live Scan Reimbursement request form</a:t>
            </a:r>
            <a:r>
              <a:rPr lang="en-US" dirty="0"/>
              <a:t> </a:t>
            </a:r>
            <a:r>
              <a:rPr lang="en-US" sz="1800" dirty="0"/>
              <a:t>(only if you paid for Live Scan fee yourself)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7" action="ppaction://hlinksldjump"/>
              </a:rPr>
              <a:t>Confidential Profile for Direct Service form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Enclose official college </a:t>
            </a:r>
            <a:r>
              <a:rPr lang="en-US" dirty="0">
                <a:hlinkClick r:id="rId8"/>
              </a:rPr>
              <a:t>transcripts</a:t>
            </a:r>
            <a:r>
              <a:rPr lang="en-US" dirty="0"/>
              <a:t> (in sealed envelop)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6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85BD3F-FD4F-5F49-8756-EF482A2B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918569"/>
            <a:ext cx="3492500" cy="23241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BFA24F8-EC39-0742-B71A-80A9E7DA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3112040"/>
            <a:ext cx="10276114" cy="3172644"/>
          </a:xfrm>
        </p:spPr>
        <p:txBody>
          <a:bodyPr>
            <a:normAutofit/>
          </a:bodyPr>
          <a:lstStyle/>
          <a:p>
            <a:r>
              <a:rPr lang="en-US" altLang="en-US" dirty="0"/>
              <a:t>Contact Child Development Training Consortium (CDTC) </a:t>
            </a:r>
            <a:br>
              <a:rPr lang="en-US" altLang="en-US" dirty="0"/>
            </a:br>
            <a:r>
              <a:rPr lang="en-US" altLang="en-US" dirty="0"/>
              <a:t>Email – </a:t>
            </a:r>
            <a:r>
              <a:rPr lang="en-US" altLang="en-US" dirty="0">
                <a:hlinkClick r:id="rId3"/>
              </a:rPr>
              <a:t>cdtc-permit@yosemite.edu</a:t>
            </a:r>
            <a:br>
              <a:rPr lang="en-US" altLang="en-US" dirty="0"/>
            </a:br>
            <a:r>
              <a:rPr lang="en-US" altLang="en-US" dirty="0"/>
              <a:t>Phone – (209) 572-6080</a:t>
            </a:r>
            <a:br>
              <a:rPr lang="en-US" altLang="en-US" dirty="0"/>
            </a:br>
            <a:r>
              <a:rPr lang="en-US" altLang="en-US" dirty="0"/>
              <a:t>						</a:t>
            </a:r>
            <a:r>
              <a:rPr lang="en-US" altLang="en-US" sz="3100" dirty="0"/>
              <a:t>OR</a:t>
            </a:r>
            <a:br>
              <a:rPr lang="en-US" altLang="en-US" sz="3100" dirty="0"/>
            </a:br>
            <a:r>
              <a:rPr lang="en-US" dirty="0"/>
              <a:t>Visit any Mt. SAC full time Child Development faculty during their virtual office hours (fall, winter, &amp; spring semesters only)</a:t>
            </a:r>
          </a:p>
        </p:txBody>
      </p:sp>
    </p:spTree>
    <p:extLst>
      <p:ext uri="{BB962C8B-B14F-4D97-AF65-F5344CB8AC3E}">
        <p14:creationId xmlns:p14="http://schemas.microsoft.com/office/powerpoint/2010/main" val="164257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A336-8188-7C45-87ED-3E915E61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74BC-E167-F740-A11A-0AC944FB0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Overview of Child Development Permits</a:t>
            </a:r>
          </a:p>
          <a:p>
            <a:r>
              <a:rPr lang="en-US" sz="3400" dirty="0"/>
              <a:t>Review of qualifications</a:t>
            </a:r>
          </a:p>
          <a:p>
            <a:r>
              <a:rPr lang="en-US" sz="3400" dirty="0"/>
              <a:t>Steps for 1</a:t>
            </a:r>
            <a:r>
              <a:rPr lang="en-US" sz="3400" baseline="30000" dirty="0"/>
              <a:t>st</a:t>
            </a:r>
            <a:r>
              <a:rPr lang="en-US" sz="3400" dirty="0"/>
              <a:t> time applicants</a:t>
            </a:r>
          </a:p>
        </p:txBody>
      </p:sp>
    </p:spTree>
    <p:extLst>
      <p:ext uri="{BB962C8B-B14F-4D97-AF65-F5344CB8AC3E}">
        <p14:creationId xmlns:p14="http://schemas.microsoft.com/office/powerpoint/2010/main" val="327672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8CE45A-A9F1-ED4F-91A9-87DF5688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50" y="2897999"/>
            <a:ext cx="3761050" cy="641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400" dirty="0"/>
              <a:t>Permit Stipend Request Form</a:t>
            </a:r>
          </a:p>
        </p:txBody>
      </p:sp>
      <p:sp>
        <p:nvSpPr>
          <p:cNvPr id="2" name="Curved Left Arrow 1">
            <a:hlinkClick r:id="rId2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074094-7C57-B044-8D2F-D2C293C9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97" y="182880"/>
            <a:ext cx="5284417" cy="65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5D7EEB6-9F10-F945-9B7F-A6EAD2378FFD}"/>
              </a:ext>
            </a:extLst>
          </p:cNvPr>
          <p:cNvSpPr txBox="1">
            <a:spLocks noChangeArrowheads="1"/>
          </p:cNvSpPr>
          <p:nvPr/>
        </p:nvSpPr>
        <p:spPr>
          <a:xfrm>
            <a:off x="827088" y="1182688"/>
            <a:ext cx="2695045" cy="7477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 41-4</a:t>
            </a:r>
          </a:p>
        </p:txBody>
      </p:sp>
      <p:pic>
        <p:nvPicPr>
          <p:cNvPr id="3" name="Picture Placeholder 2" descr="Timeline&#10;&#10;Description automatically generated">
            <a:extLst>
              <a:ext uri="{FF2B5EF4-FFF2-40B4-BE49-F238E27FC236}">
                <a16:creationId xmlns:a16="http://schemas.microsoft.com/office/drawing/2014/main" id="{598666D3-0199-B04C-B7AC-1D9684C518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" b="30"/>
          <a:stretch>
            <a:fillRect/>
          </a:stretch>
        </p:blipFill>
        <p:spPr>
          <a:xfrm>
            <a:off x="3742265" y="415904"/>
            <a:ext cx="4707469" cy="6026191"/>
          </a:xfrm>
        </p:spPr>
      </p:pic>
    </p:spTree>
    <p:extLst>
      <p:ext uri="{BB962C8B-B14F-4D97-AF65-F5344CB8AC3E}">
        <p14:creationId xmlns:p14="http://schemas.microsoft.com/office/powerpoint/2010/main" val="7581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4974FF-F901-2048-8DC3-C9ED629634E1}"/>
              </a:ext>
            </a:extLst>
          </p:cNvPr>
          <p:cNvSpPr txBox="1">
            <a:spLocks/>
          </p:cNvSpPr>
          <p:nvPr/>
        </p:nvSpPr>
        <p:spPr>
          <a:xfrm>
            <a:off x="1340827" y="986364"/>
            <a:ext cx="3914245" cy="8239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41-4 Page 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DE9335-FA95-E04F-A094-AF569CD5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63" y="1883832"/>
            <a:ext cx="6241816" cy="1371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If you answer yes to any Professional Fitness Questions:</a:t>
            </a:r>
            <a:endParaRPr lang="en-US" sz="3200" dirty="0"/>
          </a:p>
        </p:txBody>
      </p:sp>
      <p:pic>
        <p:nvPicPr>
          <p:cNvPr id="8" name="Picture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25531C-F03F-7D4B-AEF7-BE763CA6B0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89" r="4189"/>
          <a:stretch>
            <a:fillRect/>
          </a:stretch>
        </p:blipFill>
        <p:spPr>
          <a:xfrm>
            <a:off x="7132643" y="509507"/>
            <a:ext cx="4215711" cy="5899794"/>
          </a:xfrm>
          <a:prstGeom prst="roundRect">
            <a:avLst>
              <a:gd name="adj" fmla="val 0"/>
            </a:avLst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9DB9B1-A45E-F746-90F7-DCD55B130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556" y="3489853"/>
            <a:ext cx="6241816" cy="2054603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You must complete OA-EF Personal and Professional Fitness Explanation Form and add any additional documentation for each yes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6254-C149-0149-869C-67AB5F32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2" y="1932817"/>
            <a:ext cx="5569858" cy="1371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Personal and Professional Fitness Explanation Form OA-EF</a:t>
            </a:r>
            <a:endParaRPr lang="en-US" sz="3200" dirty="0"/>
          </a:p>
        </p:txBody>
      </p:sp>
      <p:sp>
        <p:nvSpPr>
          <p:cNvPr id="6" name="Curved Left Arrow 5">
            <a:hlinkClick r:id="rId3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9271-D960-1049-9EE1-0EF5F222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310243"/>
            <a:ext cx="4551674" cy="62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21FCAC0-CB9F-8D48-B180-C1C76DD07743}"/>
              </a:ext>
            </a:extLst>
          </p:cNvPr>
          <p:cNvSpPr txBox="1">
            <a:spLocks noChangeArrowheads="1"/>
          </p:cNvSpPr>
          <p:nvPr/>
        </p:nvSpPr>
        <p:spPr>
          <a:xfrm>
            <a:off x="-855134" y="1024466"/>
            <a:ext cx="6589712" cy="12811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/>
              <a:t> 41-LS</a:t>
            </a:r>
          </a:p>
        </p:txBody>
      </p:sp>
      <p:pic>
        <p:nvPicPr>
          <p:cNvPr id="3" name="Picture Placeholder 2" descr="Graphical user interface&#10;&#10;Description automatically generated">
            <a:extLst>
              <a:ext uri="{FF2B5EF4-FFF2-40B4-BE49-F238E27FC236}">
                <a16:creationId xmlns:a16="http://schemas.microsoft.com/office/drawing/2014/main" id="{84D7EF28-55C8-D949-B024-8ADF2BA832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22" r="1822"/>
          <a:stretch>
            <a:fillRect/>
          </a:stretch>
        </p:blipFill>
        <p:spPr>
          <a:xfrm>
            <a:off x="3900714" y="260922"/>
            <a:ext cx="4769757" cy="6336156"/>
          </a:xfrm>
        </p:spPr>
      </p:pic>
      <p:sp>
        <p:nvSpPr>
          <p:cNvPr id="6" name="Curved Left Arrow 5">
            <a:hlinkClick r:id="rId4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F67E7CC-F750-284E-997E-FF1E54938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46" y="3132336"/>
            <a:ext cx="4588329" cy="59332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Verification of Experience</a:t>
            </a:r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D4F535F-A717-8948-A8E5-7ADA61452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71" y="283915"/>
            <a:ext cx="4762406" cy="62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30FDAC1-0E23-CA47-A38F-C5A2FE151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931" y="2866999"/>
            <a:ext cx="3086497" cy="7127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dirty="0"/>
              <a:t>Live Scan Reimbursement</a:t>
            </a:r>
          </a:p>
        </p:txBody>
      </p:sp>
      <p:sp>
        <p:nvSpPr>
          <p:cNvPr id="4" name="Curved Left Arrow 3">
            <a:hlinkClick r:id="rId2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347A15-CFAA-4141-A9B7-84F781CE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86" y="193040"/>
            <a:ext cx="4949115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1C76BB-446D-BC4C-BAA2-0BB8751B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16" y="2788443"/>
            <a:ext cx="4837081" cy="1281112"/>
          </a:xfrm>
        </p:spPr>
        <p:txBody>
          <a:bodyPr/>
          <a:lstStyle/>
          <a:p>
            <a:pPr algn="ctr" eaLnBrk="1" hangingPunct="1"/>
            <a:r>
              <a:rPr lang="en-US" altLang="en-US" sz="3400" dirty="0"/>
              <a:t>Confidential Profile for Direct Service form</a:t>
            </a:r>
          </a:p>
        </p:txBody>
      </p:sp>
      <p:sp>
        <p:nvSpPr>
          <p:cNvPr id="4" name="Curved Left Arrow 3">
            <a:hlinkClick r:id="rId3" action="ppaction://hlinksldjump"/>
          </p:cNvPr>
          <p:cNvSpPr/>
          <p:nvPr/>
        </p:nvSpPr>
        <p:spPr>
          <a:xfrm>
            <a:off x="11024959" y="6001404"/>
            <a:ext cx="432625" cy="516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37B64C8-E251-3F46-90FD-48A981A94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002" y="148099"/>
            <a:ext cx="5042173" cy="65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BDCF-EFF1-E146-BED2-FD556AB2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512" y="924051"/>
            <a:ext cx="6714065" cy="1303867"/>
          </a:xfrm>
        </p:spPr>
        <p:txBody>
          <a:bodyPr/>
          <a:lstStyle/>
          <a:p>
            <a:r>
              <a:rPr lang="en-US" dirty="0"/>
              <a:t>Child Development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6734-8B3B-3342-8E7C-83DF4408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52046"/>
            <a:ext cx="9601196" cy="30391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Child Development Permits are issued through the California Commission on Teacher Credentialing (CCTC)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Permits are valid for 5 years from the date they are issued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Higher level permits can be renewed (Teacher &amp; above)</a:t>
            </a:r>
          </a:p>
          <a:p>
            <a:pPr lvl="1"/>
            <a:r>
              <a:rPr lang="en-US" sz="2800" dirty="0"/>
              <a:t>105 Professional Growth Hours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F7214-4D49-184C-8BF3-E857AE27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4" y="1062116"/>
            <a:ext cx="3965361" cy="10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3FF6-F31A-BB4B-BAD5-72A1C9C3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Hold a Permit?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5245-353F-D140-AD5A-6FB0A56B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6154"/>
          </a:xfrm>
        </p:spPr>
        <p:txBody>
          <a:bodyPr>
            <a:normAutofit/>
          </a:bodyPr>
          <a:lstStyle/>
          <a:p>
            <a:r>
              <a:rPr lang="en-US" sz="3000" dirty="0"/>
              <a:t>Allows you to be employed as a child development teacher or supervisor/director within a state funded, Title 5 or federally funded child development program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Position requiring permits typically offer higher salaries and better benefits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Holding a permit can make you more marketable 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Stipends ($$$) are available for permit holders</a:t>
            </a:r>
          </a:p>
        </p:txBody>
      </p:sp>
    </p:spTree>
    <p:extLst>
      <p:ext uri="{BB962C8B-B14F-4D97-AF65-F5344CB8AC3E}">
        <p14:creationId xmlns:p14="http://schemas.microsoft.com/office/powerpoint/2010/main" val="22269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98B6-6325-1D4D-B40A-6282CF9F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Permits are Offered?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03409B-EC73-0E4A-BE86-11B89E2E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306696" cy="3318936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Teacher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Master Teacher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Supervisor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Director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27" y="2530494"/>
            <a:ext cx="5490029" cy="36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E2B8-F1E4-764D-BDB4-1AF81298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Unit Requirements for Lower Level Permits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5471-7820-1F48-8884-54B5E46EF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Each level has specific unit requirements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Assistant (6 units)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Teacher (12 core units)</a:t>
            </a:r>
          </a:p>
          <a:p>
            <a:pPr lvl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(24 units </a:t>
            </a:r>
            <a:r>
              <a:rPr lang="en-US" alt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+ 16 GE units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3200" dirty="0"/>
              <a:t>Courses must be completed with a “C” or higher </a:t>
            </a:r>
          </a:p>
        </p:txBody>
      </p:sp>
    </p:spTree>
    <p:extLst>
      <p:ext uri="{BB962C8B-B14F-4D97-AF65-F5344CB8AC3E}">
        <p14:creationId xmlns:p14="http://schemas.microsoft.com/office/powerpoint/2010/main" val="25054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4861-989D-3842-8E36-B64BF3AB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Education </a:t>
            </a:r>
            <a:r>
              <a:rPr lang="en-US" b="1" dirty="0"/>
              <a:t>Core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4878-09EF-A248-A988-E66CDFA9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35456" cy="331893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Must meet a minimum of 3 semester units in each core area </a:t>
            </a:r>
          </a:p>
          <a:p>
            <a:pPr lvl="1"/>
            <a:r>
              <a:rPr lang="en-US" sz="3200" dirty="0"/>
              <a:t>Child Growth &amp; Development (CHLD 11)</a:t>
            </a:r>
          </a:p>
          <a:p>
            <a:pPr lvl="1"/>
            <a:r>
              <a:rPr lang="en-US" sz="3200" dirty="0"/>
              <a:t>Child/Family &amp; Community (CHLD 1)</a:t>
            </a:r>
          </a:p>
          <a:p>
            <a:pPr lvl="1"/>
            <a:r>
              <a:rPr lang="en-US" sz="3200" dirty="0"/>
              <a:t>Program &amp; Curriculum (CHLD 5 </a:t>
            </a:r>
            <a:r>
              <a:rPr lang="en-US" sz="3200" b="1" dirty="0"/>
              <a:t>&amp;</a:t>
            </a:r>
            <a:r>
              <a:rPr lang="en-US" sz="3200" dirty="0"/>
              <a:t> CHLD 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EB90-A0A0-DA49-8C11-6FC49085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Education (GE) Core Units</a:t>
            </a:r>
            <a:br>
              <a:rPr lang="en-US" dirty="0"/>
            </a:br>
            <a:r>
              <a:rPr lang="en-US" dirty="0"/>
              <a:t>Minimum of 16 semester units: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58E6-2F52-3844-8FF0-617AEADD9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664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/>
              <a:t>Courses must be degree applicable (Graduation Level)</a:t>
            </a:r>
          </a:p>
          <a:p>
            <a:pPr lvl="1"/>
            <a:r>
              <a:rPr lang="en-US" sz="3200" dirty="0"/>
              <a:t>English/Language Arts – ENGL 1A</a:t>
            </a:r>
          </a:p>
          <a:p>
            <a:pPr lvl="1"/>
            <a:r>
              <a:rPr lang="en-US" sz="3200" dirty="0"/>
              <a:t>Arts/Humanities – AREA 3</a:t>
            </a:r>
          </a:p>
          <a:p>
            <a:pPr lvl="1"/>
            <a:r>
              <a:rPr lang="en-US" sz="3200" dirty="0"/>
              <a:t>Social Studies – AREA 4</a:t>
            </a:r>
          </a:p>
          <a:p>
            <a:pPr lvl="1"/>
            <a:r>
              <a:rPr lang="en-US" sz="3200" dirty="0"/>
              <a:t>Math </a:t>
            </a:r>
            <a:r>
              <a:rPr lang="en-US" sz="3200" u="sng" dirty="0"/>
              <a:t>or</a:t>
            </a:r>
            <a:r>
              <a:rPr lang="en-US" sz="3200" dirty="0"/>
              <a:t> Science – AREA 2 or AREA 5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(More than one course is needed from an AREA to = 16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77CD-E3B0-6B4C-857F-C6B291E3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Experience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45C6-C678-284F-B3D7-E264C423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58" y="2556932"/>
            <a:ext cx="10116456" cy="3318936"/>
          </a:xfrm>
        </p:spPr>
        <p:txBody>
          <a:bodyPr>
            <a:normAutofit/>
          </a:bodyPr>
          <a:lstStyle/>
          <a:p>
            <a:r>
              <a:rPr lang="en-US" sz="2800" dirty="0"/>
              <a:t>Associate teacher level and higher require work experience to </a:t>
            </a:r>
            <a:r>
              <a:rPr lang="en-US" sz="2800" u="sng" dirty="0"/>
              <a:t>obtain</a:t>
            </a:r>
            <a:r>
              <a:rPr lang="en-US" sz="2800" dirty="0"/>
              <a:t> a permit</a:t>
            </a:r>
          </a:p>
          <a:p>
            <a:r>
              <a:rPr lang="en-US" sz="2800" dirty="0"/>
              <a:t>Volunteer experience counts (in a licensed ECE program)</a:t>
            </a:r>
          </a:p>
          <a:p>
            <a:r>
              <a:rPr lang="en-US" sz="2800" dirty="0"/>
              <a:t>Only experience working with kindergarten and younger counts</a:t>
            </a:r>
          </a:p>
          <a:p>
            <a:r>
              <a:rPr lang="en-US" sz="2800" dirty="0"/>
              <a:t>Experience is counted by days, not hours - </a:t>
            </a:r>
            <a:r>
              <a:rPr lang="en-US" sz="2800" b="1" dirty="0"/>
              <a:t>3 or more hours per day</a:t>
            </a:r>
          </a:p>
        </p:txBody>
      </p:sp>
    </p:spTree>
    <p:extLst>
      <p:ext uri="{BB962C8B-B14F-4D97-AF65-F5344CB8AC3E}">
        <p14:creationId xmlns:p14="http://schemas.microsoft.com/office/powerpoint/2010/main" val="37128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{63842001-B172-D742-BCF7-950B0861716A}tf10001064</Template>
  <TotalTime>1279</TotalTime>
  <Words>967</Words>
  <Application>Microsoft Office PowerPoint</Application>
  <PresentationFormat>Widescreen</PresentationFormat>
  <Paragraphs>120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Organic</vt:lpstr>
      <vt:lpstr>Child Development Permit Overview </vt:lpstr>
      <vt:lpstr>Agenda</vt:lpstr>
      <vt:lpstr>Child Development Permit</vt:lpstr>
      <vt:lpstr>Why Hold a Permit?</vt:lpstr>
      <vt:lpstr>What Permits are Offered? </vt:lpstr>
      <vt:lpstr>Unit Requirements for Lower Level Permits </vt:lpstr>
      <vt:lpstr>Early Childhood Education Core Units</vt:lpstr>
      <vt:lpstr>General Education (GE) Core Units Minimum of 16 semester units:</vt:lpstr>
      <vt:lpstr>Work Experience Requirement</vt:lpstr>
      <vt:lpstr>PowerPoint Presentation</vt:lpstr>
      <vt:lpstr>Assistant Permit – 6 units of ECE Any of the following: </vt:lpstr>
      <vt:lpstr>Associate Teacher Permit – 12 units (core courses) </vt:lpstr>
      <vt:lpstr>Teacher Permit </vt:lpstr>
      <vt:lpstr>Master Teacher Permit</vt:lpstr>
      <vt:lpstr>Site Supervisor Permit</vt:lpstr>
      <vt:lpstr>How To Apply </vt:lpstr>
      <vt:lpstr>PowerPoint Presentation</vt:lpstr>
      <vt:lpstr>Steps to Complete for 1st Time Applicants</vt:lpstr>
      <vt:lpstr>Contact Child Development Training Consortium (CDTC)  Email – cdtc-permit@yosemite.edu Phone – (209) 572-6080       OR Visit any Mt. SAC full time Child Development faculty during their virtual office hours (fall, winter, &amp; spring semesters only)</vt:lpstr>
      <vt:lpstr>Permit Stipend Request Form</vt:lpstr>
      <vt:lpstr>PowerPoint Presentation</vt:lpstr>
      <vt:lpstr>If you answer yes to any Professional Fitness Questions:</vt:lpstr>
      <vt:lpstr>Personal and Professional Fitness Explanation Form OA-EF</vt:lpstr>
      <vt:lpstr>PowerPoint Presentation</vt:lpstr>
      <vt:lpstr>Verification of Experience</vt:lpstr>
      <vt:lpstr>Live Scan Reimbursement</vt:lpstr>
      <vt:lpstr>Confidential Profile for Direct Service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Development Permit Overview</dc:title>
  <dc:creator>Robert Melendez</dc:creator>
  <cp:lastModifiedBy>Jocson, Jacinta</cp:lastModifiedBy>
  <cp:revision>52</cp:revision>
  <cp:lastPrinted>2020-11-17T19:25:40Z</cp:lastPrinted>
  <dcterms:created xsi:type="dcterms:W3CDTF">2019-11-10T23:11:58Z</dcterms:created>
  <dcterms:modified xsi:type="dcterms:W3CDTF">2020-11-23T19:38:33Z</dcterms:modified>
</cp:coreProperties>
</file>