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33"/>
  </p:notesMasterIdLst>
  <p:handoutMasterIdLst>
    <p:handoutMasterId r:id="rId34"/>
  </p:handoutMasterIdLst>
  <p:sldIdLst>
    <p:sldId id="257" r:id="rId2"/>
    <p:sldId id="258" r:id="rId3"/>
    <p:sldId id="259" r:id="rId4"/>
    <p:sldId id="260" r:id="rId5"/>
    <p:sldId id="261" r:id="rId6"/>
    <p:sldId id="286" r:id="rId7"/>
    <p:sldId id="262" r:id="rId8"/>
    <p:sldId id="263" r:id="rId9"/>
    <p:sldId id="264" r:id="rId10"/>
    <p:sldId id="265" r:id="rId11"/>
    <p:sldId id="266" r:id="rId12"/>
    <p:sldId id="267" r:id="rId13"/>
    <p:sldId id="284" r:id="rId14"/>
    <p:sldId id="268" r:id="rId15"/>
    <p:sldId id="269" r:id="rId16"/>
    <p:sldId id="270" r:id="rId17"/>
    <p:sldId id="271" r:id="rId18"/>
    <p:sldId id="272" r:id="rId19"/>
    <p:sldId id="273" r:id="rId20"/>
    <p:sldId id="274" r:id="rId21"/>
    <p:sldId id="283" r:id="rId22"/>
    <p:sldId id="275" r:id="rId23"/>
    <p:sldId id="276" r:id="rId24"/>
    <p:sldId id="277" r:id="rId25"/>
    <p:sldId id="287" r:id="rId26"/>
    <p:sldId id="278" r:id="rId27"/>
    <p:sldId id="279" r:id="rId28"/>
    <p:sldId id="280" r:id="rId29"/>
    <p:sldId id="281" r:id="rId30"/>
    <p:sldId id="285"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9A9F3-3564-F044-A5AD-4A43B7846330}" v="6" dt="2020-02-12T03:19:07.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4" autoAdjust="0"/>
    <p:restoredTop sz="94660"/>
  </p:normalViewPr>
  <p:slideViewPr>
    <p:cSldViewPr snapToGrid="0">
      <p:cViewPr varScale="1">
        <p:scale>
          <a:sx n="65" d="100"/>
          <a:sy n="65" d="100"/>
        </p:scale>
        <p:origin x="27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a, Fred" userId="eac9cdbf-6874-4b89-8908-d0fa46531c0b" providerId="ADAL" clId="{9EF9A9F3-3564-F044-A5AD-4A43B7846330}"/>
    <pc:docChg chg="undo custSel modSld">
      <pc:chgData name="Rocha, Fred" userId="eac9cdbf-6874-4b89-8908-d0fa46531c0b" providerId="ADAL" clId="{9EF9A9F3-3564-F044-A5AD-4A43B7846330}" dt="2020-02-12T03:19:07.982" v="31" actId="20578"/>
      <pc:docMkLst>
        <pc:docMk/>
      </pc:docMkLst>
      <pc:sldChg chg="addSp delSp modSp">
        <pc:chgData name="Rocha, Fred" userId="eac9cdbf-6874-4b89-8908-d0fa46531c0b" providerId="ADAL" clId="{9EF9A9F3-3564-F044-A5AD-4A43B7846330}" dt="2020-02-12T03:17:48.333" v="27"/>
        <pc:sldMkLst>
          <pc:docMk/>
          <pc:sldMk cId="530210653" sldId="256"/>
        </pc:sldMkLst>
        <pc:spChg chg="del">
          <ac:chgData name="Rocha, Fred" userId="eac9cdbf-6874-4b89-8908-d0fa46531c0b" providerId="ADAL" clId="{9EF9A9F3-3564-F044-A5AD-4A43B7846330}" dt="2020-02-12T03:15:37.599" v="8" actId="478"/>
          <ac:spMkLst>
            <pc:docMk/>
            <pc:sldMk cId="530210653" sldId="256"/>
            <ac:spMk id="2" creationId="{00000000-0000-0000-0000-000000000000}"/>
          </ac:spMkLst>
        </pc:spChg>
        <pc:spChg chg="del">
          <ac:chgData name="Rocha, Fred" userId="eac9cdbf-6874-4b89-8908-d0fa46531c0b" providerId="ADAL" clId="{9EF9A9F3-3564-F044-A5AD-4A43B7846330}" dt="2020-02-12T03:14:44.871" v="5" actId="478"/>
          <ac:spMkLst>
            <pc:docMk/>
            <pc:sldMk cId="530210653" sldId="256"/>
            <ac:spMk id="3" creationId="{00000000-0000-0000-0000-000000000000}"/>
          </ac:spMkLst>
        </pc:spChg>
        <pc:spChg chg="add mod">
          <ac:chgData name="Rocha, Fred" userId="eac9cdbf-6874-4b89-8908-d0fa46531c0b" providerId="ADAL" clId="{9EF9A9F3-3564-F044-A5AD-4A43B7846330}" dt="2020-02-12T03:16:05.398" v="13" actId="1076"/>
          <ac:spMkLst>
            <pc:docMk/>
            <pc:sldMk cId="530210653" sldId="256"/>
            <ac:spMk id="10" creationId="{FF928234-8736-414C-9E25-7D37CC03F001}"/>
          </ac:spMkLst>
        </pc:spChg>
        <pc:spChg chg="add mod">
          <ac:chgData name="Rocha, Fred" userId="eac9cdbf-6874-4b89-8908-d0fa46531c0b" providerId="ADAL" clId="{9EF9A9F3-3564-F044-A5AD-4A43B7846330}" dt="2020-02-12T03:17:29.112" v="25" actId="27636"/>
          <ac:spMkLst>
            <pc:docMk/>
            <pc:sldMk cId="530210653" sldId="256"/>
            <ac:spMk id="12" creationId="{B8507313-5DB9-3E47-86E1-70966057B93B}"/>
          </ac:spMkLst>
        </pc:spChg>
        <pc:spChg chg="add del mod">
          <ac:chgData name="Rocha, Fred" userId="eac9cdbf-6874-4b89-8908-d0fa46531c0b" providerId="ADAL" clId="{9EF9A9F3-3564-F044-A5AD-4A43B7846330}" dt="2020-02-12T03:17:48.333" v="27"/>
          <ac:spMkLst>
            <pc:docMk/>
            <pc:sldMk cId="530210653" sldId="256"/>
            <ac:spMk id="13" creationId="{9E9AF342-3B8A-9945-9C6E-241A4738E544}"/>
          </ac:spMkLst>
        </pc:spChg>
        <pc:picChg chg="add mod">
          <ac:chgData name="Rocha, Fred" userId="eac9cdbf-6874-4b89-8908-d0fa46531c0b" providerId="ADAL" clId="{9EF9A9F3-3564-F044-A5AD-4A43B7846330}" dt="2020-02-12T03:15:45.137" v="10" actId="1076"/>
          <ac:picMkLst>
            <pc:docMk/>
            <pc:sldMk cId="530210653" sldId="256"/>
            <ac:picMk id="9" creationId="{05A6624A-E199-2E48-B516-510E17E57E32}"/>
          </ac:picMkLst>
        </pc:picChg>
      </pc:sldChg>
      <pc:sldChg chg="addSp delSp modSp">
        <pc:chgData name="Rocha, Fred" userId="eac9cdbf-6874-4b89-8908-d0fa46531c0b" providerId="ADAL" clId="{9EF9A9F3-3564-F044-A5AD-4A43B7846330}" dt="2020-02-12T03:19:07.982" v="31" actId="20578"/>
        <pc:sldMkLst>
          <pc:docMk/>
          <pc:sldMk cId="2206679861" sldId="257"/>
        </pc:sldMkLst>
        <pc:spChg chg="mod">
          <ac:chgData name="Rocha, Fred" userId="eac9cdbf-6874-4b89-8908-d0fa46531c0b" providerId="ADAL" clId="{9EF9A9F3-3564-F044-A5AD-4A43B7846330}" dt="2020-02-12T03:19:07.982" v="31" actId="20578"/>
          <ac:spMkLst>
            <pc:docMk/>
            <pc:sldMk cId="2206679861" sldId="257"/>
            <ac:spMk id="2" creationId="{00000000-0000-0000-0000-000000000000}"/>
          </ac:spMkLst>
        </pc:spChg>
        <pc:spChg chg="add del mod">
          <ac:chgData name="Rocha, Fred" userId="eac9cdbf-6874-4b89-8908-d0fa46531c0b" providerId="ADAL" clId="{9EF9A9F3-3564-F044-A5AD-4A43B7846330}" dt="2020-02-12T03:19:05.244" v="30"/>
          <ac:spMkLst>
            <pc:docMk/>
            <pc:sldMk cId="2206679861" sldId="257"/>
            <ac:spMk id="3" creationId="{19CD19A2-5ECB-7049-8BFC-0089EE772E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FB3AAD-F3F2-4E94-9F26-DFD098E0A628}" type="datetimeFigureOut">
              <a:rPr lang="en-US" smtClean="0"/>
              <a:t>3/3/2020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3CBG/CISOA Monterey Conference 2015</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F4C6F5-ED48-4D04-A9CA-3A7FED36D32A}" type="slidenum">
              <a:rPr lang="en-US" smtClean="0"/>
              <a:t>‹#›</a:t>
            </a:fld>
            <a:endParaRPr lang="en-US"/>
          </a:p>
        </p:txBody>
      </p:sp>
    </p:spTree>
    <p:extLst>
      <p:ext uri="{BB962C8B-B14F-4D97-AF65-F5344CB8AC3E}">
        <p14:creationId xmlns:p14="http://schemas.microsoft.com/office/powerpoint/2010/main" val="772406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59C1A-19F2-44C9-942C-64A7E486409A}"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3CBG/CISOA Monterey Conference 2015</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1BEE9-C180-4EFF-847F-9242D265752F}" type="slidenum">
              <a:rPr lang="en-US" smtClean="0"/>
              <a:t>‹#›</a:t>
            </a:fld>
            <a:endParaRPr lang="en-US"/>
          </a:p>
        </p:txBody>
      </p:sp>
    </p:spTree>
    <p:extLst>
      <p:ext uri="{BB962C8B-B14F-4D97-AF65-F5344CB8AC3E}">
        <p14:creationId xmlns:p14="http://schemas.microsoft.com/office/powerpoint/2010/main" val="2551879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1BEE9-C180-4EFF-847F-9242D265752F}" type="slidenum">
              <a:rPr lang="en-US" smtClean="0"/>
              <a:t>1</a:t>
            </a:fld>
            <a:endParaRPr lang="en-US"/>
          </a:p>
        </p:txBody>
      </p:sp>
      <p:sp>
        <p:nvSpPr>
          <p:cNvPr id="5" name="Footer Placeholder 4"/>
          <p:cNvSpPr>
            <a:spLocks noGrp="1"/>
          </p:cNvSpPr>
          <p:nvPr>
            <p:ph type="ftr" sz="quarter" idx="11"/>
          </p:nvPr>
        </p:nvSpPr>
        <p:spPr/>
        <p:txBody>
          <a:bodyPr/>
          <a:lstStyle/>
          <a:p>
            <a:r>
              <a:rPr lang="en-US"/>
              <a:t>3CBG/CISOA Monterey Conference 2015</a:t>
            </a:r>
          </a:p>
        </p:txBody>
      </p:sp>
    </p:spTree>
    <p:extLst>
      <p:ext uri="{BB962C8B-B14F-4D97-AF65-F5344CB8AC3E}">
        <p14:creationId xmlns:p14="http://schemas.microsoft.com/office/powerpoint/2010/main" val="273956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 clicks</a:t>
            </a:r>
            <a:r>
              <a:rPr lang="en-US" baseline="0" dirty="0" smtClean="0"/>
              <a:t> required to get here, no financial aid info, </a:t>
            </a:r>
            <a:r>
              <a:rPr lang="en-US" baseline="0" dirty="0" err="1" smtClean="0"/>
              <a:t>no where</a:t>
            </a:r>
            <a:r>
              <a:rPr lang="en-US" baseline="0" dirty="0" smtClean="0"/>
              <a:t> to get help</a:t>
            </a:r>
            <a:endParaRPr lang="en-US" dirty="0"/>
          </a:p>
        </p:txBody>
      </p:sp>
      <p:sp>
        <p:nvSpPr>
          <p:cNvPr id="4" name="Footer Placeholder 3"/>
          <p:cNvSpPr>
            <a:spLocks noGrp="1"/>
          </p:cNvSpPr>
          <p:nvPr>
            <p:ph type="ftr" sz="quarter" idx="10"/>
          </p:nvPr>
        </p:nvSpPr>
        <p:spPr/>
        <p:txBody>
          <a:bodyPr/>
          <a:lstStyle/>
          <a:p>
            <a:r>
              <a:rPr lang="en-US" smtClean="0"/>
              <a:t>3CBG/CISOA Monterey Conference 2015</a:t>
            </a:r>
            <a:endParaRPr lang="en-US"/>
          </a:p>
        </p:txBody>
      </p:sp>
      <p:sp>
        <p:nvSpPr>
          <p:cNvPr id="5" name="Slide Number Placeholder 4"/>
          <p:cNvSpPr>
            <a:spLocks noGrp="1"/>
          </p:cNvSpPr>
          <p:nvPr>
            <p:ph type="sldNum" sz="quarter" idx="11"/>
          </p:nvPr>
        </p:nvSpPr>
        <p:spPr/>
        <p:txBody>
          <a:bodyPr/>
          <a:lstStyle/>
          <a:p>
            <a:fld id="{C5D1BEE9-C180-4EFF-847F-9242D265752F}" type="slidenum">
              <a:rPr lang="en-US" smtClean="0"/>
              <a:t>5</a:t>
            </a:fld>
            <a:endParaRPr lang="en-US"/>
          </a:p>
        </p:txBody>
      </p:sp>
    </p:spTree>
    <p:extLst>
      <p:ext uri="{BB962C8B-B14F-4D97-AF65-F5344CB8AC3E}">
        <p14:creationId xmlns:p14="http://schemas.microsoft.com/office/powerpoint/2010/main" val="293468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 clicks</a:t>
            </a:r>
            <a:r>
              <a:rPr lang="en-US" baseline="0" dirty="0" smtClean="0"/>
              <a:t> required to get here, no financial aid info, </a:t>
            </a:r>
            <a:r>
              <a:rPr lang="en-US" baseline="0" dirty="0" err="1" smtClean="0"/>
              <a:t>no where</a:t>
            </a:r>
            <a:r>
              <a:rPr lang="en-US" baseline="0" dirty="0" smtClean="0"/>
              <a:t> to get help</a:t>
            </a:r>
            <a:endParaRPr lang="en-US" dirty="0"/>
          </a:p>
        </p:txBody>
      </p:sp>
      <p:sp>
        <p:nvSpPr>
          <p:cNvPr id="4" name="Footer Placeholder 3"/>
          <p:cNvSpPr>
            <a:spLocks noGrp="1"/>
          </p:cNvSpPr>
          <p:nvPr>
            <p:ph type="ftr" sz="quarter" idx="10"/>
          </p:nvPr>
        </p:nvSpPr>
        <p:spPr/>
        <p:txBody>
          <a:bodyPr/>
          <a:lstStyle/>
          <a:p>
            <a:r>
              <a:rPr lang="en-US" smtClean="0"/>
              <a:t>3CBG/CISOA Monterey Conference 2015</a:t>
            </a:r>
            <a:endParaRPr lang="en-US"/>
          </a:p>
        </p:txBody>
      </p:sp>
      <p:sp>
        <p:nvSpPr>
          <p:cNvPr id="5" name="Slide Number Placeholder 4"/>
          <p:cNvSpPr>
            <a:spLocks noGrp="1"/>
          </p:cNvSpPr>
          <p:nvPr>
            <p:ph type="sldNum" sz="quarter" idx="11"/>
          </p:nvPr>
        </p:nvSpPr>
        <p:spPr/>
        <p:txBody>
          <a:bodyPr/>
          <a:lstStyle/>
          <a:p>
            <a:fld id="{C5D1BEE9-C180-4EFF-847F-9242D265752F}" type="slidenum">
              <a:rPr lang="en-US" smtClean="0"/>
              <a:t>6</a:t>
            </a:fld>
            <a:endParaRPr lang="en-US"/>
          </a:p>
        </p:txBody>
      </p:sp>
    </p:spTree>
    <p:extLst>
      <p:ext uri="{BB962C8B-B14F-4D97-AF65-F5344CB8AC3E}">
        <p14:creationId xmlns:p14="http://schemas.microsoft.com/office/powerpoint/2010/main" val="165647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loose coupling</a:t>
            </a:r>
            <a:r>
              <a:rPr lang="en-US" sz="1200" b="0" i="0" kern="1200" dirty="0" smtClean="0">
                <a:solidFill>
                  <a:schemeClr val="tx1"/>
                </a:solidFill>
                <a:effectLst/>
                <a:latin typeface="+mn-lt"/>
                <a:ea typeface="+mn-ea"/>
                <a:cs typeface="+mn-cs"/>
              </a:rPr>
              <a:t> means reducing dependencies of a class that use different class directly.</a:t>
            </a:r>
            <a:endParaRPr lang="en-US" dirty="0"/>
          </a:p>
        </p:txBody>
      </p:sp>
      <p:sp>
        <p:nvSpPr>
          <p:cNvPr id="4" name="Footer Placeholder 3"/>
          <p:cNvSpPr>
            <a:spLocks noGrp="1"/>
          </p:cNvSpPr>
          <p:nvPr>
            <p:ph type="ftr" sz="quarter" idx="10"/>
          </p:nvPr>
        </p:nvSpPr>
        <p:spPr/>
        <p:txBody>
          <a:bodyPr/>
          <a:lstStyle/>
          <a:p>
            <a:r>
              <a:rPr lang="en-US" smtClean="0"/>
              <a:t>3CBG/CISOA Monterey Conference 2015</a:t>
            </a:r>
            <a:endParaRPr lang="en-US"/>
          </a:p>
        </p:txBody>
      </p:sp>
      <p:sp>
        <p:nvSpPr>
          <p:cNvPr id="5" name="Slide Number Placeholder 4"/>
          <p:cNvSpPr>
            <a:spLocks noGrp="1"/>
          </p:cNvSpPr>
          <p:nvPr>
            <p:ph type="sldNum" sz="quarter" idx="11"/>
          </p:nvPr>
        </p:nvSpPr>
        <p:spPr/>
        <p:txBody>
          <a:bodyPr/>
          <a:lstStyle/>
          <a:p>
            <a:fld id="{C5D1BEE9-C180-4EFF-847F-9242D265752F}" type="slidenum">
              <a:rPr lang="en-US" smtClean="0"/>
              <a:t>17</a:t>
            </a:fld>
            <a:endParaRPr lang="en-US"/>
          </a:p>
        </p:txBody>
      </p:sp>
    </p:spTree>
    <p:extLst>
      <p:ext uri="{BB962C8B-B14F-4D97-AF65-F5344CB8AC3E}">
        <p14:creationId xmlns:p14="http://schemas.microsoft.com/office/powerpoint/2010/main" val="66721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9347" lvl="1" indent="-291179">
              <a:buFont typeface="Arial" panose="020B0604020202020204" pitchFamily="34" charset="0"/>
              <a:buChar char="•"/>
            </a:pPr>
            <a:r>
              <a:rPr lang="en-US" dirty="0" smtClean="0"/>
              <a:t>JAVA and Spring technology.</a:t>
            </a:r>
          </a:p>
          <a:p>
            <a:pPr marL="589347" lvl="1" indent="-291179">
              <a:buFont typeface="Arial" panose="020B0604020202020204" pitchFamily="34" charset="0"/>
              <a:buChar char="•"/>
            </a:pPr>
            <a:r>
              <a:rPr lang="en-US" dirty="0" smtClean="0"/>
              <a:t>Display Model that is agnostic to the information provided. </a:t>
            </a:r>
          </a:p>
          <a:p>
            <a:endParaRPr lang="en-US" dirty="0"/>
          </a:p>
        </p:txBody>
      </p:sp>
      <p:sp>
        <p:nvSpPr>
          <p:cNvPr id="4" name="Footer Placeholder 3"/>
          <p:cNvSpPr>
            <a:spLocks noGrp="1"/>
          </p:cNvSpPr>
          <p:nvPr>
            <p:ph type="ftr" sz="quarter" idx="10"/>
          </p:nvPr>
        </p:nvSpPr>
        <p:spPr/>
        <p:txBody>
          <a:bodyPr/>
          <a:lstStyle/>
          <a:p>
            <a:r>
              <a:rPr lang="en-US" smtClean="0"/>
              <a:t>3CBG/CISOA Monterey Conference 2015</a:t>
            </a:r>
            <a:endParaRPr lang="en-US"/>
          </a:p>
        </p:txBody>
      </p:sp>
      <p:sp>
        <p:nvSpPr>
          <p:cNvPr id="5" name="Slide Number Placeholder 4"/>
          <p:cNvSpPr>
            <a:spLocks noGrp="1"/>
          </p:cNvSpPr>
          <p:nvPr>
            <p:ph type="sldNum" sz="quarter" idx="11"/>
          </p:nvPr>
        </p:nvSpPr>
        <p:spPr/>
        <p:txBody>
          <a:bodyPr/>
          <a:lstStyle/>
          <a:p>
            <a:fld id="{C5D1BEE9-C180-4EFF-847F-9242D265752F}" type="slidenum">
              <a:rPr lang="en-US" smtClean="0"/>
              <a:t>18</a:t>
            </a:fld>
            <a:endParaRPr lang="en-US"/>
          </a:p>
        </p:txBody>
      </p:sp>
    </p:spTree>
    <p:extLst>
      <p:ext uri="{BB962C8B-B14F-4D97-AF65-F5344CB8AC3E}">
        <p14:creationId xmlns:p14="http://schemas.microsoft.com/office/powerpoint/2010/main" val="13538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9347" lvl="1" indent="-291179">
              <a:buFont typeface="Arial" panose="020B0604020202020204" pitchFamily="34" charset="0"/>
              <a:buChar char="•"/>
            </a:pPr>
            <a:r>
              <a:rPr lang="en-US" dirty="0" smtClean="0"/>
              <a:t>JAVA and Spring technology.</a:t>
            </a:r>
          </a:p>
          <a:p>
            <a:pPr marL="589347" lvl="1" indent="-291179">
              <a:buFont typeface="Arial" panose="020B0604020202020204" pitchFamily="34" charset="0"/>
              <a:buChar char="•"/>
            </a:pPr>
            <a:r>
              <a:rPr lang="en-US" dirty="0" smtClean="0"/>
              <a:t>Display Model that is agnostic to the information provided. </a:t>
            </a:r>
          </a:p>
          <a:p>
            <a:endParaRPr lang="en-US" dirty="0"/>
          </a:p>
        </p:txBody>
      </p:sp>
      <p:sp>
        <p:nvSpPr>
          <p:cNvPr id="4" name="Footer Placeholder 3"/>
          <p:cNvSpPr>
            <a:spLocks noGrp="1"/>
          </p:cNvSpPr>
          <p:nvPr>
            <p:ph type="ftr" sz="quarter" idx="10"/>
          </p:nvPr>
        </p:nvSpPr>
        <p:spPr/>
        <p:txBody>
          <a:bodyPr/>
          <a:lstStyle/>
          <a:p>
            <a:r>
              <a:rPr lang="en-US" smtClean="0"/>
              <a:t>3CBG/CISOA Monterey Conference 2015</a:t>
            </a:r>
            <a:endParaRPr lang="en-US"/>
          </a:p>
        </p:txBody>
      </p:sp>
      <p:sp>
        <p:nvSpPr>
          <p:cNvPr id="5" name="Slide Number Placeholder 4"/>
          <p:cNvSpPr>
            <a:spLocks noGrp="1"/>
          </p:cNvSpPr>
          <p:nvPr>
            <p:ph type="sldNum" sz="quarter" idx="11"/>
          </p:nvPr>
        </p:nvSpPr>
        <p:spPr/>
        <p:txBody>
          <a:bodyPr/>
          <a:lstStyle/>
          <a:p>
            <a:fld id="{C5D1BEE9-C180-4EFF-847F-9242D265752F}" type="slidenum">
              <a:rPr lang="en-US" smtClean="0"/>
              <a:t>19</a:t>
            </a:fld>
            <a:endParaRPr lang="en-US"/>
          </a:p>
        </p:txBody>
      </p:sp>
    </p:spTree>
    <p:extLst>
      <p:ext uri="{BB962C8B-B14F-4D97-AF65-F5344CB8AC3E}">
        <p14:creationId xmlns:p14="http://schemas.microsoft.com/office/powerpoint/2010/main" val="125966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9347" lvl="1" indent="-291179">
              <a:buFont typeface="Arial" panose="020B0604020202020204" pitchFamily="34" charset="0"/>
              <a:buChar char="•"/>
            </a:pPr>
            <a:r>
              <a:rPr lang="en-US" dirty="0" smtClean="0"/>
              <a:t>JAVA and Spring technology.</a:t>
            </a:r>
          </a:p>
          <a:p>
            <a:pPr marL="589347" lvl="1" indent="-291179">
              <a:buFont typeface="Arial" panose="020B0604020202020204" pitchFamily="34" charset="0"/>
              <a:buChar char="•"/>
            </a:pPr>
            <a:r>
              <a:rPr lang="en-US" dirty="0" smtClean="0"/>
              <a:t>Display Model that is agnostic to the information provided. </a:t>
            </a:r>
          </a:p>
          <a:p>
            <a:endParaRPr lang="en-US" dirty="0"/>
          </a:p>
        </p:txBody>
      </p:sp>
      <p:sp>
        <p:nvSpPr>
          <p:cNvPr id="4" name="Footer Placeholder 3"/>
          <p:cNvSpPr>
            <a:spLocks noGrp="1"/>
          </p:cNvSpPr>
          <p:nvPr>
            <p:ph type="ftr" sz="quarter" idx="10"/>
          </p:nvPr>
        </p:nvSpPr>
        <p:spPr/>
        <p:txBody>
          <a:bodyPr/>
          <a:lstStyle/>
          <a:p>
            <a:r>
              <a:rPr lang="en-US" smtClean="0"/>
              <a:t>3CBG/CISOA Monterey Conference 2015</a:t>
            </a:r>
            <a:endParaRPr lang="en-US"/>
          </a:p>
        </p:txBody>
      </p:sp>
      <p:sp>
        <p:nvSpPr>
          <p:cNvPr id="5" name="Slide Number Placeholder 4"/>
          <p:cNvSpPr>
            <a:spLocks noGrp="1"/>
          </p:cNvSpPr>
          <p:nvPr>
            <p:ph type="sldNum" sz="quarter" idx="11"/>
          </p:nvPr>
        </p:nvSpPr>
        <p:spPr/>
        <p:txBody>
          <a:bodyPr/>
          <a:lstStyle/>
          <a:p>
            <a:fld id="{C5D1BEE9-C180-4EFF-847F-9242D265752F}" type="slidenum">
              <a:rPr lang="en-US" smtClean="0"/>
              <a:t>20</a:t>
            </a:fld>
            <a:endParaRPr lang="en-US"/>
          </a:p>
        </p:txBody>
      </p:sp>
    </p:spTree>
    <p:extLst>
      <p:ext uri="{BB962C8B-B14F-4D97-AF65-F5344CB8AC3E}">
        <p14:creationId xmlns:p14="http://schemas.microsoft.com/office/powerpoint/2010/main" val="377546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6A55E7-D9B3-43B9-8507-E99CE65C9532}" type="datetime1">
              <a:rPr lang="en-US" smtClean="0"/>
              <a:t>3/3/2020</a:t>
            </a:fld>
            <a:endParaRPr lang="en-US" dirty="0"/>
          </a:p>
        </p:txBody>
      </p:sp>
      <p:sp>
        <p:nvSpPr>
          <p:cNvPr id="5" name="Footer Placeholder 4"/>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80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568044-653A-497D-91F8-D6E17F9AD772}" type="datetime1">
              <a:rPr lang="en-US" smtClean="0"/>
              <a:t>3/3/2020</a:t>
            </a:fld>
            <a:endParaRPr lang="en-US" dirty="0"/>
          </a:p>
        </p:txBody>
      </p:sp>
      <p:sp>
        <p:nvSpPr>
          <p:cNvPr id="5" name="Footer Placeholder 4"/>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4435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FE906-3D21-402A-AE3E-2970D75ED472}" type="datetime1">
              <a:rPr lang="en-US" smtClean="0"/>
              <a:t>3/3/2020</a:t>
            </a:fld>
            <a:endParaRPr lang="en-US" dirty="0"/>
          </a:p>
        </p:txBody>
      </p:sp>
      <p:sp>
        <p:nvSpPr>
          <p:cNvPr id="5" name="Footer Placeholder 4"/>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75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AC4B-C38C-4DB2-876C-432351D0F328}" type="datetime1">
              <a:rPr lang="en-US" smtClean="0"/>
              <a:t>3/3/2020</a:t>
            </a:fld>
            <a:endParaRPr lang="en-US" dirty="0"/>
          </a:p>
        </p:txBody>
      </p:sp>
      <p:sp>
        <p:nvSpPr>
          <p:cNvPr id="5" name="Footer Placeholder 4"/>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170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BC4C5-467E-4786-90B6-F0CB3CCF1CD8}" type="datetime1">
              <a:rPr lang="en-US" smtClean="0"/>
              <a:t>3/3/2020</a:t>
            </a:fld>
            <a:endParaRPr lang="en-US" dirty="0"/>
          </a:p>
        </p:txBody>
      </p:sp>
      <p:sp>
        <p:nvSpPr>
          <p:cNvPr id="5" name="Footer Placeholder 4"/>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50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B1D7E4-DAB0-4D23-AD58-4005AEAB417E}" type="datetime1">
              <a:rPr lang="en-US" smtClean="0"/>
              <a:t>3/3/2020</a:t>
            </a:fld>
            <a:endParaRPr lang="en-US" dirty="0"/>
          </a:p>
        </p:txBody>
      </p:sp>
      <p:sp>
        <p:nvSpPr>
          <p:cNvPr id="6" name="Footer Placeholder 5"/>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6794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A075A5-6A90-41B9-AC26-BBF56E9DF887}" type="datetime1">
              <a:rPr lang="en-US" smtClean="0"/>
              <a:t>3/3/2020</a:t>
            </a:fld>
            <a:endParaRPr lang="en-US" dirty="0"/>
          </a:p>
        </p:txBody>
      </p:sp>
      <p:sp>
        <p:nvSpPr>
          <p:cNvPr id="8" name="Footer Placeholder 7"/>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77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68755D-0CDC-4D8D-9DE7-0A7AB905F81D}" type="datetime1">
              <a:rPr lang="en-US" smtClean="0"/>
              <a:t>3/3/2020</a:t>
            </a:fld>
            <a:endParaRPr lang="en-US" dirty="0"/>
          </a:p>
        </p:txBody>
      </p:sp>
      <p:sp>
        <p:nvSpPr>
          <p:cNvPr id="4" name="Footer Placeholder 3"/>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4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72A67E-4713-4A97-80CE-C7F52C27C0BF}" type="datetime1">
              <a:rPr lang="en-US" smtClean="0"/>
              <a:t>3/3/2020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pt-BR" sz="900" dirty="0" smtClean="0"/>
              <a:t>CISOA/3CBG/4CUG/CCcAUG 2020 Conference, Monterey, CA</a:t>
            </a:r>
            <a:endParaRPr lang="en-US" sz="900"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656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894D84-0166-4EA5-84CA-C35C84C25907}" type="datetime1">
              <a:rPr lang="en-US" smtClean="0"/>
              <a:t>3/3/2020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pt-BR" sz="900" dirty="0" smtClean="0"/>
              <a:t>CISOA/3CBG/4CUG/CCcAUG 2020 Conference, Monterey, CA</a:t>
            </a:r>
            <a:endParaRPr lang="en-US" sz="90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3863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E6615-E990-4C1D-B0EE-6F2CC9A5E860}" type="datetime1">
              <a:rPr lang="en-US" smtClean="0"/>
              <a:t>3/3/2020</a:t>
            </a:fld>
            <a:endParaRPr lang="en-US" dirty="0"/>
          </a:p>
        </p:txBody>
      </p:sp>
      <p:sp>
        <p:nvSpPr>
          <p:cNvPr id="6" name="Footer Placeholder 5"/>
          <p:cNvSpPr>
            <a:spLocks noGrp="1"/>
          </p:cNvSpPr>
          <p:nvPr>
            <p:ph type="ftr" sz="quarter" idx="11"/>
          </p:nvPr>
        </p:nvSpPr>
        <p:spPr/>
        <p:txBody>
          <a:bodyPr/>
          <a:lstStyle/>
          <a:p>
            <a:r>
              <a:rPr lang="pt-BR" sz="900" dirty="0" smtClean="0"/>
              <a:t>CISOA/3CBG/4CUG/CCcAUG 2020 Conference, Monterey, CA</a:t>
            </a:r>
            <a:endParaRPr lang="en-US" sz="9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77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619DA92-1E46-43D7-AC3A-E61ACAA6EE6A}" type="datetime1">
              <a:rPr lang="en-US" smtClean="0"/>
              <a:t>3/3/2020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pt-BR" sz="900" dirty="0" smtClean="0"/>
              <a:t>CISOA/3CBG/4CUG/CCcAUG 2020 Conference, Monterey, CA</a:t>
            </a:r>
            <a:endParaRPr lang="en-US" sz="90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28847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tsac.edu/checklist" TargetMode="External"/><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cid:image009.jpg@01D55E93.FDC0C490"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3.wdp"/><Relationship Id="rId7"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tcapp1.mtsac.edu/registrationchecklistweb/getChecklis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CBG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980" y="5820475"/>
            <a:ext cx="2930429" cy="500773"/>
          </a:xfrm>
          <a:prstGeom prst="rect">
            <a:avLst/>
          </a:prstGeom>
        </p:spPr>
      </p:pic>
      <p:pic>
        <p:nvPicPr>
          <p:cNvPr id="6" name="Picture 5" descr="CISOA Logo"/>
          <p:cNvPicPr>
            <a:picLocks noChangeAspect="1"/>
          </p:cNvPicPr>
          <p:nvPr/>
        </p:nvPicPr>
        <p:blipFill>
          <a:blip r:embed="rId4"/>
          <a:stretch>
            <a:fillRect/>
          </a:stretch>
        </p:blipFill>
        <p:spPr>
          <a:xfrm>
            <a:off x="78642" y="5901078"/>
            <a:ext cx="3005156" cy="433275"/>
          </a:xfrm>
          <a:prstGeom prst="rect">
            <a:avLst/>
          </a:prstGeom>
        </p:spPr>
      </p:pic>
      <p:sp>
        <p:nvSpPr>
          <p:cNvPr id="11" name="Title 10"/>
          <p:cNvSpPr>
            <a:spLocks noGrp="1"/>
          </p:cNvSpPr>
          <p:nvPr>
            <p:ph type="ctrTitle"/>
          </p:nvPr>
        </p:nvSpPr>
        <p:spPr>
          <a:xfrm>
            <a:off x="0" y="2610852"/>
            <a:ext cx="12191999" cy="814507"/>
          </a:xfrm>
        </p:spPr>
        <p:txBody>
          <a:bodyPr/>
          <a:lstStyle/>
          <a:p>
            <a:pPr algn="ctr"/>
            <a:r>
              <a:rPr lang="en-US" sz="4000" b="1" spc="0" dirty="0">
                <a:solidFill>
                  <a:srgbClr val="344068"/>
                </a:solidFill>
                <a:latin typeface="Proxima Nova" panose="02000506030000020004" pitchFamily="2" charset="0"/>
                <a:ea typeface="+mn-ea"/>
                <a:cs typeface="+mn-cs"/>
              </a:rPr>
              <a:t>A Dynamic Registration Checklist for Students</a:t>
            </a:r>
            <a:endParaRPr lang="en-US" dirty="0"/>
          </a:p>
        </p:txBody>
      </p:sp>
      <p:sp>
        <p:nvSpPr>
          <p:cNvPr id="12" name="Subtitle 11"/>
          <p:cNvSpPr>
            <a:spLocks noGrp="1"/>
          </p:cNvSpPr>
          <p:nvPr>
            <p:ph type="subTitle" idx="1"/>
          </p:nvPr>
        </p:nvSpPr>
        <p:spPr/>
        <p:txBody>
          <a:bodyPr/>
          <a:lstStyle/>
          <a:p>
            <a:endParaRPr lang="en-US"/>
          </a:p>
        </p:txBody>
      </p:sp>
      <p:sp>
        <p:nvSpPr>
          <p:cNvPr id="7" name="Footer Placeholder 6"/>
          <p:cNvSpPr>
            <a:spLocks noGrp="1"/>
          </p:cNvSpPr>
          <p:nvPr>
            <p:ph type="ftr" sz="quarter" idx="11"/>
          </p:nvPr>
        </p:nvSpPr>
        <p:spPr/>
        <p:txBody>
          <a:bodyPr/>
          <a:lstStyle/>
          <a:p>
            <a:r>
              <a:rPr lang="pt-BR" smtClean="0"/>
              <a:t>CISOA/3CBG/4CUG/CCcAUG 2020 Conference, Monterey, CA</a:t>
            </a:r>
            <a:endParaRPr lang="en-US" dirty="0"/>
          </a:p>
        </p:txBody>
      </p:sp>
      <p:pic>
        <p:nvPicPr>
          <p:cNvPr id="5" name="Picture 4" descr="CCC Colleague User Group Logo"/>
          <p:cNvPicPr>
            <a:picLocks noChangeAspect="1"/>
          </p:cNvPicPr>
          <p:nvPr/>
        </p:nvPicPr>
        <p:blipFill>
          <a:blip r:embed="rId5"/>
          <a:stretch>
            <a:fillRect/>
          </a:stretch>
        </p:blipFill>
        <p:spPr>
          <a:xfrm>
            <a:off x="6372591" y="5820475"/>
            <a:ext cx="2733627" cy="521815"/>
          </a:xfrm>
          <a:prstGeom prst="rect">
            <a:avLst/>
          </a:prstGeom>
        </p:spPr>
      </p:pic>
      <p:pic>
        <p:nvPicPr>
          <p:cNvPr id="8" name="Picture 7" descr="CCC AWS User Group"/>
          <p:cNvPicPr>
            <a:picLocks noChangeAspect="1"/>
          </p:cNvPicPr>
          <p:nvPr/>
        </p:nvPicPr>
        <p:blipFill>
          <a:blip r:embed="rId6"/>
          <a:stretch>
            <a:fillRect/>
          </a:stretch>
        </p:blipFill>
        <p:spPr>
          <a:xfrm>
            <a:off x="9285401" y="5850468"/>
            <a:ext cx="2906600" cy="470780"/>
          </a:xfrm>
          <a:prstGeom prst="rect">
            <a:avLst/>
          </a:prstGeom>
        </p:spPr>
      </p:pic>
      <p:pic>
        <p:nvPicPr>
          <p:cNvPr id="2" name="Picture 1" descr="Mt. SAC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8194" y="12574"/>
            <a:ext cx="2857143" cy="2857143"/>
          </a:xfrm>
          <a:prstGeom prst="rect">
            <a:avLst/>
          </a:prstGeom>
        </p:spPr>
      </p:pic>
      <p:sp>
        <p:nvSpPr>
          <p:cNvPr id="3" name="TextBox 2"/>
          <p:cNvSpPr txBox="1"/>
          <p:nvPr/>
        </p:nvSpPr>
        <p:spPr>
          <a:xfrm>
            <a:off x="1163564" y="4439841"/>
            <a:ext cx="4685898" cy="1477328"/>
          </a:xfrm>
          <a:prstGeom prst="rect">
            <a:avLst/>
          </a:prstGeom>
          <a:noFill/>
        </p:spPr>
        <p:txBody>
          <a:bodyPr wrap="none" rtlCol="0">
            <a:spAutoFit/>
          </a:bodyPr>
          <a:lstStyle/>
          <a:p>
            <a:r>
              <a:rPr lang="en-US" sz="2400" dirty="0" smtClean="0">
                <a:solidFill>
                  <a:schemeClr val="accent2"/>
                </a:solidFill>
              </a:rPr>
              <a:t>Eric Turner</a:t>
            </a:r>
          </a:p>
          <a:p>
            <a:r>
              <a:rPr lang="en-US" sz="2400" dirty="0" smtClean="0">
                <a:solidFill>
                  <a:schemeClr val="accent2"/>
                </a:solidFill>
              </a:rPr>
              <a:t>Asst. Director Web &amp; Portal Services</a:t>
            </a:r>
          </a:p>
          <a:p>
            <a:r>
              <a:rPr lang="en-US" sz="2400" dirty="0" smtClean="0">
                <a:solidFill>
                  <a:schemeClr val="accent2"/>
                </a:solidFill>
              </a:rPr>
              <a:t>eturner@mtsac.edu</a:t>
            </a:r>
          </a:p>
          <a:p>
            <a:endParaRPr lang="en-US" dirty="0"/>
          </a:p>
        </p:txBody>
      </p:sp>
      <p:sp>
        <p:nvSpPr>
          <p:cNvPr id="13" name="TextBox 12"/>
          <p:cNvSpPr txBox="1"/>
          <p:nvPr/>
        </p:nvSpPr>
        <p:spPr>
          <a:xfrm>
            <a:off x="7793983" y="4423750"/>
            <a:ext cx="3376437" cy="1477328"/>
          </a:xfrm>
          <a:prstGeom prst="rect">
            <a:avLst/>
          </a:prstGeom>
          <a:noFill/>
        </p:spPr>
        <p:txBody>
          <a:bodyPr wrap="none" rtlCol="0">
            <a:spAutoFit/>
          </a:bodyPr>
          <a:lstStyle/>
          <a:p>
            <a:r>
              <a:rPr lang="en-US" sz="2400" dirty="0" smtClean="0">
                <a:solidFill>
                  <a:schemeClr val="accent2"/>
                </a:solidFill>
              </a:rPr>
              <a:t>Kenneth Frank</a:t>
            </a:r>
          </a:p>
          <a:p>
            <a:r>
              <a:rPr lang="en-US" sz="2400" dirty="0">
                <a:solidFill>
                  <a:schemeClr val="accent2"/>
                </a:solidFill>
              </a:rPr>
              <a:t>Senior Systems Integrator</a:t>
            </a:r>
            <a:endParaRPr lang="en-US" sz="2400" dirty="0" smtClean="0">
              <a:solidFill>
                <a:schemeClr val="accent2"/>
              </a:solidFill>
            </a:endParaRPr>
          </a:p>
          <a:p>
            <a:r>
              <a:rPr lang="en-US" sz="2400" dirty="0" smtClean="0">
                <a:solidFill>
                  <a:schemeClr val="accent2"/>
                </a:solidFill>
              </a:rPr>
              <a:t>kfrank2@mtsac.edu</a:t>
            </a:r>
          </a:p>
          <a:p>
            <a:endParaRPr lang="en-US" dirty="0"/>
          </a:p>
        </p:txBody>
      </p:sp>
      <p:sp>
        <p:nvSpPr>
          <p:cNvPr id="15" name="TextBox 14"/>
          <p:cNvSpPr txBox="1"/>
          <p:nvPr/>
        </p:nvSpPr>
        <p:spPr>
          <a:xfrm>
            <a:off x="4499035" y="3677207"/>
            <a:ext cx="3388748" cy="461665"/>
          </a:xfrm>
          <a:prstGeom prst="rect">
            <a:avLst/>
          </a:prstGeom>
          <a:noFill/>
        </p:spPr>
        <p:txBody>
          <a:bodyPr wrap="none" rtlCol="0">
            <a:spAutoFit/>
          </a:bodyPr>
          <a:lstStyle/>
          <a:p>
            <a:r>
              <a:rPr lang="en-US" sz="2400" dirty="0" smtClean="0">
                <a:hlinkClick r:id="rId8"/>
              </a:rPr>
              <a:t>www.mtsac.edu/checklist</a:t>
            </a:r>
            <a:endParaRPr lang="en-US" sz="2400" dirty="0"/>
          </a:p>
        </p:txBody>
      </p:sp>
    </p:spTree>
    <p:extLst>
      <p:ext uri="{BB962C8B-B14F-4D97-AF65-F5344CB8AC3E}">
        <p14:creationId xmlns:p14="http://schemas.microsoft.com/office/powerpoint/2010/main" val="2693904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For decoration only"/>
          <p:cNvSpPr/>
          <p:nvPr/>
        </p:nvSpPr>
        <p:spPr>
          <a:xfrm>
            <a:off x="777766" y="1660634"/>
            <a:ext cx="10657489" cy="18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Noncredit Checklist</a:t>
            </a:r>
            <a:endParaRPr lang="en-US"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pic>
        <p:nvPicPr>
          <p:cNvPr id="5" name="Picture 4" descr="cid:image009.jpg@01D55E93.FDC0C49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73169" y="140807"/>
            <a:ext cx="5181600" cy="6501540"/>
          </a:xfrm>
          <a:prstGeom prst="rect">
            <a:avLst/>
          </a:prstGeom>
          <a:noFill/>
          <a:ln>
            <a:noFill/>
          </a:ln>
        </p:spPr>
      </p:pic>
    </p:spTree>
    <p:extLst>
      <p:ext uri="{BB962C8B-B14F-4D97-AF65-F5344CB8AC3E}">
        <p14:creationId xmlns:p14="http://schemas.microsoft.com/office/powerpoint/2010/main" val="3965552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4" y="286603"/>
            <a:ext cx="11121992" cy="1450757"/>
          </a:xfrm>
        </p:spPr>
        <p:txBody>
          <a:bodyPr/>
          <a:lstStyle/>
          <a:p>
            <a:r>
              <a:rPr lang="en-US" dirty="0" smtClean="0"/>
              <a:t>What do Students Think About the Checklist?</a:t>
            </a:r>
            <a:endParaRPr lang="en-US"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pic>
        <p:nvPicPr>
          <p:cNvPr id="5" name="Picture 4" descr="Excited Student"/>
          <p:cNvPicPr>
            <a:picLocks noChangeAspect="1"/>
          </p:cNvPicPr>
          <p:nvPr/>
        </p:nvPicPr>
        <p:blipFill>
          <a:blip r:embed="rId2"/>
          <a:stretch>
            <a:fillRect/>
          </a:stretch>
        </p:blipFill>
        <p:spPr>
          <a:xfrm>
            <a:off x="4282982" y="2580705"/>
            <a:ext cx="3866667" cy="2923809"/>
          </a:xfrm>
          <a:prstGeom prst="rect">
            <a:avLst/>
          </a:prstGeom>
        </p:spPr>
      </p:pic>
      <p:sp>
        <p:nvSpPr>
          <p:cNvPr id="6" name="Rectangle 5"/>
          <p:cNvSpPr/>
          <p:nvPr/>
        </p:nvSpPr>
        <p:spPr>
          <a:xfrm>
            <a:off x="401053" y="1967095"/>
            <a:ext cx="3285132" cy="1631216"/>
          </a:xfrm>
          <a:prstGeom prst="rect">
            <a:avLst/>
          </a:prstGeom>
        </p:spPr>
        <p:txBody>
          <a:bodyPr wrap="square">
            <a:spAutoFit/>
          </a:bodyPr>
          <a:lstStyle/>
          <a:p>
            <a:pPr algn="ctr"/>
            <a:r>
              <a:rPr lang="en-US" sz="2000" b="1" i="1" dirty="0">
                <a:solidFill>
                  <a:srgbClr val="57C6CA"/>
                </a:solidFill>
                <a:latin typeface="SourceSansPro"/>
              </a:rPr>
              <a:t>“</a:t>
            </a:r>
            <a:r>
              <a:rPr lang="en-US" sz="2000" i="1" dirty="0">
                <a:solidFill>
                  <a:srgbClr val="57C6CA"/>
                </a:solidFill>
                <a:latin typeface="SourceSansPro"/>
              </a:rPr>
              <a:t>The Registration Checklist is helpful because it congregates useful information in an easily accessible way</a:t>
            </a:r>
            <a:r>
              <a:rPr lang="en-US" sz="2000" i="1" dirty="0" smtClean="0">
                <a:solidFill>
                  <a:srgbClr val="57C6CA"/>
                </a:solidFill>
                <a:latin typeface="SourceSansPro"/>
              </a:rPr>
              <a:t>.</a:t>
            </a:r>
            <a:r>
              <a:rPr lang="en-US" sz="2000" b="1" i="1" dirty="0" smtClean="0">
                <a:solidFill>
                  <a:srgbClr val="57C6CA"/>
                </a:solidFill>
                <a:latin typeface="SourceSansPro"/>
              </a:rPr>
              <a:t>”</a:t>
            </a:r>
            <a:endParaRPr lang="en-US" sz="2000" dirty="0"/>
          </a:p>
        </p:txBody>
      </p:sp>
      <p:sp>
        <p:nvSpPr>
          <p:cNvPr id="7" name="Rectangle 6"/>
          <p:cNvSpPr/>
          <p:nvPr/>
        </p:nvSpPr>
        <p:spPr>
          <a:xfrm>
            <a:off x="8508989" y="2151761"/>
            <a:ext cx="3065390" cy="2246769"/>
          </a:xfrm>
          <a:prstGeom prst="rect">
            <a:avLst/>
          </a:prstGeom>
        </p:spPr>
        <p:txBody>
          <a:bodyPr wrap="square">
            <a:spAutoFit/>
          </a:bodyPr>
          <a:lstStyle/>
          <a:p>
            <a:pPr algn="ctr"/>
            <a:r>
              <a:rPr lang="en-US" sz="2000" b="1" i="1" dirty="0">
                <a:solidFill>
                  <a:srgbClr val="57C6CA"/>
                </a:solidFill>
                <a:latin typeface="SourceSansPro"/>
              </a:rPr>
              <a:t>“</a:t>
            </a:r>
            <a:r>
              <a:rPr lang="en-US" sz="2000" i="1" dirty="0">
                <a:solidFill>
                  <a:srgbClr val="57C6CA"/>
                </a:solidFill>
                <a:latin typeface="SourceSansPro"/>
              </a:rPr>
              <a:t>The checklists help students notice any problems that might have occurred, and allows them to correct it, without having to search through multiple pages.</a:t>
            </a:r>
            <a:r>
              <a:rPr lang="en-US" sz="2000" b="1" i="1" dirty="0">
                <a:solidFill>
                  <a:srgbClr val="57C6CA"/>
                </a:solidFill>
                <a:latin typeface="SourceSansPro"/>
              </a:rPr>
              <a:t>”</a:t>
            </a:r>
            <a:endParaRPr lang="en-US" sz="2000" dirty="0"/>
          </a:p>
        </p:txBody>
      </p:sp>
    </p:spTree>
    <p:extLst>
      <p:ext uri="{BB962C8B-B14F-4D97-AF65-F5344CB8AC3E}">
        <p14:creationId xmlns:p14="http://schemas.microsoft.com/office/powerpoint/2010/main" val="1413898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Faculty Feedback</a:t>
            </a:r>
            <a:endParaRPr lang="en-US"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6" name="TextBox 5"/>
          <p:cNvSpPr txBox="1"/>
          <p:nvPr/>
        </p:nvSpPr>
        <p:spPr>
          <a:xfrm>
            <a:off x="914400" y="1852864"/>
            <a:ext cx="10852483" cy="3508653"/>
          </a:xfrm>
          <a:prstGeom prst="rect">
            <a:avLst/>
          </a:prstGeom>
          <a:noFill/>
        </p:spPr>
        <p:txBody>
          <a:bodyPr wrap="square" rtlCol="0">
            <a:spAutoFit/>
          </a:bodyPr>
          <a:lstStyle/>
          <a:p>
            <a:pPr algn="ctr"/>
            <a:r>
              <a:rPr lang="en-US" sz="2400" dirty="0" smtClean="0"/>
              <a:t>“Since </a:t>
            </a:r>
            <a:r>
              <a:rPr lang="en-US" sz="2400" dirty="0"/>
              <a:t>the launch of the checklist, Counseling has experienced a decrease in students seeking information on how to complete the enrollment steps, registration date, how to pay fees, etc. We have also seen an increase in students asking to complete the first-semester workshop that has led us to offer additional sections. The Student Registration Checklist is a centralized system that provides a quick summary of what is missing to successfully matriculate to Mt SAC with ease</a:t>
            </a:r>
            <a:r>
              <a:rPr lang="en-US" sz="2400" dirty="0" smtClean="0"/>
              <a:t>.”</a:t>
            </a:r>
          </a:p>
          <a:p>
            <a:pPr algn="ctr"/>
            <a:endParaRPr lang="en-US" sz="2400" dirty="0"/>
          </a:p>
          <a:p>
            <a:pPr algn="r"/>
            <a:r>
              <a:rPr lang="en-US" dirty="0" smtClean="0"/>
              <a:t>--Patricia Maestro</a:t>
            </a:r>
          </a:p>
          <a:p>
            <a:pPr algn="r"/>
            <a:r>
              <a:rPr lang="en-US" dirty="0"/>
              <a:t>Counseling </a:t>
            </a:r>
            <a:r>
              <a:rPr lang="en-US" dirty="0" smtClean="0"/>
              <a:t>Professor</a:t>
            </a:r>
          </a:p>
          <a:p>
            <a:pPr algn="r"/>
            <a:r>
              <a:rPr lang="en-US" dirty="0" smtClean="0"/>
              <a:t>Mt. San Antonio College</a:t>
            </a:r>
            <a:endParaRPr lang="en-US" dirty="0"/>
          </a:p>
        </p:txBody>
      </p:sp>
      <p:pic>
        <p:nvPicPr>
          <p:cNvPr id="1026" name="Picture 2" descr="Mega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903" y="695423"/>
            <a:ext cx="1296604" cy="130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944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Faculty Feedback (Continued)</a:t>
            </a:r>
            <a:endParaRPr lang="en-US"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6" name="TextBox 5"/>
          <p:cNvSpPr txBox="1"/>
          <p:nvPr/>
        </p:nvSpPr>
        <p:spPr>
          <a:xfrm>
            <a:off x="914400" y="1852864"/>
            <a:ext cx="10852483" cy="3231654"/>
          </a:xfrm>
          <a:prstGeom prst="rect">
            <a:avLst/>
          </a:prstGeom>
          <a:noFill/>
        </p:spPr>
        <p:txBody>
          <a:bodyPr wrap="square" rtlCol="0">
            <a:spAutoFit/>
          </a:bodyPr>
          <a:lstStyle/>
          <a:p>
            <a:pPr algn="ctr"/>
            <a:r>
              <a:rPr lang="en-US" dirty="0" smtClean="0"/>
              <a:t>“The </a:t>
            </a:r>
            <a:r>
              <a:rPr lang="en-US" dirty="0"/>
              <a:t>checklist allows students to quickly see if their major is correct, change their major if necessary, and serves as a reminder to update their educational plan to stay on track to graduation</a:t>
            </a:r>
            <a:r>
              <a:rPr lang="en-US" dirty="0" smtClean="0"/>
              <a:t>.”</a:t>
            </a:r>
          </a:p>
          <a:p>
            <a:pPr algn="ctr"/>
            <a:endParaRPr lang="en-US" sz="2400" dirty="0"/>
          </a:p>
          <a:p>
            <a:pPr algn="ctr"/>
            <a:r>
              <a:rPr lang="en-US" sz="2400" dirty="0" smtClean="0"/>
              <a:t>“</a:t>
            </a:r>
            <a:r>
              <a:rPr lang="en-US" dirty="0"/>
              <a:t>The  checklist is also a great tool for students when they are working with counselors and other staff that may help them register.  Anyone working with the student is able to view the student’s status without having to open up another program and several windows to get the same information.</a:t>
            </a:r>
            <a:r>
              <a:rPr lang="en-US" sz="2400" dirty="0" smtClean="0"/>
              <a:t>”</a:t>
            </a:r>
          </a:p>
          <a:p>
            <a:pPr algn="ctr"/>
            <a:endParaRPr lang="en-US" sz="2400" dirty="0"/>
          </a:p>
          <a:p>
            <a:pPr algn="r"/>
            <a:r>
              <a:rPr lang="en-US" dirty="0" smtClean="0"/>
              <a:t>--Lina Soto</a:t>
            </a:r>
          </a:p>
          <a:p>
            <a:pPr algn="r"/>
            <a:r>
              <a:rPr lang="en-US" dirty="0" smtClean="0"/>
              <a:t>Associate Dean, Counseling</a:t>
            </a:r>
          </a:p>
          <a:p>
            <a:pPr algn="r"/>
            <a:r>
              <a:rPr lang="en-US" dirty="0" smtClean="0"/>
              <a:t>Mt. San Antonio College</a:t>
            </a:r>
            <a:endParaRPr lang="en-US" dirty="0"/>
          </a:p>
        </p:txBody>
      </p:sp>
      <p:pic>
        <p:nvPicPr>
          <p:cNvPr id="1026" name="Picture 2" descr="Mega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549646"/>
            <a:ext cx="1296604" cy="130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842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Challenge—Financial Aid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How do I know I have met all the requirements to receive financial aid?</a:t>
            </a:r>
          </a:p>
          <a:p>
            <a:pPr marL="517525" indent="-260350">
              <a:buFont typeface="Arial" panose="020B0604020202020204" pitchFamily="34" charset="0"/>
              <a:buChar char="•"/>
            </a:pPr>
            <a:r>
              <a:rPr lang="en-US" sz="2400" dirty="0" smtClean="0"/>
              <a:t>Currently</a:t>
            </a:r>
            <a:r>
              <a:rPr lang="en-US" sz="2400" dirty="0"/>
              <a:t>, students have to click multiple times to get to their financial aid offers </a:t>
            </a:r>
            <a:r>
              <a:rPr lang="en-US" sz="2400" dirty="0" smtClean="0"/>
              <a:t>and/or Satisfactory </a:t>
            </a:r>
            <a:r>
              <a:rPr lang="en-US" sz="2400" dirty="0"/>
              <a:t>Academic Progress </a:t>
            </a:r>
            <a:r>
              <a:rPr lang="en-US" sz="2400" dirty="0" smtClean="0"/>
              <a:t>(SAP) </a:t>
            </a:r>
            <a:r>
              <a:rPr lang="en-US" sz="2400" dirty="0"/>
              <a:t>status</a:t>
            </a:r>
            <a:r>
              <a:rPr lang="en-US" sz="2400" dirty="0" smtClean="0"/>
              <a:t>.</a:t>
            </a:r>
          </a:p>
          <a:p>
            <a:pPr marL="517525" indent="-260350">
              <a:buFont typeface="Arial" panose="020B0604020202020204" pitchFamily="34" charset="0"/>
              <a:buChar char="•"/>
            </a:pPr>
            <a:r>
              <a:rPr lang="en-US" sz="2400" dirty="0" smtClean="0"/>
              <a:t>Students need to know if they have holds on their account.</a:t>
            </a:r>
          </a:p>
          <a:p>
            <a:pPr marL="517525" indent="-260350">
              <a:buFont typeface="Arial" panose="020B0604020202020204" pitchFamily="34" charset="0"/>
              <a:buChar char="•"/>
            </a:pPr>
            <a:r>
              <a:rPr lang="en-US" sz="2400" dirty="0" smtClean="0"/>
              <a:t>Students need to know their award details and if there are any messages.</a:t>
            </a:r>
            <a:endParaRPr lang="en-US" sz="2400"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pic>
        <p:nvPicPr>
          <p:cNvPr id="5" name="Picture 4" descr="Bullseye"/>
          <p:cNvPicPr>
            <a:picLocks noChangeAspect="1"/>
          </p:cNvPicPr>
          <p:nvPr/>
        </p:nvPicPr>
        <p:blipFill>
          <a:blip r:embed="rId2"/>
          <a:stretch>
            <a:fillRect/>
          </a:stretch>
        </p:blipFill>
        <p:spPr>
          <a:xfrm>
            <a:off x="9999662" y="604202"/>
            <a:ext cx="1156018" cy="1133158"/>
          </a:xfrm>
          <a:prstGeom prst="rect">
            <a:avLst/>
          </a:prstGeom>
        </p:spPr>
      </p:pic>
    </p:spTree>
    <p:extLst>
      <p:ext uri="{BB962C8B-B14F-4D97-AF65-F5344CB8AC3E}">
        <p14:creationId xmlns:p14="http://schemas.microsoft.com/office/powerpoint/2010/main" val="1533284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Solution</a:t>
            </a:r>
            <a:endParaRPr lang="en-US" dirty="0"/>
          </a:p>
        </p:txBody>
      </p:sp>
      <p:sp>
        <p:nvSpPr>
          <p:cNvPr id="3" name="Content Placeholder 2"/>
          <p:cNvSpPr>
            <a:spLocks noGrp="1"/>
          </p:cNvSpPr>
          <p:nvPr>
            <p:ph idx="1"/>
          </p:nvPr>
        </p:nvSpPr>
        <p:spPr>
          <a:xfrm>
            <a:off x="1097280" y="1845734"/>
            <a:ext cx="10561320" cy="4023360"/>
          </a:xfrm>
        </p:spPr>
        <p:txBody>
          <a:bodyPr/>
          <a:lstStyle/>
          <a:p>
            <a:pPr marL="0" indent="0">
              <a:buNone/>
            </a:pPr>
            <a:r>
              <a:rPr lang="en-US" dirty="0"/>
              <a:t>The FA Checklist was created to help students navigate their financial aid files with </a:t>
            </a:r>
            <a:r>
              <a:rPr lang="en-US" dirty="0" smtClean="0"/>
              <a:t>ease, including: </a:t>
            </a:r>
          </a:p>
          <a:p>
            <a:pPr marL="457200" indent="-200025">
              <a:buFont typeface="Arial" panose="020B0604020202020204" pitchFamily="34" charset="0"/>
              <a:buChar char="•"/>
              <a:tabLst>
                <a:tab pos="0" algn="l"/>
              </a:tabLst>
            </a:pPr>
            <a:r>
              <a:rPr lang="en-US" dirty="0" smtClean="0"/>
              <a:t>Outstanding Requirements</a:t>
            </a:r>
          </a:p>
          <a:p>
            <a:pPr marL="457200" indent="-200025">
              <a:buFont typeface="Arial" panose="020B0604020202020204" pitchFamily="34" charset="0"/>
              <a:buChar char="•"/>
              <a:tabLst>
                <a:tab pos="0" algn="l"/>
              </a:tabLst>
            </a:pPr>
            <a:r>
              <a:rPr lang="en-US" dirty="0"/>
              <a:t>F</a:t>
            </a:r>
            <a:r>
              <a:rPr lang="en-US" dirty="0" smtClean="0"/>
              <a:t>inancial </a:t>
            </a:r>
            <a:r>
              <a:rPr lang="en-US" dirty="0"/>
              <a:t>A</a:t>
            </a:r>
            <a:r>
              <a:rPr lang="en-US" dirty="0" smtClean="0"/>
              <a:t>id Offers</a:t>
            </a:r>
          </a:p>
          <a:p>
            <a:pPr marL="457200" indent="-200025">
              <a:buFont typeface="Arial" panose="020B0604020202020204" pitchFamily="34" charset="0"/>
              <a:buChar char="•"/>
              <a:tabLst>
                <a:tab pos="0" algn="l"/>
              </a:tabLst>
            </a:pPr>
            <a:r>
              <a:rPr lang="en-US" dirty="0" smtClean="0"/>
              <a:t>Financial Aid Holds</a:t>
            </a:r>
          </a:p>
          <a:p>
            <a:pPr marL="457200" indent="-200025">
              <a:buFont typeface="Arial" panose="020B0604020202020204" pitchFamily="34" charset="0"/>
              <a:buChar char="•"/>
              <a:tabLst>
                <a:tab pos="0" algn="l"/>
              </a:tabLst>
            </a:pPr>
            <a:r>
              <a:rPr lang="en-US" dirty="0"/>
              <a:t>Messages</a:t>
            </a:r>
          </a:p>
          <a:p>
            <a:pPr marL="457200" indent="-200025">
              <a:buFont typeface="Arial" panose="020B0604020202020204" pitchFamily="34" charset="0"/>
              <a:buChar char="•"/>
              <a:tabLst>
                <a:tab pos="0" algn="l"/>
              </a:tabLst>
            </a:pPr>
            <a:r>
              <a:rPr lang="en-US" dirty="0" smtClean="0"/>
              <a:t>SAP status</a:t>
            </a:r>
          </a:p>
          <a:p>
            <a:pPr marL="457200" indent="-200025">
              <a:buFont typeface="Arial" panose="020B0604020202020204" pitchFamily="34" charset="0"/>
              <a:buChar char="•"/>
              <a:tabLst>
                <a:tab pos="0" algn="l"/>
              </a:tabLst>
            </a:pPr>
            <a:r>
              <a:rPr lang="en-US" dirty="0" smtClean="0"/>
              <a:t>Award Details</a:t>
            </a:r>
          </a:p>
          <a:p>
            <a:pPr marL="257175" indent="0">
              <a:spcBef>
                <a:spcPts val="2400"/>
              </a:spcBef>
              <a:buNone/>
              <a:tabLst>
                <a:tab pos="0" algn="l"/>
              </a:tabLst>
            </a:pPr>
            <a:r>
              <a:rPr lang="en-US" dirty="0" smtClean="0"/>
              <a:t>Note: The </a:t>
            </a:r>
            <a:r>
              <a:rPr lang="en-US" dirty="0"/>
              <a:t>FA Checklist </a:t>
            </a:r>
            <a:r>
              <a:rPr lang="en-US" dirty="0" smtClean="0"/>
              <a:t>provides </a:t>
            </a:r>
            <a:r>
              <a:rPr lang="en-US" dirty="0"/>
              <a:t>all important financial aid information upfront in one page.  </a:t>
            </a:r>
          </a:p>
          <a:p>
            <a:endParaRPr lang="en-US"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pic>
        <p:nvPicPr>
          <p:cNvPr id="5" name="Picture 4" descr="Checked b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724" y="389732"/>
            <a:ext cx="1367246" cy="1230520"/>
          </a:xfrm>
          <a:prstGeom prst="rect">
            <a:avLst/>
          </a:prstGeom>
        </p:spPr>
      </p:pic>
    </p:spTree>
    <p:extLst>
      <p:ext uri="{BB962C8B-B14F-4D97-AF65-F5344CB8AC3E}">
        <p14:creationId xmlns:p14="http://schemas.microsoft.com/office/powerpoint/2010/main" val="3514023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For decoration only"/>
          <p:cNvSpPr/>
          <p:nvPr/>
        </p:nvSpPr>
        <p:spPr>
          <a:xfrm>
            <a:off x="1097280" y="1659097"/>
            <a:ext cx="10239077" cy="24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Financial Aid Checklist</a:t>
            </a:r>
            <a:endParaRPr lang="en-US" dirty="0">
              <a:solidFill>
                <a:schemeClr val="bg1"/>
              </a:solidFill>
            </a:endParaRPr>
          </a:p>
        </p:txBody>
      </p:sp>
      <p:pic>
        <p:nvPicPr>
          <p:cNvPr id="5" name="Content Placeholder 4" descr="Financial Aid Checklis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9198" y="0"/>
            <a:ext cx="6016778" cy="6735760"/>
          </a:xfrm>
        </p:spPr>
      </p:pic>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Tree>
    <p:extLst>
      <p:ext uri="{BB962C8B-B14F-4D97-AF65-F5344CB8AC3E}">
        <p14:creationId xmlns:p14="http://schemas.microsoft.com/office/powerpoint/2010/main" val="3003206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1097280" y="1845734"/>
            <a:ext cx="6742339" cy="4023360"/>
          </a:xfrm>
        </p:spPr>
        <p:txBody>
          <a:bodyPr>
            <a:normAutofit lnSpcReduction="10000"/>
          </a:bodyPr>
          <a:lstStyle/>
          <a:p>
            <a:r>
              <a:rPr lang="en-US" sz="2400" dirty="0"/>
              <a:t>Kenneth Frank, Senior Systems Integrator, at Mt. SAC, </a:t>
            </a:r>
            <a:r>
              <a:rPr lang="en-US" sz="2400" dirty="0" smtClean="0"/>
              <a:t>was able to construct real-time checklists</a:t>
            </a:r>
            <a:r>
              <a:rPr lang="en-US" sz="2400" dirty="0"/>
              <a:t> </a:t>
            </a:r>
            <a:r>
              <a:rPr lang="en-US" sz="2400" dirty="0" smtClean="0"/>
              <a:t>in </a:t>
            </a:r>
            <a:r>
              <a:rPr lang="en-US" sz="2400" dirty="0"/>
              <a:t>a way that does not drag down performance of the Portal</a:t>
            </a:r>
            <a:r>
              <a:rPr lang="en-US" sz="2400" dirty="0" smtClean="0"/>
              <a:t>.</a:t>
            </a:r>
          </a:p>
          <a:p>
            <a:endParaRPr lang="en-US" sz="2400" dirty="0" smtClean="0"/>
          </a:p>
          <a:p>
            <a:pPr marL="635508" lvl="1" indent="-342900">
              <a:buFont typeface="Arial" panose="020B0604020202020204" pitchFamily="34" charset="0"/>
              <a:buChar char="•"/>
            </a:pPr>
            <a:r>
              <a:rPr lang="en-US" sz="2200" dirty="0" smtClean="0"/>
              <a:t>The checklists are </a:t>
            </a:r>
            <a:r>
              <a:rPr lang="en-US" sz="2200" b="1" dirty="0" smtClean="0"/>
              <a:t>built on </a:t>
            </a:r>
            <a:r>
              <a:rPr lang="en-US" sz="2200" b="1" dirty="0"/>
              <a:t>industry </a:t>
            </a:r>
            <a:r>
              <a:rPr lang="en-US" sz="2200" b="1" dirty="0" smtClean="0"/>
              <a:t>standards</a:t>
            </a:r>
            <a:r>
              <a:rPr lang="en-US" sz="2200" dirty="0" smtClean="0"/>
              <a:t>, </a:t>
            </a:r>
            <a:r>
              <a:rPr lang="en-US" sz="2200" dirty="0"/>
              <a:t>which allow the portlet to be both flexible to customization and easy to maintain</a:t>
            </a:r>
            <a:r>
              <a:rPr lang="en-US" sz="2200" dirty="0" smtClean="0"/>
              <a:t>.</a:t>
            </a:r>
          </a:p>
          <a:p>
            <a:pPr marL="635508" lvl="1" indent="-342900">
              <a:spcBef>
                <a:spcPts val="1800"/>
              </a:spcBef>
              <a:buFont typeface="Arial" panose="020B0604020202020204" pitchFamily="34" charset="0"/>
              <a:buChar char="•"/>
            </a:pPr>
            <a:r>
              <a:rPr lang="en-US" sz="2200" dirty="0"/>
              <a:t>The </a:t>
            </a:r>
            <a:r>
              <a:rPr lang="en-US" sz="2200" b="1" dirty="0"/>
              <a:t>Java Spring Framework</a:t>
            </a:r>
            <a:r>
              <a:rPr lang="en-US" sz="2200" dirty="0"/>
              <a:t> is used in the creation </a:t>
            </a:r>
            <a:br>
              <a:rPr lang="en-US" sz="2200" dirty="0"/>
            </a:br>
            <a:r>
              <a:rPr lang="en-US" sz="2200" dirty="0" smtClean="0"/>
              <a:t>of </a:t>
            </a:r>
            <a:r>
              <a:rPr lang="en-US" sz="2200" dirty="0"/>
              <a:t>the </a:t>
            </a:r>
            <a:r>
              <a:rPr lang="en-US" sz="2200" dirty="0" smtClean="0"/>
              <a:t>portlet, </a:t>
            </a:r>
            <a:r>
              <a:rPr lang="en-US" sz="2200" dirty="0"/>
              <a:t>which allows for loose coupling in </a:t>
            </a:r>
            <a:r>
              <a:rPr lang="en-US" sz="2200" dirty="0" smtClean="0"/>
              <a:t/>
            </a:r>
            <a:br>
              <a:rPr lang="en-US" sz="2200" dirty="0" smtClean="0"/>
            </a:br>
            <a:r>
              <a:rPr lang="en-US" sz="2200" dirty="0" smtClean="0"/>
              <a:t>both </a:t>
            </a:r>
            <a:r>
              <a:rPr lang="en-US" sz="2200" dirty="0"/>
              <a:t>the front-end display and back end </a:t>
            </a:r>
            <a:r>
              <a:rPr lang="en-US" sz="2200" dirty="0" smtClean="0"/>
              <a:t/>
            </a:r>
            <a:br>
              <a:rPr lang="en-US" sz="2200" dirty="0" smtClean="0"/>
            </a:br>
            <a:r>
              <a:rPr lang="en-US" sz="2200" dirty="0" smtClean="0"/>
              <a:t>data retrieval.</a:t>
            </a:r>
            <a:endParaRPr lang="en-US" sz="2200"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pic>
        <p:nvPicPr>
          <p:cNvPr id="7" name="Picture 6" descr="Web Development"/>
          <p:cNvPicPr>
            <a:picLocks noChangeAspect="1"/>
          </p:cNvPicPr>
          <p:nvPr/>
        </p:nvPicPr>
        <p:blipFill>
          <a:blip r:embed="rId3"/>
          <a:stretch>
            <a:fillRect/>
          </a:stretch>
        </p:blipFill>
        <p:spPr>
          <a:xfrm>
            <a:off x="7904128" y="1205346"/>
            <a:ext cx="3906762" cy="4717472"/>
          </a:xfrm>
          <a:prstGeom prst="rect">
            <a:avLst/>
          </a:prstGeom>
        </p:spPr>
      </p:pic>
    </p:spTree>
    <p:extLst>
      <p:ext uri="{BB962C8B-B14F-4D97-AF65-F5344CB8AC3E}">
        <p14:creationId xmlns:p14="http://schemas.microsoft.com/office/powerpoint/2010/main" val="1837344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Technology</a:t>
            </a:r>
            <a:endParaRPr lang="en-US" dirty="0"/>
          </a:p>
        </p:txBody>
      </p:sp>
      <p:sp>
        <p:nvSpPr>
          <p:cNvPr id="3" name="Content Placeholder 2"/>
          <p:cNvSpPr>
            <a:spLocks noGrp="1"/>
          </p:cNvSpPr>
          <p:nvPr>
            <p:ph idx="1"/>
          </p:nvPr>
        </p:nvSpPr>
        <p:spPr>
          <a:xfrm>
            <a:off x="1097280" y="1845733"/>
            <a:ext cx="10058400" cy="4470845"/>
          </a:xfrm>
        </p:spPr>
        <p:txBody>
          <a:bodyPr>
            <a:normAutofit/>
          </a:bodyPr>
          <a:lstStyle/>
          <a:p>
            <a:pPr marL="228600" indent="-228600">
              <a:buFont typeface="Arial" panose="020B0604020202020204" pitchFamily="34" charset="0"/>
              <a:buChar char="•"/>
            </a:pPr>
            <a:r>
              <a:rPr lang="en-US" sz="2400" dirty="0"/>
              <a:t>D</a:t>
            </a:r>
            <a:r>
              <a:rPr lang="en-US" sz="2400" dirty="0" smtClean="0"/>
              <a:t>isplay </a:t>
            </a:r>
            <a:r>
              <a:rPr lang="en-US" sz="2400" dirty="0"/>
              <a:t>technology is based on the </a:t>
            </a:r>
            <a:r>
              <a:rPr lang="en-US" sz="2400" b="1" dirty="0"/>
              <a:t>JSR-168/JSR-286 portlet specification</a:t>
            </a:r>
            <a:r>
              <a:rPr lang="en-US" sz="2400" dirty="0"/>
              <a:t> to handle the Action and Render phases of the portlet.  </a:t>
            </a:r>
            <a:endParaRPr lang="en-US" sz="2400" dirty="0" smtClean="0"/>
          </a:p>
          <a:p>
            <a:pPr marL="228600" indent="-228600">
              <a:buFont typeface="Arial" panose="020B0604020202020204" pitchFamily="34" charset="0"/>
              <a:buChar char="•"/>
            </a:pPr>
            <a:r>
              <a:rPr lang="en-US" sz="2400" dirty="0" smtClean="0"/>
              <a:t>The </a:t>
            </a:r>
            <a:r>
              <a:rPr lang="en-US" sz="2400" dirty="0"/>
              <a:t>project was created using the </a:t>
            </a:r>
            <a:r>
              <a:rPr lang="en-US" sz="2400" b="1" dirty="0"/>
              <a:t>Maven archetype</a:t>
            </a:r>
            <a:r>
              <a:rPr lang="en-US" sz="2400" dirty="0"/>
              <a:t> produced by Liferay and then extended using standard annotations to create data model </a:t>
            </a:r>
            <a:r>
              <a:rPr lang="en-US" sz="2400" dirty="0" smtClean="0"/>
              <a:t>objects.</a:t>
            </a:r>
          </a:p>
          <a:p>
            <a:pPr marL="228600" indent="-228600">
              <a:buFont typeface="Arial" panose="020B0604020202020204" pitchFamily="34" charset="0"/>
              <a:buChar char="•"/>
            </a:pPr>
            <a:r>
              <a:rPr lang="en-US" sz="2400" dirty="0" smtClean="0"/>
              <a:t>The data model objects are </a:t>
            </a:r>
            <a:r>
              <a:rPr lang="en-US" sz="2400" b="1" dirty="0"/>
              <a:t>cached</a:t>
            </a:r>
            <a:r>
              <a:rPr lang="en-US" sz="2400" dirty="0"/>
              <a:t> in the portlet session for performance and displayed using standard JSP (Java Server Pages) web pages.  </a:t>
            </a:r>
            <a:endParaRPr lang="en-US" sz="2400" dirty="0" smtClean="0"/>
          </a:p>
          <a:p>
            <a:pPr marL="228600" indent="-228600">
              <a:buFont typeface="Arial" panose="020B0604020202020204" pitchFamily="34" charset="0"/>
              <a:buChar char="•"/>
            </a:pPr>
            <a:r>
              <a:rPr lang="en-US" sz="2400" dirty="0"/>
              <a:t>This checklist delivery strategy can be used by other institutions regardless of Enterprise Resource Planning</a:t>
            </a:r>
            <a:r>
              <a:rPr lang="en-US" sz="2400" dirty="0" smtClean="0"/>
              <a:t> </a:t>
            </a:r>
            <a:r>
              <a:rPr lang="en-US" sz="2400" b="1" dirty="0" smtClean="0"/>
              <a:t>(ERP) </a:t>
            </a:r>
            <a:r>
              <a:rPr lang="en-US" sz="2400" b="1" dirty="0"/>
              <a:t>and portal vendor.</a:t>
            </a:r>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pic>
        <p:nvPicPr>
          <p:cNvPr id="6" name="Picture 5" descr="Gear and lightbulb"/>
          <p:cNvPicPr>
            <a:picLocks noChangeAspect="1"/>
          </p:cNvPicPr>
          <p:nvPr/>
        </p:nvPicPr>
        <p:blipFill>
          <a:blip r:embed="rId3"/>
          <a:stretch>
            <a:fillRect/>
          </a:stretch>
        </p:blipFill>
        <p:spPr>
          <a:xfrm>
            <a:off x="9604663" y="314458"/>
            <a:ext cx="1648692" cy="1395046"/>
          </a:xfrm>
          <a:prstGeom prst="rect">
            <a:avLst/>
          </a:prstGeom>
        </p:spPr>
      </p:pic>
    </p:spTree>
    <p:extLst>
      <p:ext uri="{BB962C8B-B14F-4D97-AF65-F5344CB8AC3E}">
        <p14:creationId xmlns:p14="http://schemas.microsoft.com/office/powerpoint/2010/main" val="3301593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Technology (Service Layer)</a:t>
            </a:r>
            <a:endParaRPr lang="en-US" dirty="0"/>
          </a:p>
        </p:txBody>
      </p:sp>
      <p:sp>
        <p:nvSpPr>
          <p:cNvPr id="3" name="Content Placeholder 2"/>
          <p:cNvSpPr>
            <a:spLocks noGrp="1"/>
          </p:cNvSpPr>
          <p:nvPr>
            <p:ph idx="1"/>
          </p:nvPr>
        </p:nvSpPr>
        <p:spPr>
          <a:xfrm>
            <a:off x="1097280" y="1913578"/>
            <a:ext cx="9971773" cy="4023360"/>
          </a:xfrm>
        </p:spPr>
        <p:txBody>
          <a:bodyPr>
            <a:normAutofit/>
          </a:bodyPr>
          <a:lstStyle/>
          <a:p>
            <a:pPr marL="457200" indent="-228600">
              <a:buFont typeface="Arial" panose="020B0604020202020204" pitchFamily="34" charset="0"/>
              <a:buChar char="•"/>
            </a:pPr>
            <a:r>
              <a:rPr lang="en-US" sz="2400" dirty="0"/>
              <a:t>All data (other than obtaining the authenticated user id) is obtained </a:t>
            </a:r>
            <a:r>
              <a:rPr lang="en-US" sz="2400" dirty="0" smtClean="0"/>
              <a:t/>
            </a:r>
            <a:br>
              <a:rPr lang="en-US" sz="2400" dirty="0" smtClean="0"/>
            </a:br>
            <a:r>
              <a:rPr lang="en-US" sz="2400" dirty="0" smtClean="0"/>
              <a:t>through </a:t>
            </a:r>
            <a:r>
              <a:rPr lang="en-US" sz="2400" dirty="0"/>
              <a:t>a service layer.</a:t>
            </a:r>
          </a:p>
          <a:p>
            <a:pPr marL="457200" indent="-228600">
              <a:buFont typeface="Arial" panose="020B0604020202020204" pitchFamily="34" charset="0"/>
              <a:buChar char="•"/>
            </a:pPr>
            <a:r>
              <a:rPr lang="en-US" sz="2400" dirty="0" smtClean="0"/>
              <a:t>A </a:t>
            </a:r>
            <a:r>
              <a:rPr lang="en-US" sz="2400" b="1" dirty="0"/>
              <a:t>standard Java Spring </a:t>
            </a:r>
            <a:r>
              <a:rPr lang="en-US" sz="2400" b="1" dirty="0" smtClean="0"/>
              <a:t>web </a:t>
            </a:r>
            <a:r>
              <a:rPr lang="en-US" sz="2400" b="1" dirty="0"/>
              <a:t>service</a:t>
            </a:r>
            <a:r>
              <a:rPr lang="en-US" sz="2400" dirty="0"/>
              <a:t> </a:t>
            </a:r>
            <a:r>
              <a:rPr lang="en-US" sz="2400" dirty="0" smtClean="0"/>
              <a:t>is used to supply </a:t>
            </a:r>
            <a:r>
              <a:rPr lang="en-US" sz="2400" dirty="0"/>
              <a:t>the </a:t>
            </a:r>
            <a:r>
              <a:rPr lang="en-US" sz="2400" dirty="0" smtClean="0"/>
              <a:t>data.</a:t>
            </a:r>
          </a:p>
          <a:p>
            <a:pPr marL="457200" indent="-228600">
              <a:buFont typeface="Arial" panose="020B0604020202020204" pitchFamily="34" charset="0"/>
              <a:buChar char="•"/>
            </a:pPr>
            <a:r>
              <a:rPr lang="en-US" sz="2400" dirty="0" smtClean="0"/>
              <a:t>The </a:t>
            </a:r>
            <a:r>
              <a:rPr lang="en-US" sz="2400" dirty="0"/>
              <a:t>service is similar to </a:t>
            </a:r>
            <a:r>
              <a:rPr lang="en-US" sz="2400" dirty="0" smtClean="0"/>
              <a:t>the </a:t>
            </a:r>
            <a:r>
              <a:rPr lang="en-US" sz="2400" dirty="0"/>
              <a:t>“</a:t>
            </a:r>
            <a:r>
              <a:rPr lang="en-US" sz="2400" b="1" dirty="0"/>
              <a:t>banportals</a:t>
            </a:r>
            <a:r>
              <a:rPr lang="en-US" sz="2400" dirty="0"/>
              <a:t>” service supplied with Luminis to service the Banner </a:t>
            </a:r>
            <a:r>
              <a:rPr lang="en-US" sz="2400" dirty="0" smtClean="0"/>
              <a:t>Channels, but </a:t>
            </a:r>
            <a:r>
              <a:rPr lang="en-US" sz="2400" dirty="0"/>
              <a:t>JSON rather than </a:t>
            </a:r>
            <a:r>
              <a:rPr lang="en-US" sz="2400" dirty="0" smtClean="0"/>
              <a:t>XML.</a:t>
            </a:r>
          </a:p>
          <a:p>
            <a:pPr marL="457200" indent="-228600">
              <a:buFont typeface="Arial" panose="020B0604020202020204" pitchFamily="34" charset="0"/>
              <a:buChar char="•"/>
            </a:pPr>
            <a:r>
              <a:rPr lang="en-US" sz="2400" dirty="0" smtClean="0"/>
              <a:t>The </a:t>
            </a:r>
            <a:r>
              <a:rPr lang="en-US" sz="2400" dirty="0"/>
              <a:t>service is secured with </a:t>
            </a:r>
            <a:r>
              <a:rPr lang="en-US" sz="2400" b="1" dirty="0"/>
              <a:t>Spring </a:t>
            </a:r>
            <a:r>
              <a:rPr lang="en-US" sz="2400" b="1" dirty="0" smtClean="0"/>
              <a:t>Security</a:t>
            </a:r>
            <a:r>
              <a:rPr lang="en-US" sz="2400" dirty="0" smtClean="0"/>
              <a:t>, </a:t>
            </a:r>
            <a:r>
              <a:rPr lang="en-US" sz="2400" dirty="0"/>
              <a:t>which allows for easy swapping of security methods or schemes.  </a:t>
            </a:r>
            <a:endParaRPr lang="en-US" sz="2400" dirty="0" smtClean="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pic>
        <p:nvPicPr>
          <p:cNvPr id="6" name="Picture 5" descr="Secret Sauce"/>
          <p:cNvPicPr>
            <a:picLocks noChangeAspect="1"/>
          </p:cNvPicPr>
          <p:nvPr/>
        </p:nvPicPr>
        <p:blipFill>
          <a:blip r:embed="rId3">
            <a:extLst>
              <a:ext uri="{BEBA8EAE-BF5A-486C-A8C5-ECC9F3942E4B}">
                <a14:imgProps xmlns:a14="http://schemas.microsoft.com/office/drawing/2010/main">
                  <a14:imgLayer r:embed="rId4">
                    <a14:imgEffect>
                      <a14:backgroundRemoval t="785" b="100000" l="0" r="98855"/>
                    </a14:imgEffect>
                  </a14:imgLayer>
                </a14:imgProps>
              </a:ext>
            </a:extLst>
          </a:blip>
          <a:stretch>
            <a:fillRect/>
          </a:stretch>
        </p:blipFill>
        <p:spPr>
          <a:xfrm>
            <a:off x="9521921" y="0"/>
            <a:ext cx="1547132" cy="2255740"/>
          </a:xfrm>
          <a:prstGeom prst="rect">
            <a:avLst/>
          </a:prstGeom>
        </p:spPr>
      </p:pic>
    </p:spTree>
    <p:extLst>
      <p:ext uri="{BB962C8B-B14F-4D97-AF65-F5344CB8AC3E}">
        <p14:creationId xmlns:p14="http://schemas.microsoft.com/office/powerpoint/2010/main" val="975785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genda</a:t>
            </a:r>
            <a:endParaRPr lang="en-US" dirty="0"/>
          </a:p>
        </p:txBody>
      </p:sp>
      <p:sp>
        <p:nvSpPr>
          <p:cNvPr id="3" name="Content Placeholder 2"/>
          <p:cNvSpPr>
            <a:spLocks noGrp="1"/>
          </p:cNvSpPr>
          <p:nvPr>
            <p:ph idx="1"/>
          </p:nvPr>
        </p:nvSpPr>
        <p:spPr>
          <a:xfrm>
            <a:off x="1410789" y="1845734"/>
            <a:ext cx="9744891" cy="4437500"/>
          </a:xfrm>
        </p:spPr>
        <p:txBody>
          <a:bodyPr>
            <a:noAutofit/>
          </a:bodyPr>
          <a:lstStyle/>
          <a:p>
            <a:pPr marL="339725" indent="-339725">
              <a:buFont typeface="+mj-lt"/>
              <a:buAutoNum type="arabicPeriod"/>
            </a:pPr>
            <a:r>
              <a:rPr lang="en-US" sz="2400" dirty="0"/>
              <a:t>Problem Statement</a:t>
            </a:r>
          </a:p>
          <a:p>
            <a:pPr marL="339725" indent="-339725">
              <a:buFont typeface="+mj-lt"/>
              <a:buAutoNum type="arabicPeriod"/>
            </a:pPr>
            <a:r>
              <a:rPr lang="en-US" sz="2400" dirty="0"/>
              <a:t>The Challenge</a:t>
            </a:r>
          </a:p>
          <a:p>
            <a:pPr marL="339725" indent="-339725">
              <a:buFont typeface="+mj-lt"/>
              <a:buAutoNum type="arabicPeriod"/>
            </a:pPr>
            <a:r>
              <a:rPr lang="en-US" sz="2400" dirty="0"/>
              <a:t>Historical View</a:t>
            </a:r>
          </a:p>
          <a:p>
            <a:pPr marL="339725" indent="-339725">
              <a:buFont typeface="+mj-lt"/>
              <a:buAutoNum type="arabicPeriod"/>
            </a:pPr>
            <a:r>
              <a:rPr lang="en-US" sz="2400" dirty="0"/>
              <a:t>The Solution</a:t>
            </a:r>
          </a:p>
          <a:p>
            <a:pPr marL="339725" indent="-339725">
              <a:buFont typeface="+mj-lt"/>
              <a:buAutoNum type="arabicPeriod"/>
            </a:pPr>
            <a:r>
              <a:rPr lang="en-US" sz="2400" dirty="0"/>
              <a:t>Feedback</a:t>
            </a:r>
          </a:p>
          <a:p>
            <a:pPr marL="339725" indent="-339725">
              <a:buFont typeface="+mj-lt"/>
              <a:buAutoNum type="arabicPeriod"/>
            </a:pPr>
            <a:r>
              <a:rPr lang="en-US" sz="2400" dirty="0"/>
              <a:t>Another Challenge &amp; Solution</a:t>
            </a:r>
          </a:p>
          <a:p>
            <a:pPr marL="339725" indent="-339725">
              <a:buFont typeface="+mj-lt"/>
              <a:buAutoNum type="arabicPeriod"/>
            </a:pPr>
            <a:r>
              <a:rPr lang="en-US" sz="2400" dirty="0"/>
              <a:t>Development Methodology</a:t>
            </a:r>
          </a:p>
          <a:p>
            <a:pPr marL="339725" indent="-339725">
              <a:buFont typeface="+mj-lt"/>
              <a:buAutoNum type="arabicPeriod"/>
            </a:pPr>
            <a:r>
              <a:rPr lang="en-US" sz="2400" dirty="0"/>
              <a:t>Other Applications</a:t>
            </a:r>
          </a:p>
          <a:p>
            <a:pPr marL="339725" indent="-339725">
              <a:buFont typeface="+mj-lt"/>
              <a:buAutoNum type="arabicPeriod"/>
            </a:pPr>
            <a:r>
              <a:rPr lang="en-US" sz="2400" dirty="0" smtClean="0"/>
              <a:t>Demonstration</a:t>
            </a:r>
            <a:endParaRPr lang="en-US" sz="2400" dirty="0"/>
          </a:p>
        </p:txBody>
      </p:sp>
      <p:sp>
        <p:nvSpPr>
          <p:cNvPr id="4" name="Footer Placeholder 3"/>
          <p:cNvSpPr>
            <a:spLocks noGrp="1"/>
          </p:cNvSpPr>
          <p:nvPr>
            <p:ph type="ftr" sz="quarter" idx="11"/>
          </p:nvPr>
        </p:nvSpPr>
        <p:spPr/>
        <p:txBody>
          <a:bodyPr/>
          <a:lstStyle/>
          <a:p>
            <a:r>
              <a:rPr lang="pt-BR" sz="900" smtClean="0"/>
              <a:t>CISOA/3CBG/4CUG/CCcAUG 2020 Conference, Monterey, CA</a:t>
            </a:r>
            <a:endParaRPr lang="en-US" sz="900" dirty="0"/>
          </a:p>
        </p:txBody>
      </p:sp>
    </p:spTree>
    <p:extLst>
      <p:ext uri="{BB962C8B-B14F-4D97-AF65-F5344CB8AC3E}">
        <p14:creationId xmlns:p14="http://schemas.microsoft.com/office/powerpoint/2010/main" val="3201064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 Possibilities</a:t>
            </a:r>
            <a:endParaRPr lang="en-US" dirty="0"/>
          </a:p>
        </p:txBody>
      </p:sp>
      <p:sp>
        <p:nvSpPr>
          <p:cNvPr id="3" name="Content Placeholder 2"/>
          <p:cNvSpPr>
            <a:spLocks noGrp="1"/>
          </p:cNvSpPr>
          <p:nvPr>
            <p:ph idx="1"/>
          </p:nvPr>
        </p:nvSpPr>
        <p:spPr>
          <a:xfrm>
            <a:off x="812880" y="1825856"/>
            <a:ext cx="7728152" cy="4330156"/>
          </a:xfrm>
        </p:spPr>
        <p:txBody>
          <a:bodyPr>
            <a:normAutofit/>
          </a:bodyPr>
          <a:lstStyle/>
          <a:p>
            <a:pPr marL="0" indent="0">
              <a:buNone/>
            </a:pPr>
            <a:r>
              <a:rPr lang="en-US" sz="2800" dirty="0" smtClean="0"/>
              <a:t>The server is </a:t>
            </a:r>
            <a:r>
              <a:rPr lang="en-US" sz="2800" dirty="0"/>
              <a:t>written in Java Spring</a:t>
            </a:r>
            <a:r>
              <a:rPr lang="en-US" sz="2800" dirty="0" smtClean="0"/>
              <a:t>, but </a:t>
            </a:r>
            <a:r>
              <a:rPr lang="en-US" sz="2800" dirty="0"/>
              <a:t>could be easily migrated to and implemented within the Mobile Server for Ellucian </a:t>
            </a:r>
            <a:r>
              <a:rPr lang="en-US" sz="2800" dirty="0" smtClean="0"/>
              <a:t>Mobile.</a:t>
            </a:r>
            <a:r>
              <a:rPr lang="en-US" sz="2800" dirty="0"/>
              <a:t>  </a:t>
            </a:r>
            <a:endParaRPr lang="en-US" sz="2800" dirty="0" smtClean="0"/>
          </a:p>
          <a:p>
            <a:pPr marL="457200" indent="-228600">
              <a:buFont typeface="Arial" panose="020B0604020202020204" pitchFamily="34" charset="0"/>
              <a:buChar char="•"/>
            </a:pPr>
            <a:r>
              <a:rPr lang="en-US" sz="2800" dirty="0" smtClean="0"/>
              <a:t>It </a:t>
            </a:r>
            <a:r>
              <a:rPr lang="en-US" sz="2800" dirty="0"/>
              <a:t>would be easy to marry the services provided for other mobile applications into the </a:t>
            </a:r>
            <a:r>
              <a:rPr lang="en-US" sz="2800" dirty="0" smtClean="0"/>
              <a:t>portal </a:t>
            </a:r>
            <a:r>
              <a:rPr lang="en-US" sz="2800" dirty="0"/>
              <a:t>and form “mash-ups” of the </a:t>
            </a:r>
            <a:r>
              <a:rPr lang="en-US" sz="2800" dirty="0" smtClean="0"/>
              <a:t>services. </a:t>
            </a:r>
            <a:endParaRPr lang="en-US" sz="2800" dirty="0"/>
          </a:p>
          <a:p>
            <a:pPr marL="457200" indent="-228600">
              <a:buFont typeface="Arial" panose="020B0604020202020204" pitchFamily="34" charset="0"/>
              <a:buChar char="•"/>
            </a:pPr>
            <a:r>
              <a:rPr lang="en-US" sz="2800" dirty="0" smtClean="0"/>
              <a:t>The </a:t>
            </a:r>
            <a:r>
              <a:rPr lang="en-US" sz="2800" dirty="0"/>
              <a:t>same </a:t>
            </a:r>
            <a:r>
              <a:rPr lang="en-US" sz="2800" dirty="0" smtClean="0"/>
              <a:t>results appear </a:t>
            </a:r>
            <a:r>
              <a:rPr lang="en-US" sz="2800" dirty="0"/>
              <a:t>all </a:t>
            </a:r>
            <a:r>
              <a:rPr lang="en-US" sz="2800" dirty="0" smtClean="0"/>
              <a:t>display </a:t>
            </a:r>
            <a:r>
              <a:rPr lang="en-US" sz="2800" dirty="0"/>
              <a:t>technologies.</a:t>
            </a:r>
          </a:p>
          <a:p>
            <a:pPr marL="578358" lvl="1" indent="-28575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grpSp>
        <p:nvGrpSpPr>
          <p:cNvPr id="5" name="Group 4" descr="Mt. SAC Mobile App"/>
          <p:cNvGrpSpPr/>
          <p:nvPr/>
        </p:nvGrpSpPr>
        <p:grpSpPr>
          <a:xfrm>
            <a:off x="8807117" y="917262"/>
            <a:ext cx="2695575" cy="5238750"/>
            <a:chOff x="3200401" y="1350399"/>
            <a:chExt cx="2695575" cy="5238750"/>
          </a:xfrm>
        </p:grpSpPr>
        <p:grpSp>
          <p:nvGrpSpPr>
            <p:cNvPr id="6" name="Group 5"/>
            <p:cNvGrpSpPr/>
            <p:nvPr/>
          </p:nvGrpSpPr>
          <p:grpSpPr>
            <a:xfrm>
              <a:off x="3200401" y="1350399"/>
              <a:ext cx="2695575" cy="5238750"/>
              <a:chOff x="1676400" y="1350399"/>
              <a:chExt cx="2695575" cy="5238750"/>
            </a:xfrm>
          </p:grpSpPr>
          <p:pic>
            <p:nvPicPr>
              <p:cNvPr id="10" name="Picture 2" descr="Mt. SAC Mobile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50399"/>
                <a:ext cx="2695575" cy="5238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857374" y="1981200"/>
                <a:ext cx="2333626" cy="391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t. SAC Business Building"/>
              <p:cNvPicPr>
                <a:picLocks noChangeAspect="1"/>
              </p:cNvPicPr>
              <p:nvPr/>
            </p:nvPicPr>
            <p:blipFill>
              <a:blip r:embed="rId4"/>
              <a:stretch>
                <a:fillRect/>
              </a:stretch>
            </p:blipFill>
            <p:spPr>
              <a:xfrm>
                <a:off x="1942484" y="2046748"/>
                <a:ext cx="2163406" cy="3846052"/>
              </a:xfrm>
              <a:prstGeom prst="rect">
                <a:avLst/>
              </a:prstGeom>
            </p:spPr>
          </p:pic>
        </p:grpSp>
        <p:pic>
          <p:nvPicPr>
            <p:cNvPr id="7" name="Picture 6" descr="Mt. SAC Business Bui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1375" y="1981200"/>
              <a:ext cx="2248516" cy="3997362"/>
            </a:xfrm>
            <a:prstGeom prst="rect">
              <a:avLst/>
            </a:prstGeom>
          </p:spPr>
        </p:pic>
        <p:sp>
          <p:nvSpPr>
            <p:cNvPr id="8" name="Rectangle 7"/>
            <p:cNvSpPr/>
            <p:nvPr/>
          </p:nvSpPr>
          <p:spPr>
            <a:xfrm>
              <a:off x="3381375" y="1981200"/>
              <a:ext cx="2248516" cy="3997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t. SAC Mobile App"/>
            <p:cNvPicPr>
              <a:picLocks noChangeAspect="1"/>
            </p:cNvPicPr>
            <p:nvPr/>
          </p:nvPicPr>
          <p:blipFill rotWithShape="1">
            <a:blip r:embed="rId6"/>
            <a:srcRect b="6890"/>
            <a:stretch/>
          </p:blipFill>
          <p:spPr>
            <a:xfrm>
              <a:off x="3543818" y="2046748"/>
              <a:ext cx="2008740" cy="3844592"/>
            </a:xfrm>
            <a:prstGeom prst="rect">
              <a:avLst/>
            </a:prstGeom>
          </p:spPr>
        </p:pic>
      </p:grpSp>
    </p:spTree>
    <p:extLst>
      <p:ext uri="{BB962C8B-B14F-4D97-AF65-F5344CB8AC3E}">
        <p14:creationId xmlns:p14="http://schemas.microsoft.com/office/powerpoint/2010/main" val="1070438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Once Read Many (WORM)</a:t>
            </a:r>
            <a:endParaRPr lang="en-US" dirty="0"/>
          </a:p>
        </p:txBody>
      </p:sp>
      <p:sp>
        <p:nvSpPr>
          <p:cNvPr id="3" name="Content Placeholder 2"/>
          <p:cNvSpPr>
            <a:spLocks noGrp="1"/>
          </p:cNvSpPr>
          <p:nvPr>
            <p:ph idx="1"/>
          </p:nvPr>
        </p:nvSpPr>
        <p:spPr>
          <a:xfrm>
            <a:off x="1097280" y="1845734"/>
            <a:ext cx="10058400" cy="1324849"/>
          </a:xfrm>
        </p:spPr>
        <p:txBody>
          <a:bodyPr/>
          <a:lstStyle/>
          <a:p>
            <a:r>
              <a:rPr lang="en-US" sz="2400" dirty="0"/>
              <a:t>If the service layer were built into the Ellucian Mobile App server as a Grails module, this same service could be consumed in the mobile application, portal, and web app without any further alterations.</a:t>
            </a:r>
          </a:p>
          <a:p>
            <a:endParaRPr lang="en-US" dirty="0"/>
          </a:p>
        </p:txBody>
      </p:sp>
      <p:sp>
        <p:nvSpPr>
          <p:cNvPr id="4" name="Footer Placeholder 3"/>
          <p:cNvSpPr>
            <a:spLocks noGrp="1"/>
          </p:cNvSpPr>
          <p:nvPr>
            <p:ph type="ftr" sz="quarter" idx="11"/>
          </p:nvPr>
        </p:nvSpPr>
        <p:spPr/>
        <p:txBody>
          <a:bodyPr/>
          <a:lstStyle/>
          <a:p>
            <a:r>
              <a:rPr lang="pt-BR" sz="900" smtClean="0"/>
              <a:t>CISOA/3CBG/4CUG/CCcAUG 2020 Conference, Monterey, CA</a:t>
            </a:r>
            <a:endParaRPr lang="en-US" sz="900" dirty="0"/>
          </a:p>
        </p:txBody>
      </p:sp>
      <p:pic>
        <p:nvPicPr>
          <p:cNvPr id="5" name="Picture 4" descr="Worm"/>
          <p:cNvPicPr>
            <a:picLocks noChangeAspect="1"/>
          </p:cNvPicPr>
          <p:nvPr/>
        </p:nvPicPr>
        <p:blipFill>
          <a:blip r:embed="rId2">
            <a:extLst>
              <a:ext uri="{BEBA8EAE-BF5A-486C-A8C5-ECC9F3942E4B}">
                <a14:imgProps xmlns:a14="http://schemas.microsoft.com/office/drawing/2010/main">
                  <a14:imgLayer r:embed="rId3">
                    <a14:imgEffect>
                      <a14:backgroundRemoval t="9921" b="89921" l="5103" r="100000"/>
                    </a14:imgEffect>
                  </a14:imgLayer>
                </a14:imgProps>
              </a:ext>
              <a:ext uri="{28A0092B-C50C-407E-A947-70E740481C1C}">
                <a14:useLocalDpi xmlns:a14="http://schemas.microsoft.com/office/drawing/2010/main" val="0"/>
              </a:ext>
            </a:extLst>
          </a:blip>
          <a:stretch>
            <a:fillRect/>
          </a:stretch>
        </p:blipFill>
        <p:spPr>
          <a:xfrm>
            <a:off x="9370741" y="655983"/>
            <a:ext cx="1384594" cy="1384594"/>
          </a:xfrm>
          <a:prstGeom prst="rect">
            <a:avLst/>
          </a:prstGeom>
        </p:spPr>
      </p:pic>
      <p:pic>
        <p:nvPicPr>
          <p:cNvPr id="6" name="Picture 5" descr="Web App"/>
          <p:cNvPicPr>
            <a:picLocks noChangeAspect="1"/>
          </p:cNvPicPr>
          <p:nvPr/>
        </p:nvPicPr>
        <p:blipFill>
          <a:blip r:embed="rId4"/>
          <a:stretch>
            <a:fillRect/>
          </a:stretch>
        </p:blipFill>
        <p:spPr>
          <a:xfrm>
            <a:off x="7978433" y="3278957"/>
            <a:ext cx="3371429" cy="2419048"/>
          </a:xfrm>
          <a:prstGeom prst="rect">
            <a:avLst/>
          </a:prstGeom>
        </p:spPr>
      </p:pic>
      <p:grpSp>
        <p:nvGrpSpPr>
          <p:cNvPr id="7" name="Group 6" descr="Mobile App"/>
          <p:cNvGrpSpPr/>
          <p:nvPr/>
        </p:nvGrpSpPr>
        <p:grpSpPr>
          <a:xfrm>
            <a:off x="1283196" y="3278957"/>
            <a:ext cx="1191648" cy="2315923"/>
            <a:chOff x="3200401" y="1350399"/>
            <a:chExt cx="2695575" cy="5238750"/>
          </a:xfrm>
        </p:grpSpPr>
        <p:grpSp>
          <p:nvGrpSpPr>
            <p:cNvPr id="8" name="Group 7"/>
            <p:cNvGrpSpPr/>
            <p:nvPr/>
          </p:nvGrpSpPr>
          <p:grpSpPr>
            <a:xfrm>
              <a:off x="3200401" y="1350399"/>
              <a:ext cx="2695575" cy="5238750"/>
              <a:chOff x="1676400" y="1350399"/>
              <a:chExt cx="2695575" cy="5238750"/>
            </a:xfrm>
          </p:grpSpPr>
          <p:pic>
            <p:nvPicPr>
              <p:cNvPr id="12" name="Picture 2" descr="Mt. SAC Business Bui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50399"/>
                <a:ext cx="2695575" cy="52387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57374" y="1981200"/>
                <a:ext cx="2333626" cy="391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Mobile App"/>
              <p:cNvPicPr>
                <a:picLocks noChangeAspect="1"/>
              </p:cNvPicPr>
              <p:nvPr/>
            </p:nvPicPr>
            <p:blipFill>
              <a:blip r:embed="rId6"/>
              <a:stretch>
                <a:fillRect/>
              </a:stretch>
            </p:blipFill>
            <p:spPr>
              <a:xfrm>
                <a:off x="1942484" y="2046748"/>
                <a:ext cx="2163406" cy="3846052"/>
              </a:xfrm>
              <a:prstGeom prst="rect">
                <a:avLst/>
              </a:prstGeom>
            </p:spPr>
          </p:pic>
        </p:grpSp>
        <p:pic>
          <p:nvPicPr>
            <p:cNvPr id="9" name="Picture 8" descr="Mobile App"/>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1375" y="1981200"/>
              <a:ext cx="2248516" cy="3997362"/>
            </a:xfrm>
            <a:prstGeom prst="rect">
              <a:avLst/>
            </a:prstGeom>
          </p:spPr>
        </p:pic>
        <p:sp>
          <p:nvSpPr>
            <p:cNvPr id="10" name="Rectangle 9"/>
            <p:cNvSpPr/>
            <p:nvPr/>
          </p:nvSpPr>
          <p:spPr>
            <a:xfrm>
              <a:off x="3381375" y="1981200"/>
              <a:ext cx="2248516" cy="3997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obile App"/>
            <p:cNvPicPr>
              <a:picLocks noChangeAspect="1"/>
            </p:cNvPicPr>
            <p:nvPr/>
          </p:nvPicPr>
          <p:blipFill rotWithShape="1">
            <a:blip r:embed="rId8"/>
            <a:srcRect b="6890"/>
            <a:stretch/>
          </p:blipFill>
          <p:spPr>
            <a:xfrm>
              <a:off x="3543818" y="2046748"/>
              <a:ext cx="2008740" cy="3844592"/>
            </a:xfrm>
            <a:prstGeom prst="rect">
              <a:avLst/>
            </a:prstGeom>
          </p:spPr>
        </p:pic>
      </p:grpSp>
      <p:pic>
        <p:nvPicPr>
          <p:cNvPr id="3074" name="Picture 2" descr="Port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5731" y="3278957"/>
            <a:ext cx="39243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7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Model</a:t>
            </a:r>
            <a:endParaRPr lang="en-US" dirty="0"/>
          </a:p>
        </p:txBody>
      </p:sp>
      <p:sp>
        <p:nvSpPr>
          <p:cNvPr id="3" name="Content Placeholder 2"/>
          <p:cNvSpPr>
            <a:spLocks noGrp="1"/>
          </p:cNvSpPr>
          <p:nvPr>
            <p:ph idx="1"/>
          </p:nvPr>
        </p:nvSpPr>
        <p:spPr/>
        <p:txBody>
          <a:bodyPr/>
          <a:lstStyle/>
          <a:p>
            <a:r>
              <a:rPr lang="en-US" dirty="0" smtClean="0"/>
              <a:t>A </a:t>
            </a:r>
            <a:r>
              <a:rPr lang="en-US" dirty="0"/>
              <a:t>single portlet </a:t>
            </a:r>
            <a:r>
              <a:rPr lang="en-US" dirty="0" smtClean="0"/>
              <a:t>can </a:t>
            </a:r>
            <a:r>
              <a:rPr lang="en-US" dirty="0"/>
              <a:t>have customized content for multiple student types (</a:t>
            </a:r>
            <a:r>
              <a:rPr lang="en-US" b="1" dirty="0"/>
              <a:t>Credit, Non-Credit, International, and Transfer</a:t>
            </a:r>
            <a:r>
              <a:rPr lang="en-US" dirty="0"/>
              <a:t>) that displays content specific to their specific type as decided </a:t>
            </a:r>
            <a:r>
              <a:rPr lang="en-US" dirty="0" smtClean="0"/>
              <a:t/>
            </a:r>
            <a:br>
              <a:rPr lang="en-US" dirty="0" smtClean="0"/>
            </a:br>
            <a:r>
              <a:rPr lang="en-US" dirty="0" smtClean="0"/>
              <a:t>at </a:t>
            </a:r>
            <a:r>
              <a:rPr lang="en-US" dirty="0"/>
              <a:t>runtime.  </a:t>
            </a:r>
            <a:endParaRPr lang="en-US" dirty="0" smtClean="0"/>
          </a:p>
          <a:p>
            <a:pPr marL="457200" indent="-228600">
              <a:buFont typeface="Arial" panose="020B0604020202020204" pitchFamily="34" charset="0"/>
              <a:buChar char="•"/>
            </a:pPr>
            <a:r>
              <a:rPr lang="en-US" dirty="0" smtClean="0"/>
              <a:t>When </a:t>
            </a:r>
            <a:r>
              <a:rPr lang="en-US" dirty="0"/>
              <a:t>the service is invoked, </a:t>
            </a:r>
            <a:r>
              <a:rPr lang="en-US" b="1" dirty="0"/>
              <a:t>the student type is quickly determined</a:t>
            </a:r>
            <a:r>
              <a:rPr lang="en-US" dirty="0"/>
              <a:t> by the service handler and the appropriate information is extracted </a:t>
            </a:r>
            <a:r>
              <a:rPr lang="en-US" dirty="0" smtClean="0"/>
              <a:t>and returned.  </a:t>
            </a:r>
          </a:p>
          <a:p>
            <a:pPr marL="457200" indent="-228600">
              <a:buFont typeface="Arial" panose="020B0604020202020204" pitchFamily="34" charset="0"/>
              <a:buChar char="•"/>
            </a:pPr>
            <a:r>
              <a:rPr lang="en-US" dirty="0" smtClean="0"/>
              <a:t>Since </a:t>
            </a:r>
            <a:r>
              <a:rPr lang="en-US" dirty="0"/>
              <a:t>each “item” in the response has only </a:t>
            </a:r>
            <a:r>
              <a:rPr lang="en-US" b="1" dirty="0"/>
              <a:t>the same 4 attributes </a:t>
            </a:r>
            <a:r>
              <a:rPr lang="en-US" b="1" dirty="0" smtClean="0"/>
              <a:t/>
            </a:r>
            <a:br>
              <a:rPr lang="en-US" b="1" dirty="0" smtClean="0"/>
            </a:br>
            <a:r>
              <a:rPr lang="en-US" b="1" dirty="0" smtClean="0"/>
              <a:t>(</a:t>
            </a:r>
            <a:r>
              <a:rPr lang="en-US" b="1" dirty="0"/>
              <a:t>type, content, </a:t>
            </a:r>
            <a:r>
              <a:rPr lang="en-US" b="1" dirty="0" err="1"/>
              <a:t>hovertext</a:t>
            </a:r>
            <a:r>
              <a:rPr lang="en-US" b="1" dirty="0"/>
              <a:t>, and status)</a:t>
            </a:r>
            <a:r>
              <a:rPr lang="en-US" dirty="0"/>
              <a:t> a tailored checklist can be </a:t>
            </a:r>
            <a:r>
              <a:rPr lang="en-US" dirty="0" smtClean="0"/>
              <a:t/>
            </a:r>
            <a:br>
              <a:rPr lang="en-US" dirty="0" smtClean="0"/>
            </a:br>
            <a:r>
              <a:rPr lang="en-US" dirty="0" smtClean="0"/>
              <a:t>determined </a:t>
            </a:r>
            <a:r>
              <a:rPr lang="en-US" dirty="0"/>
              <a:t>at runtime.  </a:t>
            </a:r>
            <a:endParaRPr lang="en-US" dirty="0" smtClean="0"/>
          </a:p>
          <a:p>
            <a:pPr marL="457200" indent="-228600">
              <a:buFont typeface="Arial" panose="020B0604020202020204" pitchFamily="34" charset="0"/>
              <a:buChar char="•"/>
            </a:pPr>
            <a:r>
              <a:rPr lang="en-US" dirty="0" smtClean="0"/>
              <a:t>Any </a:t>
            </a:r>
            <a:r>
              <a:rPr lang="en-US" b="1" dirty="0"/>
              <a:t>links </a:t>
            </a:r>
            <a:r>
              <a:rPr lang="en-US" b="1" dirty="0" smtClean="0"/>
              <a:t>and/or </a:t>
            </a:r>
            <a:r>
              <a:rPr lang="en-US" b="1" dirty="0"/>
              <a:t>html content is escaped</a:t>
            </a:r>
            <a:r>
              <a:rPr lang="en-US" dirty="0"/>
              <a:t> and </a:t>
            </a:r>
            <a:r>
              <a:rPr lang="en-US" dirty="0" smtClean="0"/>
              <a:t>will </a:t>
            </a:r>
            <a:r>
              <a:rPr lang="en-US" dirty="0"/>
              <a:t>automatically </a:t>
            </a:r>
            <a:r>
              <a:rPr lang="en-US" dirty="0" smtClean="0"/>
              <a:t/>
            </a:r>
            <a:br>
              <a:rPr lang="en-US" dirty="0" smtClean="0"/>
            </a:br>
            <a:r>
              <a:rPr lang="en-US" dirty="0" smtClean="0"/>
              <a:t>be </a:t>
            </a:r>
            <a:r>
              <a:rPr lang="en-US" dirty="0"/>
              <a:t>displayed in the output.</a:t>
            </a:r>
          </a:p>
        </p:txBody>
      </p:sp>
      <p:sp>
        <p:nvSpPr>
          <p:cNvPr id="4" name="Footer Placeholder 3"/>
          <p:cNvSpPr>
            <a:spLocks noGrp="1"/>
          </p:cNvSpPr>
          <p:nvPr>
            <p:ph type="ftr" sz="quarter" idx="11"/>
          </p:nvPr>
        </p:nvSpPr>
        <p:spPr/>
        <p:txBody>
          <a:bodyPr/>
          <a:lstStyle/>
          <a:p>
            <a:r>
              <a:rPr lang="en-US" smtClean="0"/>
              <a:t>CISOA/3CBG/4CUG/CCcAUG 2020 Conference, Monterey, CA</a:t>
            </a:r>
            <a:endParaRPr lang="en-US" dirty="0"/>
          </a:p>
        </p:txBody>
      </p:sp>
      <p:grpSp>
        <p:nvGrpSpPr>
          <p:cNvPr id="9" name="Group 8" descr="Response items: Type, Content, Hover Text, and Status"/>
          <p:cNvGrpSpPr/>
          <p:nvPr/>
        </p:nvGrpSpPr>
        <p:grpSpPr>
          <a:xfrm>
            <a:off x="8952806" y="3936786"/>
            <a:ext cx="2202874" cy="1932308"/>
            <a:chOff x="8686799" y="779318"/>
            <a:chExt cx="2202874" cy="1932308"/>
          </a:xfrm>
        </p:grpSpPr>
        <p:sp>
          <p:nvSpPr>
            <p:cNvPr id="5" name="Flowchart: Process 4" descr="Type"/>
            <p:cNvSpPr/>
            <p:nvPr/>
          </p:nvSpPr>
          <p:spPr>
            <a:xfrm>
              <a:off x="8686800" y="779318"/>
              <a:ext cx="2202873" cy="4883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a:t>
              </a:r>
              <a:endParaRPr lang="en-US" dirty="0"/>
            </a:p>
          </p:txBody>
        </p:sp>
        <p:sp>
          <p:nvSpPr>
            <p:cNvPr id="6" name="Flowchart: Process 5" descr="Content"/>
            <p:cNvSpPr/>
            <p:nvPr/>
          </p:nvSpPr>
          <p:spPr>
            <a:xfrm>
              <a:off x="8686800" y="1267691"/>
              <a:ext cx="2202873" cy="4883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Content</a:t>
              </a:r>
              <a:endParaRPr lang="en-US" dirty="0"/>
            </a:p>
          </p:txBody>
        </p:sp>
        <p:sp>
          <p:nvSpPr>
            <p:cNvPr id="7" name="Flowchart: Process 6" descr="Hover Text"/>
            <p:cNvSpPr/>
            <p:nvPr/>
          </p:nvSpPr>
          <p:spPr>
            <a:xfrm>
              <a:off x="8686800" y="1730817"/>
              <a:ext cx="2202873" cy="4883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Hover Text</a:t>
              </a:r>
              <a:endParaRPr lang="en-US" dirty="0"/>
            </a:p>
          </p:txBody>
        </p:sp>
        <p:sp>
          <p:nvSpPr>
            <p:cNvPr id="8" name="Flowchart: Process 7" descr="Status"/>
            <p:cNvSpPr/>
            <p:nvPr/>
          </p:nvSpPr>
          <p:spPr>
            <a:xfrm>
              <a:off x="8686799" y="2223253"/>
              <a:ext cx="2202873" cy="4883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Status</a:t>
              </a:r>
              <a:endParaRPr lang="en-US" dirty="0"/>
            </a:p>
          </p:txBody>
        </p:sp>
      </p:grpSp>
    </p:spTree>
    <p:extLst>
      <p:ext uri="{BB962C8B-B14F-4D97-AF65-F5344CB8AC3E}">
        <p14:creationId xmlns:p14="http://schemas.microsoft.com/office/powerpoint/2010/main" val="1567212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Elements</a:t>
            </a:r>
            <a:endParaRPr lang="en-US" dirty="0"/>
          </a:p>
        </p:txBody>
      </p:sp>
      <p:sp>
        <p:nvSpPr>
          <p:cNvPr id="3" name="Content Placeholder 2"/>
          <p:cNvSpPr>
            <a:spLocks noGrp="1"/>
          </p:cNvSpPr>
          <p:nvPr>
            <p:ph idx="1"/>
          </p:nvPr>
        </p:nvSpPr>
        <p:spPr>
          <a:xfrm>
            <a:off x="1097280" y="3653473"/>
            <a:ext cx="10765857" cy="3087213"/>
          </a:xfrm>
        </p:spPr>
        <p:txBody>
          <a:bodyPr>
            <a:normAutofit/>
          </a:bodyPr>
          <a:lstStyle/>
          <a:p>
            <a:pPr marL="625475" indent="-366713">
              <a:buFont typeface="Arial" panose="020B0604020202020204" pitchFamily="34" charset="0"/>
              <a:buChar char="•"/>
            </a:pPr>
            <a:r>
              <a:rPr lang="en-US" sz="2400" dirty="0"/>
              <a:t>Type = { header | item } headers identify a section of related items such as </a:t>
            </a:r>
            <a:r>
              <a:rPr lang="en-US" sz="2400" i="1" dirty="0" smtClean="0"/>
              <a:t>Before You Register,</a:t>
            </a:r>
            <a:r>
              <a:rPr lang="en-US" sz="2400" dirty="0" smtClean="0"/>
              <a:t> </a:t>
            </a:r>
            <a:r>
              <a:rPr lang="en-US" sz="2400" dirty="0"/>
              <a:t>etc. Items are individual pieces of information within the sections</a:t>
            </a:r>
            <a:r>
              <a:rPr lang="en-US" sz="2400" dirty="0" smtClean="0"/>
              <a:t>.</a:t>
            </a:r>
          </a:p>
          <a:p>
            <a:pPr marL="625475" indent="-366713">
              <a:buFont typeface="Arial" panose="020B0604020202020204" pitchFamily="34" charset="0"/>
              <a:buChar char="•"/>
            </a:pPr>
            <a:r>
              <a:rPr lang="en-US" sz="2400" dirty="0" smtClean="0"/>
              <a:t>Content </a:t>
            </a:r>
            <a:r>
              <a:rPr lang="en-US" sz="2400" dirty="0"/>
              <a:t>= the text displayed on each </a:t>
            </a:r>
            <a:r>
              <a:rPr lang="en-US" sz="2400" dirty="0" smtClean="0"/>
              <a:t>line.</a:t>
            </a:r>
            <a:endParaRPr lang="en-US" sz="2400" dirty="0"/>
          </a:p>
          <a:p>
            <a:pPr marL="625475" indent="-366713">
              <a:buFont typeface="Arial" panose="020B0604020202020204" pitchFamily="34" charset="0"/>
              <a:buChar char="•"/>
            </a:pPr>
            <a:r>
              <a:rPr lang="en-US" sz="2400" dirty="0" err="1" smtClean="0"/>
              <a:t>Hovertext</a:t>
            </a:r>
            <a:r>
              <a:rPr lang="en-US" sz="2400" dirty="0" smtClean="0"/>
              <a:t> </a:t>
            </a:r>
            <a:r>
              <a:rPr lang="en-US" sz="2400" dirty="0"/>
              <a:t>= any pop-up or hover text to be displayed next to the line item (to the right in a pop-up box</a:t>
            </a:r>
            <a:r>
              <a:rPr lang="en-US" sz="2400" dirty="0" smtClean="0"/>
              <a:t>).</a:t>
            </a:r>
            <a:endParaRPr lang="en-US" sz="2400" dirty="0"/>
          </a:p>
          <a:p>
            <a:pPr marL="625475" indent="-366713">
              <a:buFont typeface="Arial" panose="020B0604020202020204" pitchFamily="34" charset="0"/>
              <a:buChar char="•"/>
            </a:pPr>
            <a:r>
              <a:rPr lang="en-US" sz="2400" dirty="0"/>
              <a:t>Status = the small symbol preceding the item line if that item has a related status.</a:t>
            </a:r>
          </a:p>
          <a:p>
            <a:pPr marL="625475" indent="-366713">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smtClean="0"/>
              <a:t>CISOA/3CBG/4CUG/CCcAUG 2020 Conference, Monterey, CA</a:t>
            </a:r>
            <a:endParaRPr lang="en-US" dirty="0"/>
          </a:p>
        </p:txBody>
      </p:sp>
      <p:pic>
        <p:nvPicPr>
          <p:cNvPr id="5" name="Picture 2" descr="Registration Checklist"/>
          <p:cNvPicPr>
            <a:picLocks noChangeAspect="1" noChangeArrowheads="1"/>
          </p:cNvPicPr>
          <p:nvPr/>
        </p:nvPicPr>
        <p:blipFill rotWithShape="1">
          <a:blip r:embed="rId2">
            <a:extLst>
              <a:ext uri="{28A0092B-C50C-407E-A947-70E740481C1C}">
                <a14:useLocalDpi xmlns:a14="http://schemas.microsoft.com/office/drawing/2010/main" val="0"/>
              </a:ext>
            </a:extLst>
          </a:blip>
          <a:srcRect l="3755" t="34931" b="48071"/>
          <a:stretch/>
        </p:blipFill>
        <p:spPr bwMode="auto">
          <a:xfrm>
            <a:off x="2048384" y="1861329"/>
            <a:ext cx="8406445" cy="15280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descr="Response items: Type, Content, Hover Text, and Status"/>
          <p:cNvGrpSpPr/>
          <p:nvPr/>
        </p:nvGrpSpPr>
        <p:grpSpPr>
          <a:xfrm>
            <a:off x="9552172" y="556591"/>
            <a:ext cx="1269338" cy="1113432"/>
            <a:chOff x="8686799" y="779318"/>
            <a:chExt cx="2202876" cy="1932308"/>
          </a:xfrm>
        </p:grpSpPr>
        <p:sp>
          <p:nvSpPr>
            <p:cNvPr id="8" name="Flowchart: Process 7" descr="Type"/>
            <p:cNvSpPr/>
            <p:nvPr/>
          </p:nvSpPr>
          <p:spPr>
            <a:xfrm>
              <a:off x="8686802" y="779318"/>
              <a:ext cx="2202873" cy="4883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a:t>
              </a:r>
              <a:endParaRPr lang="en-US" dirty="0"/>
            </a:p>
          </p:txBody>
        </p:sp>
        <p:sp>
          <p:nvSpPr>
            <p:cNvPr id="9" name="Flowchart: Process 8" descr="Content"/>
            <p:cNvSpPr/>
            <p:nvPr/>
          </p:nvSpPr>
          <p:spPr>
            <a:xfrm>
              <a:off x="8686800" y="1267691"/>
              <a:ext cx="2202873" cy="4883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Content</a:t>
              </a:r>
              <a:endParaRPr lang="en-US" dirty="0"/>
            </a:p>
          </p:txBody>
        </p:sp>
        <p:sp>
          <p:nvSpPr>
            <p:cNvPr id="10" name="Flowchart: Process 9" descr="Hover Text"/>
            <p:cNvSpPr/>
            <p:nvPr/>
          </p:nvSpPr>
          <p:spPr>
            <a:xfrm>
              <a:off x="8686800" y="1730817"/>
              <a:ext cx="2202873" cy="4883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Hover Text</a:t>
              </a:r>
              <a:endParaRPr lang="en-US" dirty="0"/>
            </a:p>
          </p:txBody>
        </p:sp>
        <p:sp>
          <p:nvSpPr>
            <p:cNvPr id="11" name="Flowchart: Process 10" descr="Status"/>
            <p:cNvSpPr/>
            <p:nvPr/>
          </p:nvSpPr>
          <p:spPr>
            <a:xfrm>
              <a:off x="8686799" y="2223253"/>
              <a:ext cx="2202873" cy="4883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Status</a:t>
              </a:r>
              <a:endParaRPr lang="en-US" dirty="0"/>
            </a:p>
          </p:txBody>
        </p:sp>
      </p:grpSp>
    </p:spTree>
    <p:extLst>
      <p:ext uri="{BB962C8B-B14F-4D97-AF65-F5344CB8AC3E}">
        <p14:creationId xmlns:p14="http://schemas.microsoft.com/office/powerpoint/2010/main" val="3372668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CASified</a:t>
            </a:r>
            <a:r>
              <a:rPr lang="en-US" dirty="0" smtClean="0"/>
              <a:t> Web App</a:t>
            </a:r>
            <a:endParaRPr lang="en-US" dirty="0"/>
          </a:p>
        </p:txBody>
      </p:sp>
      <p:sp>
        <p:nvSpPr>
          <p:cNvPr id="3" name="Content Placeholder 2"/>
          <p:cNvSpPr>
            <a:spLocks noGrp="1"/>
          </p:cNvSpPr>
          <p:nvPr>
            <p:ph idx="1"/>
          </p:nvPr>
        </p:nvSpPr>
        <p:spPr>
          <a:xfrm>
            <a:off x="1097279" y="1845734"/>
            <a:ext cx="10653493" cy="4023360"/>
          </a:xfrm>
        </p:spPr>
        <p:txBody>
          <a:bodyPr/>
          <a:lstStyle/>
          <a:p>
            <a:pPr marL="0" indent="0">
              <a:buNone/>
            </a:pPr>
            <a:r>
              <a:rPr lang="en-US" dirty="0" smtClean="0"/>
              <a:t>As a proof of concept, </a:t>
            </a:r>
            <a:r>
              <a:rPr lang="en-US" dirty="0" smtClean="0"/>
              <a:t>a</a:t>
            </a:r>
            <a:r>
              <a:rPr lang="en-US" b="1" dirty="0" smtClean="0"/>
              <a:t> </a:t>
            </a:r>
            <a:r>
              <a:rPr lang="en-US" b="1" dirty="0"/>
              <a:t>Spring web MVC 3.2 application</a:t>
            </a:r>
            <a:r>
              <a:rPr lang="en-US" dirty="0"/>
              <a:t> </a:t>
            </a:r>
            <a:r>
              <a:rPr lang="en-US" dirty="0" smtClean="0"/>
              <a:t>was </a:t>
            </a:r>
            <a:r>
              <a:rPr lang="en-US" dirty="0" smtClean="0"/>
              <a:t>coded.</a:t>
            </a:r>
            <a:br>
              <a:rPr lang="en-US" dirty="0" smtClean="0"/>
            </a:br>
            <a:r>
              <a:rPr lang="en-US" dirty="0" smtClean="0"/>
              <a:t> </a:t>
            </a:r>
            <a:endParaRPr lang="en-US" dirty="0" smtClean="0"/>
          </a:p>
          <a:p>
            <a:pPr marL="461963" indent="-204788">
              <a:buFont typeface="Arial" panose="020B0604020202020204" pitchFamily="34" charset="0"/>
              <a:buChar char="•"/>
            </a:pPr>
            <a:r>
              <a:rPr lang="en-US" dirty="0"/>
              <a:t>It uses spring-security-</a:t>
            </a:r>
            <a:r>
              <a:rPr lang="en-US" dirty="0" err="1"/>
              <a:t>cas</a:t>
            </a:r>
            <a:r>
              <a:rPr lang="en-US" dirty="0"/>
              <a:t> to protect the resource and obtain identity credentials from the user. </a:t>
            </a:r>
            <a:endParaRPr lang="en-US" dirty="0" smtClean="0"/>
          </a:p>
          <a:p>
            <a:pPr marL="461963" indent="-204788">
              <a:buFont typeface="Arial" panose="020B0604020202020204" pitchFamily="34" charset="0"/>
              <a:buChar char="•"/>
            </a:pPr>
            <a:r>
              <a:rPr lang="en-US" dirty="0" smtClean="0"/>
              <a:t>The </a:t>
            </a:r>
            <a:r>
              <a:rPr lang="en-US" dirty="0"/>
              <a:t>same service is used that drives the </a:t>
            </a:r>
            <a:r>
              <a:rPr lang="en-US" dirty="0" smtClean="0"/>
              <a:t>portlet, </a:t>
            </a:r>
            <a:r>
              <a:rPr lang="en-US" dirty="0"/>
              <a:t>except instead of supplying the SPRIDEN_ID from the portlet </a:t>
            </a:r>
            <a:r>
              <a:rPr lang="en-US" dirty="0" smtClean="0"/>
              <a:t>context, </a:t>
            </a:r>
            <a:r>
              <a:rPr lang="en-US" dirty="0"/>
              <a:t>it is taken directly from CAS as a SAML attribute release.  </a:t>
            </a:r>
            <a:endParaRPr lang="en-US" dirty="0" smtClean="0"/>
          </a:p>
          <a:p>
            <a:pPr marL="461963" indent="-204788">
              <a:buFont typeface="Arial" panose="020B0604020202020204" pitchFamily="34" charset="0"/>
              <a:buChar char="•"/>
            </a:pPr>
            <a:r>
              <a:rPr lang="en-US" dirty="0" smtClean="0"/>
              <a:t>To demonstrate </a:t>
            </a:r>
            <a:r>
              <a:rPr lang="en-US" dirty="0"/>
              <a:t>the </a:t>
            </a:r>
            <a:r>
              <a:rPr lang="en-US" b="1" dirty="0"/>
              <a:t>flexibility of the architecture.</a:t>
            </a:r>
            <a:r>
              <a:rPr lang="en-US" dirty="0"/>
              <a:t> </a:t>
            </a:r>
            <a:endParaRPr lang="en-US" dirty="0" smtClean="0"/>
          </a:p>
          <a:p>
            <a:pPr marL="754571" lvl="1" indent="-204788">
              <a:buFont typeface="Arial" panose="020B0604020202020204" pitchFamily="34" charset="0"/>
              <a:buChar char="•"/>
            </a:pPr>
            <a:r>
              <a:rPr lang="en-US" dirty="0" smtClean="0"/>
              <a:t>The </a:t>
            </a:r>
            <a:r>
              <a:rPr lang="en-US" dirty="0"/>
              <a:t>domain </a:t>
            </a:r>
            <a:r>
              <a:rPr lang="en-US" dirty="0" smtClean="0"/>
              <a:t>model objects,</a:t>
            </a:r>
          </a:p>
          <a:p>
            <a:pPr marL="754571" lvl="1" indent="-204788">
              <a:buFont typeface="Arial" panose="020B0604020202020204" pitchFamily="34" charset="0"/>
              <a:buChar char="•"/>
            </a:pPr>
            <a:r>
              <a:rPr lang="en-US" dirty="0" smtClean="0"/>
              <a:t>Service layer,</a:t>
            </a:r>
          </a:p>
          <a:p>
            <a:pPr marL="754571" lvl="1" indent="-204788">
              <a:buFont typeface="Arial" panose="020B0604020202020204" pitchFamily="34" charset="0"/>
              <a:buChar char="•"/>
            </a:pPr>
            <a:r>
              <a:rPr lang="en-US" dirty="0" smtClean="0"/>
              <a:t>“Most</a:t>
            </a:r>
            <a:r>
              <a:rPr lang="en-US" dirty="0" smtClean="0"/>
              <a:t>”</a:t>
            </a:r>
            <a:r>
              <a:rPr lang="en-US" dirty="0" smtClean="0"/>
              <a:t> </a:t>
            </a:r>
            <a:r>
              <a:rPr lang="en-US" dirty="0"/>
              <a:t>of the JSP pages </a:t>
            </a:r>
            <a:r>
              <a:rPr lang="en-US" dirty="0" smtClean="0"/>
              <a:t>were copied from </a:t>
            </a:r>
            <a:r>
              <a:rPr lang="en-US" dirty="0"/>
              <a:t>portlet were copied into this sample web </a:t>
            </a:r>
            <a:r>
              <a:rPr lang="en-US" dirty="0" smtClean="0"/>
              <a:t>application</a:t>
            </a:r>
            <a:endParaRPr lang="en-US" dirty="0" smtClean="0"/>
          </a:p>
          <a:p>
            <a:pPr marL="461963" indent="-204788">
              <a:buFont typeface="Arial" panose="020B0604020202020204" pitchFamily="34" charset="0"/>
              <a:buChar char="•"/>
            </a:pPr>
            <a:r>
              <a:rPr lang="en-US" dirty="0"/>
              <a:t>T</a:t>
            </a:r>
            <a:r>
              <a:rPr lang="en-US" dirty="0" smtClean="0"/>
              <a:t>he </a:t>
            </a:r>
            <a:r>
              <a:rPr lang="en-US" dirty="0"/>
              <a:t>web app was built in between </a:t>
            </a:r>
            <a:r>
              <a:rPr lang="en-US" b="1" dirty="0"/>
              <a:t>4 to 6 hours</a:t>
            </a:r>
            <a:r>
              <a:rPr lang="en-US" dirty="0"/>
              <a:t> as a proof of concept.</a:t>
            </a:r>
          </a:p>
          <a:p>
            <a:endParaRPr lang="en-US"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7" name="Rectangle 6" descr="For decoration only"/>
          <p:cNvSpPr/>
          <p:nvPr/>
        </p:nvSpPr>
        <p:spPr>
          <a:xfrm>
            <a:off x="1097280" y="1659097"/>
            <a:ext cx="10239077" cy="24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210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Example of a </a:t>
            </a:r>
            <a:r>
              <a:rPr lang="en-US" dirty="0" err="1" smtClean="0">
                <a:solidFill>
                  <a:schemeClr val="bg1"/>
                </a:solidFill>
              </a:rPr>
              <a:t>CASified</a:t>
            </a:r>
            <a:r>
              <a:rPr lang="en-US" dirty="0" smtClean="0">
                <a:solidFill>
                  <a:schemeClr val="bg1"/>
                </a:solidFill>
              </a:rPr>
              <a:t> </a:t>
            </a:r>
            <a:r>
              <a:rPr lang="en-US" dirty="0" smtClean="0">
                <a:solidFill>
                  <a:schemeClr val="bg1"/>
                </a:solidFill>
              </a:rPr>
              <a:t>Web App</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7" name="Rectangle 6" descr="For decoration only"/>
          <p:cNvSpPr/>
          <p:nvPr/>
        </p:nvSpPr>
        <p:spPr>
          <a:xfrm>
            <a:off x="1097280" y="1659097"/>
            <a:ext cx="10239077" cy="24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Sified Web App">
            <a:hlinkClick r:id="rId2"/>
          </p:cNvPr>
          <p:cNvPicPr>
            <a:picLocks noChangeAspect="1"/>
          </p:cNvPicPr>
          <p:nvPr/>
        </p:nvPicPr>
        <p:blipFill>
          <a:blip r:embed="rId3"/>
          <a:stretch>
            <a:fillRect/>
          </a:stretch>
        </p:blipFill>
        <p:spPr>
          <a:xfrm>
            <a:off x="2065293" y="286603"/>
            <a:ext cx="8064588" cy="6520068"/>
          </a:xfrm>
          <a:prstGeom prst="rect">
            <a:avLst/>
          </a:prstGeom>
        </p:spPr>
      </p:pic>
    </p:spTree>
    <p:extLst>
      <p:ext uri="{BB962C8B-B14F-4D97-AF65-F5344CB8AC3E}">
        <p14:creationId xmlns:p14="http://schemas.microsoft.com/office/powerpoint/2010/main" val="2878046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097280" y="1747149"/>
            <a:ext cx="10705699" cy="43625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t>[</a:t>
            </a:r>
          </a:p>
          <a:p>
            <a:pPr marL="228600" indent="-90488"/>
            <a:r>
              <a:rPr lang="en-US" sz="1800" dirty="0" smtClean="0"/>
              <a:t>{"</a:t>
            </a:r>
            <a:r>
              <a:rPr lang="en-US" sz="1800" dirty="0" err="1" smtClean="0"/>
              <a:t>type":"header","content":"Verify</a:t>
            </a:r>
            <a:r>
              <a:rPr lang="en-US" sz="1800" dirty="0" smtClean="0"/>
              <a:t> Your Major","</a:t>
            </a:r>
            <a:r>
              <a:rPr lang="en-US" sz="1800" dirty="0" err="1" smtClean="0"/>
              <a:t>hovertext</a:t>
            </a:r>
            <a:r>
              <a:rPr lang="en-US" sz="1800" dirty="0" smtClean="0"/>
              <a:t>":" ","status":""},</a:t>
            </a:r>
            <a:br>
              <a:rPr lang="en-US" sz="1800" dirty="0" smtClean="0"/>
            </a:br>
            <a:r>
              <a:rPr lang="en-US" sz="1800" dirty="0" smtClean="0"/>
              <a:t>{"</a:t>
            </a:r>
            <a:r>
              <a:rPr lang="en-US" sz="1800" dirty="0" err="1" smtClean="0"/>
              <a:t>type":"item</a:t>
            </a:r>
            <a:r>
              <a:rPr lang="en-US" sz="1800" dirty="0" smtClean="0"/>
              <a:t> </a:t>
            </a:r>
            <a:r>
              <a:rPr lang="en-US" sz="1800" dirty="0" err="1" smtClean="0"/>
              <a:t>hovertext</a:t>
            </a:r>
            <a:r>
              <a:rPr lang="en-US" sz="1800" dirty="0" smtClean="0"/>
              <a:t>","</a:t>
            </a:r>
            <a:r>
              <a:rPr lang="en-US" sz="1800" dirty="0" err="1" smtClean="0"/>
              <a:t>content":"My</a:t>
            </a:r>
            <a:r>
              <a:rPr lang="en-US" sz="1800" dirty="0" smtClean="0"/>
              <a:t> major is &lt;span style='font-weight: 600'&gt;Fashion Design and Technology&lt;/span&gt;. &lt;a target='_blank' </a:t>
            </a:r>
            <a:r>
              <a:rPr lang="en-US" sz="1800" dirty="0" err="1" smtClean="0"/>
              <a:t>href</a:t>
            </a:r>
            <a:r>
              <a:rPr lang="en-US" sz="1800" dirty="0" smtClean="0"/>
              <a:t>='https://prodweb.mtsac.edu:8008/</a:t>
            </a:r>
            <a:r>
              <a:rPr lang="en-US" sz="1800" dirty="0" err="1" smtClean="0"/>
              <a:t>ssomanager</a:t>
            </a:r>
            <a:r>
              <a:rPr lang="en-US" sz="1800" dirty="0" smtClean="0"/>
              <a:t>/c/</a:t>
            </a:r>
            <a:r>
              <a:rPr lang="en-US" sz="1800" dirty="0" err="1" smtClean="0"/>
              <a:t>SSB?pkg</a:t>
            </a:r>
            <a:r>
              <a:rPr lang="en-US" sz="1800" dirty="0" smtClean="0"/>
              <a:t>=</a:t>
            </a:r>
            <a:r>
              <a:rPr lang="en-US" sz="1800" dirty="0" err="1" smtClean="0"/>
              <a:t>bwskxmis.p_term_change</a:t>
            </a:r>
            <a:r>
              <a:rPr lang="en-US" sz="1800" dirty="0" smtClean="0"/>
              <a:t>'&gt;Change my major now?&lt;/a&gt;","</a:t>
            </a:r>
            <a:r>
              <a:rPr lang="en-US" sz="1800" dirty="0" err="1" smtClean="0"/>
              <a:t>hovertext</a:t>
            </a:r>
            <a:r>
              <a:rPr lang="en-US" sz="1800" dirty="0" smtClean="0"/>
              <a:t>":"After you change your major, click 'refresh' to display the </a:t>
            </a:r>
            <a:r>
              <a:rPr lang="en-US" sz="1800" dirty="0" err="1" smtClean="0"/>
              <a:t>change.","status":"met</a:t>
            </a:r>
            <a:r>
              <a:rPr lang="en-US" sz="1800" dirty="0" smtClean="0"/>
              <a:t>"},</a:t>
            </a:r>
            <a:br>
              <a:rPr lang="en-US" sz="1800" dirty="0" smtClean="0"/>
            </a:br>
            <a:r>
              <a:rPr lang="en-US" sz="1800" dirty="0" smtClean="0"/>
              <a:t>{"</a:t>
            </a:r>
            <a:r>
              <a:rPr lang="en-US" sz="1800" dirty="0" err="1" smtClean="0"/>
              <a:t>type":"header","content":"Before</a:t>
            </a:r>
            <a:r>
              <a:rPr lang="en-US" sz="1800" dirty="0" smtClean="0"/>
              <a:t> You Register","</a:t>
            </a:r>
            <a:r>
              <a:rPr lang="en-US" sz="1800" dirty="0" err="1" smtClean="0"/>
              <a:t>hovertext</a:t>
            </a:r>
            <a:r>
              <a:rPr lang="en-US" sz="1800" dirty="0" smtClean="0"/>
              <a:t>":" ","status":""},</a:t>
            </a:r>
            <a:br>
              <a:rPr lang="en-US" sz="1800" dirty="0" smtClean="0"/>
            </a:br>
            <a:r>
              <a:rPr lang="en-US" sz="1800" dirty="0" smtClean="0"/>
              <a:t>{"</a:t>
            </a:r>
            <a:r>
              <a:rPr lang="en-US" sz="1800" dirty="0" err="1" smtClean="0"/>
              <a:t>type":"item","content</a:t>
            </a:r>
            <a:r>
              <a:rPr lang="en-US" sz="1800" dirty="0" smtClean="0"/>
              <a:t>":"&lt;a target='_blank' </a:t>
            </a:r>
            <a:r>
              <a:rPr lang="en-US" sz="1800" dirty="0" err="1" smtClean="0"/>
              <a:t>href</a:t>
            </a:r>
            <a:r>
              <a:rPr lang="en-US" sz="1800" dirty="0" smtClean="0"/>
              <a:t>='https://prodweb.mtsac.edu/</a:t>
            </a:r>
            <a:r>
              <a:rPr lang="en-US" sz="1800" dirty="0" err="1" smtClean="0"/>
              <a:t>prodapex</a:t>
            </a:r>
            <a:r>
              <a:rPr lang="en-US" sz="1800" dirty="0" smtClean="0"/>
              <a:t>/</a:t>
            </a:r>
            <a:r>
              <a:rPr lang="en-US" sz="1800" dirty="0" err="1" smtClean="0"/>
              <a:t>f?p</a:t>
            </a:r>
            <a:r>
              <a:rPr lang="en-US" sz="1800" dirty="0" smtClean="0"/>
              <a:t>=122'&gt;Assessment Questionnaire&lt;/a&gt;","</a:t>
            </a:r>
            <a:r>
              <a:rPr lang="en-US" sz="1800" dirty="0" err="1" smtClean="0"/>
              <a:t>hovertext</a:t>
            </a:r>
            <a:r>
              <a:rPr lang="en-US" sz="1800" dirty="0" smtClean="0"/>
              <a:t>":"By completing the Assessment </a:t>
            </a:r>
            <a:r>
              <a:rPr lang="en-US" sz="1800" dirty="0" err="1" smtClean="0"/>
              <a:t>Questionaire</a:t>
            </a:r>
            <a:r>
              <a:rPr lang="en-US" sz="1800" dirty="0" smtClean="0"/>
              <a:t> you can secure a better registration date.  This is highly </a:t>
            </a:r>
            <a:r>
              <a:rPr lang="en-US" sz="1800" dirty="0" err="1" smtClean="0"/>
              <a:t>recommended.","status":"met</a:t>
            </a:r>
            <a:r>
              <a:rPr lang="en-US" sz="1800" dirty="0" smtClean="0"/>
              <a:t>"},</a:t>
            </a:r>
            <a:br>
              <a:rPr lang="en-US" sz="1800" dirty="0" smtClean="0"/>
            </a:br>
            <a:r>
              <a:rPr lang="en-US" sz="1800" dirty="0" smtClean="0"/>
              <a:t>{"</a:t>
            </a:r>
            <a:r>
              <a:rPr lang="en-US" sz="1800" dirty="0" err="1" smtClean="0"/>
              <a:t>type":"item","content</a:t>
            </a:r>
            <a:r>
              <a:rPr lang="en-US" sz="1800" dirty="0" smtClean="0"/>
              <a:t>":"&lt;a </a:t>
            </a:r>
            <a:r>
              <a:rPr lang="en-US" sz="1800" dirty="0" err="1" smtClean="0"/>
              <a:t>href</a:t>
            </a:r>
            <a:r>
              <a:rPr lang="en-US" sz="1800" dirty="0" smtClean="0"/>
              <a:t>='https://prodweb.mtsac.edu:8008/</a:t>
            </a:r>
            <a:r>
              <a:rPr lang="en-US" sz="1800" dirty="0" err="1" smtClean="0"/>
              <a:t>ssomanager</a:t>
            </a:r>
            <a:r>
              <a:rPr lang="en-US" sz="1800" dirty="0" smtClean="0"/>
              <a:t>/c/</a:t>
            </a:r>
            <a:r>
              <a:rPr lang="en-US" sz="1800" dirty="0" err="1" smtClean="0"/>
              <a:t>SSB?pkg</a:t>
            </a:r>
            <a:r>
              <a:rPr lang="en-US" sz="1800" dirty="0" smtClean="0"/>
              <a:t>=</a:t>
            </a:r>
            <a:r>
              <a:rPr lang="en-US" sz="1800" dirty="0" err="1" smtClean="0"/>
              <a:t>pw_orientation.Orient_Start</a:t>
            </a:r>
            <a:r>
              <a:rPr lang="en-US" sz="1800" dirty="0" smtClean="0"/>
              <a:t>'&gt;Orientation&lt;/a&gt;","</a:t>
            </a:r>
            <a:r>
              <a:rPr lang="en-US" sz="1800" dirty="0" err="1" smtClean="0"/>
              <a:t>hovertext</a:t>
            </a:r>
            <a:r>
              <a:rPr lang="en-US" sz="1800" dirty="0" smtClean="0"/>
              <a:t>":" ","</a:t>
            </a:r>
            <a:r>
              <a:rPr lang="en-US" sz="1800" dirty="0" err="1" smtClean="0"/>
              <a:t>status":"met</a:t>
            </a:r>
            <a:r>
              <a:rPr lang="en-US" sz="1800" dirty="0" smtClean="0"/>
              <a:t>"},</a:t>
            </a:r>
            <a:br>
              <a:rPr lang="en-US" sz="1800" dirty="0" smtClean="0"/>
            </a:br>
            <a:r>
              <a:rPr lang="en-US" sz="1800" dirty="0" smtClean="0"/>
              <a:t>{"</a:t>
            </a:r>
            <a:r>
              <a:rPr lang="en-US" sz="1800" dirty="0" err="1" smtClean="0"/>
              <a:t>type":"item","content</a:t>
            </a:r>
            <a:r>
              <a:rPr lang="en-US" sz="1800" dirty="0" smtClean="0"/>
              <a:t>":"&lt;a target='_blank' </a:t>
            </a:r>
            <a:r>
              <a:rPr lang="en-US" sz="1800" dirty="0" err="1" smtClean="0"/>
              <a:t>href</a:t>
            </a:r>
            <a:r>
              <a:rPr lang="en-US" sz="1800" dirty="0" smtClean="0"/>
              <a:t>='https://esars2012.mtsac.edu/appointments/orientation/'&gt;Mountie Academic Plan (MAP) workshop&lt;/a&gt;","</a:t>
            </a:r>
            <a:r>
              <a:rPr lang="en-US" sz="1800" dirty="0" err="1" smtClean="0"/>
              <a:t>hovertext</a:t>
            </a:r>
            <a:r>
              <a:rPr lang="en-US" sz="1800" dirty="0" smtClean="0"/>
              <a:t>":"By completing the MAP workshop you can secure a better registration date.  This is highly </a:t>
            </a:r>
            <a:r>
              <a:rPr lang="en-US" sz="1800" dirty="0" err="1" smtClean="0"/>
              <a:t>recommended.","status":"required</a:t>
            </a:r>
            <a:r>
              <a:rPr lang="en-US" sz="1800" dirty="0" smtClean="0"/>
              <a:t>"},</a:t>
            </a:r>
            <a:br>
              <a:rPr lang="en-US" sz="1800" dirty="0" smtClean="0"/>
            </a:br>
            <a:endParaRPr lang="en-US" sz="1800" dirty="0"/>
          </a:p>
        </p:txBody>
      </p:sp>
      <p:sp>
        <p:nvSpPr>
          <p:cNvPr id="2" name="Title 1"/>
          <p:cNvSpPr>
            <a:spLocks noGrp="1"/>
          </p:cNvSpPr>
          <p:nvPr>
            <p:ph type="title"/>
          </p:nvPr>
        </p:nvSpPr>
        <p:spPr/>
        <p:txBody>
          <a:bodyPr/>
          <a:lstStyle/>
          <a:p>
            <a:r>
              <a:rPr lang="en-US" dirty="0" smtClean="0"/>
              <a:t>The Code</a:t>
            </a:r>
            <a:endParaRPr lang="en-US" dirty="0"/>
          </a:p>
        </p:txBody>
      </p:sp>
      <p:sp>
        <p:nvSpPr>
          <p:cNvPr id="4" name="Footer Placeholder 3"/>
          <p:cNvSpPr>
            <a:spLocks noGrp="1"/>
          </p:cNvSpPr>
          <p:nvPr>
            <p:ph type="ftr" sz="quarter" idx="11"/>
          </p:nvPr>
        </p:nvSpPr>
        <p:spPr/>
        <p:txBody>
          <a:bodyPr/>
          <a:lstStyle/>
          <a:p>
            <a:r>
              <a:rPr lang="en-US" smtClean="0"/>
              <a:t>CISOA/3CBG/4CUG/CCcAUG 2020 Conference, Monterey, CA</a:t>
            </a:r>
            <a:endParaRPr lang="en-US" dirty="0"/>
          </a:p>
        </p:txBody>
      </p:sp>
      <p:pic>
        <p:nvPicPr>
          <p:cNvPr id="5" name="Picture 4" descr="1's and 0's magnified"/>
          <p:cNvPicPr>
            <a:picLocks noChangeAspect="1"/>
          </p:cNvPicPr>
          <p:nvPr/>
        </p:nvPicPr>
        <p:blipFill>
          <a:blip r:embed="rId2"/>
          <a:stretch>
            <a:fillRect/>
          </a:stretch>
        </p:blipFill>
        <p:spPr>
          <a:xfrm>
            <a:off x="9887109" y="296392"/>
            <a:ext cx="1387028" cy="1440968"/>
          </a:xfrm>
          <a:prstGeom prst="rect">
            <a:avLst/>
          </a:prstGeom>
        </p:spPr>
      </p:pic>
      <p:sp>
        <p:nvSpPr>
          <p:cNvPr id="11" name="Flowchart: Process 10" descr="For decoration only"/>
          <p:cNvSpPr/>
          <p:nvPr/>
        </p:nvSpPr>
        <p:spPr>
          <a:xfrm>
            <a:off x="1176794" y="1801302"/>
            <a:ext cx="224623" cy="3048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7" name="Picture 6" descr="Verify Your Major"/>
          <p:cNvPicPr>
            <a:picLocks noChangeAspect="1"/>
          </p:cNvPicPr>
          <p:nvPr/>
        </p:nvPicPr>
        <p:blipFill>
          <a:blip r:embed="rId3"/>
          <a:stretch>
            <a:fillRect/>
          </a:stretch>
        </p:blipFill>
        <p:spPr>
          <a:xfrm>
            <a:off x="1289105" y="1753720"/>
            <a:ext cx="7961905" cy="352381"/>
          </a:xfrm>
          <a:prstGeom prst="rect">
            <a:avLst/>
          </a:prstGeom>
        </p:spPr>
      </p:pic>
    </p:spTree>
    <p:extLst>
      <p:ext uri="{BB962C8B-B14F-4D97-AF65-F5344CB8AC3E}">
        <p14:creationId xmlns:p14="http://schemas.microsoft.com/office/powerpoint/2010/main" val="1639756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Code (Continued)</a:t>
            </a:r>
            <a:endParaRPr lang="en-US" dirty="0"/>
          </a:p>
        </p:txBody>
      </p:sp>
      <p:sp>
        <p:nvSpPr>
          <p:cNvPr id="3" name="Content Placeholder 2"/>
          <p:cNvSpPr>
            <a:spLocks noGrp="1"/>
          </p:cNvSpPr>
          <p:nvPr>
            <p:ph idx="1"/>
          </p:nvPr>
        </p:nvSpPr>
        <p:spPr>
          <a:xfrm>
            <a:off x="1097280" y="1737360"/>
            <a:ext cx="10561320" cy="5950729"/>
          </a:xfrm>
        </p:spPr>
        <p:txBody>
          <a:bodyPr>
            <a:normAutofit/>
          </a:bodyPr>
          <a:lstStyle/>
          <a:p>
            <a:r>
              <a:rPr lang="en-US" dirty="0" smtClean="0"/>
              <a:t>{"</a:t>
            </a:r>
            <a:r>
              <a:rPr lang="en-US" dirty="0" err="1"/>
              <a:t>type":"header","content":"Holds</a:t>
            </a:r>
            <a:r>
              <a:rPr lang="en-US" dirty="0"/>
              <a:t> that prevent registrations:","</a:t>
            </a:r>
            <a:r>
              <a:rPr lang="en-US" dirty="0" err="1"/>
              <a:t>hovertext</a:t>
            </a:r>
            <a:r>
              <a:rPr lang="en-US" dirty="0"/>
              <a:t>":" ","status</a:t>
            </a:r>
            <a:r>
              <a:rPr lang="en-US" dirty="0" smtClean="0"/>
              <a:t>":""},</a:t>
            </a:r>
            <a:br>
              <a:rPr lang="en-US" dirty="0" smtClean="0"/>
            </a:br>
            <a:r>
              <a:rPr lang="en-US" dirty="0" smtClean="0"/>
              <a:t>{"</a:t>
            </a:r>
            <a:r>
              <a:rPr lang="en-US" dirty="0" err="1"/>
              <a:t>type":"item","content</a:t>
            </a:r>
            <a:r>
              <a:rPr lang="en-US" dirty="0"/>
              <a:t>":"&lt;a target='_blank' </a:t>
            </a:r>
            <a:r>
              <a:rPr lang="en-US" dirty="0" err="1"/>
              <a:t>href</a:t>
            </a:r>
            <a:r>
              <a:rPr lang="en-US" dirty="0"/>
              <a:t>='https://www.mtsac.edu/holds/'&gt;DP hold&lt;/a&gt;","</a:t>
            </a:r>
            <a:r>
              <a:rPr lang="en-US" dirty="0" err="1"/>
              <a:t>hovertext</a:t>
            </a:r>
            <a:r>
              <a:rPr lang="en-US" dirty="0"/>
              <a:t>":" ","</a:t>
            </a:r>
            <a:r>
              <a:rPr lang="en-US" dirty="0" err="1"/>
              <a:t>status":"required</a:t>
            </a:r>
            <a:r>
              <a:rPr lang="en-US" dirty="0" smtClean="0"/>
              <a:t>"},</a:t>
            </a:r>
            <a:br>
              <a:rPr lang="en-US" dirty="0" smtClean="0"/>
            </a:br>
            <a:r>
              <a:rPr lang="en-US" dirty="0" smtClean="0"/>
              <a:t>{"</a:t>
            </a:r>
            <a:r>
              <a:rPr lang="en-US" dirty="0" err="1"/>
              <a:t>type":"header","content":"Register</a:t>
            </a:r>
            <a:r>
              <a:rPr lang="en-US" dirty="0"/>
              <a:t> &amp; Pay for Classes","</a:t>
            </a:r>
            <a:r>
              <a:rPr lang="en-US" dirty="0" err="1"/>
              <a:t>hovertext</a:t>
            </a:r>
            <a:r>
              <a:rPr lang="en-US" dirty="0"/>
              <a:t>":" ","status</a:t>
            </a:r>
            <a:r>
              <a:rPr lang="en-US" dirty="0" smtClean="0"/>
              <a:t>":""},</a:t>
            </a:r>
            <a:br>
              <a:rPr lang="en-US" dirty="0" smtClean="0"/>
            </a:br>
            <a:r>
              <a:rPr lang="en-US" dirty="0" smtClean="0"/>
              <a:t>{"</a:t>
            </a:r>
            <a:r>
              <a:rPr lang="en-US" dirty="0" err="1"/>
              <a:t>type":"item","content</a:t>
            </a:r>
            <a:r>
              <a:rPr lang="en-US" dirty="0"/>
              <a:t>":"&lt;a target='_blank' </a:t>
            </a:r>
            <a:r>
              <a:rPr lang="en-US" dirty="0" err="1"/>
              <a:t>href</a:t>
            </a:r>
            <a:r>
              <a:rPr lang="en-US" dirty="0"/>
              <a:t>='https://prodweb.mtsac.edu:8008/</a:t>
            </a:r>
            <a:r>
              <a:rPr lang="en-US" dirty="0" err="1"/>
              <a:t>ssomanager</a:t>
            </a:r>
            <a:r>
              <a:rPr lang="en-US" dirty="0"/>
              <a:t>/c/</a:t>
            </a:r>
            <a:r>
              <a:rPr lang="en-US" dirty="0" err="1"/>
              <a:t>SSB?pkg</a:t>
            </a:r>
            <a:r>
              <a:rPr lang="en-US" dirty="0"/>
              <a:t>=</a:t>
            </a:r>
            <a:r>
              <a:rPr lang="en-US" dirty="0" err="1"/>
              <a:t>bwskfreg.P_AltPin</a:t>
            </a:r>
            <a:r>
              <a:rPr lang="en-US" dirty="0"/>
              <a:t>'&gt;Register for Classes&lt;/a&gt;","</a:t>
            </a:r>
            <a:r>
              <a:rPr lang="en-US" dirty="0" err="1"/>
              <a:t>hovertext</a:t>
            </a:r>
            <a:r>
              <a:rPr lang="en-US" dirty="0"/>
              <a:t>":" ","</a:t>
            </a:r>
            <a:r>
              <a:rPr lang="en-US" dirty="0" err="1"/>
              <a:t>status":"required</a:t>
            </a:r>
            <a:r>
              <a:rPr lang="en-US" dirty="0" smtClean="0"/>
              <a:t>"},</a:t>
            </a:r>
            <a:br>
              <a:rPr lang="en-US" dirty="0" smtClean="0"/>
            </a:br>
            <a:r>
              <a:rPr lang="en-US" dirty="0" smtClean="0"/>
              <a:t>{"</a:t>
            </a:r>
            <a:r>
              <a:rPr lang="en-US" dirty="0"/>
              <a:t>type":"header","content":"Resources:","</a:t>
            </a:r>
            <a:r>
              <a:rPr lang="en-US" dirty="0" err="1"/>
              <a:t>hovertext</a:t>
            </a:r>
            <a:r>
              <a:rPr lang="en-US" dirty="0"/>
              <a:t>":" ","status</a:t>
            </a:r>
            <a:r>
              <a:rPr lang="en-US" dirty="0" smtClean="0"/>
              <a:t>":""},</a:t>
            </a:r>
            <a:br>
              <a:rPr lang="en-US" dirty="0" smtClean="0"/>
            </a:br>
            <a:r>
              <a:rPr lang="en-US" dirty="0" smtClean="0"/>
              <a:t>{"</a:t>
            </a:r>
            <a:r>
              <a:rPr lang="en-US" dirty="0" err="1"/>
              <a:t>type":"item","content</a:t>
            </a:r>
            <a:r>
              <a:rPr lang="en-US" dirty="0"/>
              <a:t>":"&lt;a target='_blank' </a:t>
            </a:r>
            <a:r>
              <a:rPr lang="en-US" dirty="0" err="1"/>
              <a:t>href</a:t>
            </a:r>
            <a:r>
              <a:rPr lang="en-US" dirty="0"/>
              <a:t>='https://www.mtsac.edu/financialaid'&gt;Financial Aid&lt;/a&gt;","</a:t>
            </a:r>
            <a:r>
              <a:rPr lang="en-US" dirty="0" err="1"/>
              <a:t>hovertext</a:t>
            </a:r>
            <a:r>
              <a:rPr lang="en-US" dirty="0"/>
              <a:t>":" ","status</a:t>
            </a:r>
            <a:r>
              <a:rPr lang="en-US" dirty="0" smtClean="0"/>
              <a:t>":""},</a:t>
            </a:r>
            <a:br>
              <a:rPr lang="en-US" dirty="0" smtClean="0"/>
            </a:br>
            <a:r>
              <a:rPr lang="en-US" dirty="0" smtClean="0"/>
              <a:t>{"</a:t>
            </a:r>
            <a:r>
              <a:rPr lang="en-US" dirty="0" err="1"/>
              <a:t>type":"item","content</a:t>
            </a:r>
            <a:r>
              <a:rPr lang="en-US" dirty="0"/>
              <a:t>":"&lt;a target='_blank' </a:t>
            </a:r>
            <a:r>
              <a:rPr lang="en-US" dirty="0" err="1"/>
              <a:t>href</a:t>
            </a:r>
            <a:r>
              <a:rPr lang="en-US" dirty="0"/>
              <a:t>='https://prodweb.mtsac.edu:8008/</a:t>
            </a:r>
            <a:r>
              <a:rPr lang="en-US" dirty="0" err="1"/>
              <a:t>ssomanager</a:t>
            </a:r>
            <a:r>
              <a:rPr lang="en-US" dirty="0"/>
              <a:t>/c/</a:t>
            </a:r>
            <a:r>
              <a:rPr lang="en-US" dirty="0" err="1"/>
              <a:t>SSB?pkg</a:t>
            </a:r>
            <a:r>
              <a:rPr lang="en-US" dirty="0"/>
              <a:t>=</a:t>
            </a:r>
            <a:r>
              <a:rPr lang="en-US" dirty="0" err="1"/>
              <a:t>pw_sigsched.p_Search</a:t>
            </a:r>
            <a:r>
              <a:rPr lang="en-US" dirty="0"/>
              <a:t>'&gt;Search for Classes&lt;/a&gt;","</a:t>
            </a:r>
            <a:r>
              <a:rPr lang="en-US" dirty="0" err="1"/>
              <a:t>hovertext</a:t>
            </a:r>
            <a:r>
              <a:rPr lang="en-US" dirty="0"/>
              <a:t>":" ","status</a:t>
            </a:r>
            <a:r>
              <a:rPr lang="en-US" dirty="0" smtClean="0"/>
              <a:t>":""},</a:t>
            </a:r>
            <a:br>
              <a:rPr lang="en-US" dirty="0" smtClean="0"/>
            </a:br>
            <a:r>
              <a:rPr lang="en-US" dirty="0" smtClean="0"/>
              <a:t>{"</a:t>
            </a:r>
            <a:r>
              <a:rPr lang="en-US" dirty="0" err="1"/>
              <a:t>type":"item","content</a:t>
            </a:r>
            <a:r>
              <a:rPr lang="en-US" dirty="0"/>
              <a:t>":"&lt;a target='_blank' </a:t>
            </a:r>
            <a:r>
              <a:rPr lang="en-US" dirty="0" err="1"/>
              <a:t>href</a:t>
            </a:r>
            <a:r>
              <a:rPr lang="en-US" dirty="0"/>
              <a:t>='https://www.mtsac.edu/counseling/'&gt;Counseling&lt;/a&gt;","hovertext":" ","status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CISOA/3CBG/4CUG/CCcAUG 2020 Conference, Monterey, CA</a:t>
            </a:r>
            <a:endParaRPr lang="en-US" dirty="0"/>
          </a:p>
        </p:txBody>
      </p:sp>
      <p:pic>
        <p:nvPicPr>
          <p:cNvPr id="5" name="Picture 4" descr="1's and 0's magnified"/>
          <p:cNvPicPr>
            <a:picLocks noChangeAspect="1"/>
          </p:cNvPicPr>
          <p:nvPr/>
        </p:nvPicPr>
        <p:blipFill>
          <a:blip r:embed="rId2"/>
          <a:stretch>
            <a:fillRect/>
          </a:stretch>
        </p:blipFill>
        <p:spPr>
          <a:xfrm>
            <a:off x="9887109" y="296392"/>
            <a:ext cx="1387028" cy="1440968"/>
          </a:xfrm>
          <a:prstGeom prst="rect">
            <a:avLst/>
          </a:prstGeom>
        </p:spPr>
      </p:pic>
    </p:spTree>
    <p:extLst>
      <p:ext uri="{BB962C8B-B14F-4D97-AF65-F5344CB8AC3E}">
        <p14:creationId xmlns:p14="http://schemas.microsoft.com/office/powerpoint/2010/main" val="2013622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Code (Continued 2)</a:t>
            </a:r>
            <a:endParaRPr lang="en-US" dirty="0"/>
          </a:p>
        </p:txBody>
      </p:sp>
      <p:sp>
        <p:nvSpPr>
          <p:cNvPr id="3" name="Content Placeholder 2"/>
          <p:cNvSpPr>
            <a:spLocks noGrp="1"/>
          </p:cNvSpPr>
          <p:nvPr>
            <p:ph idx="1"/>
          </p:nvPr>
        </p:nvSpPr>
        <p:spPr>
          <a:xfrm>
            <a:off x="1097280" y="1845733"/>
            <a:ext cx="10561320" cy="5950729"/>
          </a:xfrm>
        </p:spPr>
        <p:txBody>
          <a:bodyPr>
            <a:normAutofit/>
          </a:bodyPr>
          <a:lstStyle/>
          <a:p>
            <a:r>
              <a:rPr lang="en-US" dirty="0"/>
              <a:t>{"</a:t>
            </a:r>
            <a:r>
              <a:rPr lang="en-US" dirty="0" err="1"/>
              <a:t>type":"item","content</a:t>
            </a:r>
            <a:r>
              <a:rPr lang="en-US" dirty="0"/>
              <a:t>":"&lt;a target='_blank' </a:t>
            </a:r>
            <a:r>
              <a:rPr lang="en-US" dirty="0" err="1"/>
              <a:t>href</a:t>
            </a:r>
            <a:r>
              <a:rPr lang="en-US" dirty="0"/>
              <a:t>='https://www.mtsac.edu/hso'&gt;High School Outreach&lt;/a&gt;","</a:t>
            </a:r>
            <a:r>
              <a:rPr lang="en-US" dirty="0" err="1"/>
              <a:t>hovertext</a:t>
            </a:r>
            <a:r>
              <a:rPr lang="en-US" dirty="0"/>
              <a:t>":" ","status</a:t>
            </a:r>
            <a:r>
              <a:rPr lang="en-US" dirty="0" smtClean="0"/>
              <a:t>":""},</a:t>
            </a:r>
            <a:br>
              <a:rPr lang="en-US" dirty="0" smtClean="0"/>
            </a:br>
            <a:r>
              <a:rPr lang="en-US" dirty="0" smtClean="0"/>
              <a:t>{"</a:t>
            </a:r>
            <a:r>
              <a:rPr lang="en-US" dirty="0" err="1"/>
              <a:t>type":"item","content</a:t>
            </a:r>
            <a:r>
              <a:rPr lang="en-US" dirty="0"/>
              <a:t>":"&lt;a target='_blank' </a:t>
            </a:r>
            <a:r>
              <a:rPr lang="en-US" dirty="0" err="1"/>
              <a:t>href</a:t>
            </a:r>
            <a:r>
              <a:rPr lang="en-US" dirty="0"/>
              <a:t>='https://www.mtsac.edu/access'&gt;Accessibility Resource Centers for Students&lt;/a&gt;","</a:t>
            </a:r>
            <a:r>
              <a:rPr lang="en-US" dirty="0" err="1"/>
              <a:t>hovertext</a:t>
            </a:r>
            <a:r>
              <a:rPr lang="en-US" dirty="0"/>
              <a:t>":" ","status</a:t>
            </a:r>
            <a:r>
              <a:rPr lang="en-US" dirty="0" smtClean="0"/>
              <a:t>":""},</a:t>
            </a:r>
            <a:br>
              <a:rPr lang="en-US" dirty="0" smtClean="0"/>
            </a:br>
            <a:r>
              <a:rPr lang="en-US" dirty="0" smtClean="0"/>
              <a:t>{"</a:t>
            </a:r>
            <a:r>
              <a:rPr lang="en-US" dirty="0" err="1"/>
              <a:t>type":"item","content</a:t>
            </a:r>
            <a:r>
              <a:rPr lang="en-US" dirty="0"/>
              <a:t>":"&lt;a target='_blank' </a:t>
            </a:r>
            <a:r>
              <a:rPr lang="en-US" dirty="0" err="1"/>
              <a:t>href</a:t>
            </a:r>
            <a:r>
              <a:rPr lang="en-US" dirty="0"/>
              <a:t>='https://prodweb.mtsac.edu:8008/</a:t>
            </a:r>
            <a:r>
              <a:rPr lang="en-US" dirty="0" err="1"/>
              <a:t>ssomanager</a:t>
            </a:r>
            <a:r>
              <a:rPr lang="en-US" dirty="0"/>
              <a:t>/c/</a:t>
            </a:r>
            <a:r>
              <a:rPr lang="en-US" dirty="0" err="1"/>
              <a:t>SSB?pkg</a:t>
            </a:r>
            <a:r>
              <a:rPr lang="en-US" dirty="0"/>
              <a:t>=</a:t>
            </a:r>
            <a:r>
              <a:rPr lang="en-US" dirty="0" err="1"/>
              <a:t>pw_student_checklist.admission_req_checklist</a:t>
            </a:r>
            <a:r>
              <a:rPr lang="en-US" dirty="0"/>
              <a:t>'&gt;Transcripts (Received from Other Institutions)&lt;/a&gt;","</a:t>
            </a:r>
            <a:r>
              <a:rPr lang="en-US" dirty="0" err="1"/>
              <a:t>hovertext</a:t>
            </a:r>
            <a:r>
              <a:rPr lang="en-US" dirty="0"/>
              <a:t>":" ","status</a:t>
            </a:r>
            <a:r>
              <a:rPr lang="en-US" dirty="0" smtClean="0"/>
              <a:t>":""},</a:t>
            </a:r>
            <a:br>
              <a:rPr lang="en-US" dirty="0" smtClean="0"/>
            </a:br>
            <a:r>
              <a:rPr lang="en-US" dirty="0" smtClean="0"/>
              <a:t>{"</a:t>
            </a:r>
            <a:r>
              <a:rPr lang="en-US" dirty="0" err="1"/>
              <a:t>type":"item","content</a:t>
            </a:r>
            <a:r>
              <a:rPr lang="en-US" dirty="0"/>
              <a:t>":"&lt;a target='_blank' </a:t>
            </a:r>
            <a:r>
              <a:rPr lang="en-US" dirty="0" err="1"/>
              <a:t>href</a:t>
            </a:r>
            <a:r>
              <a:rPr lang="en-US" dirty="0"/>
              <a:t>='https://prodssb.mtsac.edu:442/MAP'&gt;View my MAP&lt;/a&gt;","</a:t>
            </a:r>
            <a:r>
              <a:rPr lang="en-US" dirty="0" err="1"/>
              <a:t>hovertext</a:t>
            </a:r>
            <a:r>
              <a:rPr lang="en-US" dirty="0"/>
              <a:t>":" ","status</a:t>
            </a:r>
            <a:r>
              <a:rPr lang="en-US" dirty="0" smtClean="0"/>
              <a:t>":""}</a:t>
            </a:r>
          </a:p>
          <a:p>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CISOA/3CBG/4CUG/CCcAUG 2020 Conference, Monterey, CA</a:t>
            </a:r>
            <a:endParaRPr lang="en-US" dirty="0"/>
          </a:p>
        </p:txBody>
      </p:sp>
      <p:pic>
        <p:nvPicPr>
          <p:cNvPr id="5" name="Picture 4" descr="1's and 0's magnified"/>
          <p:cNvPicPr>
            <a:picLocks noChangeAspect="1"/>
          </p:cNvPicPr>
          <p:nvPr/>
        </p:nvPicPr>
        <p:blipFill>
          <a:blip r:embed="rId2"/>
          <a:stretch>
            <a:fillRect/>
          </a:stretch>
        </p:blipFill>
        <p:spPr>
          <a:xfrm>
            <a:off x="9887109" y="296392"/>
            <a:ext cx="1387028" cy="1440968"/>
          </a:xfrm>
          <a:prstGeom prst="rect">
            <a:avLst/>
          </a:prstGeom>
        </p:spPr>
      </p:pic>
    </p:spTree>
    <p:extLst>
      <p:ext uri="{BB962C8B-B14F-4D97-AF65-F5344CB8AC3E}">
        <p14:creationId xmlns:p14="http://schemas.microsoft.com/office/powerpoint/2010/main" val="341791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For Decoration Only"/>
          <p:cNvSpPr/>
          <p:nvPr/>
        </p:nvSpPr>
        <p:spPr>
          <a:xfrm>
            <a:off x="0" y="0"/>
            <a:ext cx="12192000" cy="6352162"/>
          </a:xfrm>
          <a:prstGeom prst="rect">
            <a:avLst/>
          </a:prstGeom>
          <a:solidFill>
            <a:srgbClr val="69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3212" y="3302178"/>
            <a:ext cx="10058400" cy="1450757"/>
          </a:xfrm>
        </p:spPr>
        <p:txBody>
          <a:bodyPr>
            <a:normAutofit/>
          </a:bodyPr>
          <a:lstStyle/>
          <a:p>
            <a:r>
              <a:rPr lang="en-US" sz="8000" dirty="0" smtClean="0">
                <a:solidFill>
                  <a:schemeClr val="bg1"/>
                </a:solidFill>
              </a:rPr>
              <a:t>Let’s See It …</a:t>
            </a:r>
            <a:endParaRPr lang="en-US" sz="8000" dirty="0">
              <a:solidFill>
                <a:schemeClr val="bg1"/>
              </a:solidFill>
            </a:endParaRPr>
          </a:p>
        </p:txBody>
      </p:sp>
      <p:sp>
        <p:nvSpPr>
          <p:cNvPr id="4" name="Footer Placeholder 3"/>
          <p:cNvSpPr>
            <a:spLocks noGrp="1"/>
          </p:cNvSpPr>
          <p:nvPr>
            <p:ph type="ftr" sz="quarter" idx="11"/>
          </p:nvPr>
        </p:nvSpPr>
        <p:spPr/>
        <p:txBody>
          <a:bodyPr/>
          <a:lstStyle/>
          <a:p>
            <a:r>
              <a:rPr lang="en-US" smtClean="0"/>
              <a:t>CISOA/3CBG/4CUG/CCcAUG 2020 Conference, Monterey, CA</a:t>
            </a:r>
            <a:endParaRPr lang="en-US" dirty="0"/>
          </a:p>
        </p:txBody>
      </p:sp>
    </p:spTree>
    <p:extLst>
      <p:ext uri="{BB962C8B-B14F-4D97-AF65-F5344CB8AC3E}">
        <p14:creationId xmlns:p14="http://schemas.microsoft.com/office/powerpoint/2010/main" val="2573679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904774" y="2267266"/>
            <a:ext cx="6034961" cy="3036860"/>
          </a:xfrm>
        </p:spPr>
        <p:txBody>
          <a:bodyPr>
            <a:normAutofit fontScale="92500" lnSpcReduction="10000"/>
          </a:bodyPr>
          <a:lstStyle/>
          <a:p>
            <a:pPr marL="749808" lvl="1" indent="-457200">
              <a:buFont typeface="+mj-lt"/>
              <a:buAutoNum type="arabicPeriod"/>
            </a:pPr>
            <a:r>
              <a:rPr lang="en-US" sz="2200" dirty="0" smtClean="0"/>
              <a:t>Online orientation</a:t>
            </a:r>
          </a:p>
          <a:p>
            <a:pPr marL="749808" lvl="1" indent="-457200">
              <a:buFont typeface="+mj-lt"/>
              <a:buAutoNum type="arabicPeriod"/>
            </a:pPr>
            <a:r>
              <a:rPr lang="en-US" sz="2200" dirty="0" smtClean="0"/>
              <a:t>Assessment</a:t>
            </a:r>
          </a:p>
          <a:p>
            <a:pPr marL="749808" lvl="1" indent="-457200">
              <a:buFont typeface="+mj-lt"/>
              <a:buAutoNum type="arabicPeriod"/>
            </a:pPr>
            <a:r>
              <a:rPr lang="en-US" sz="2200" dirty="0" smtClean="0"/>
              <a:t>In-person </a:t>
            </a:r>
            <a:r>
              <a:rPr lang="en-US" sz="2200" dirty="0"/>
              <a:t>1st-semester course planning workshop to enroll in </a:t>
            </a:r>
            <a:r>
              <a:rPr lang="en-US" sz="2200" dirty="0" smtClean="0"/>
              <a:t>courses</a:t>
            </a:r>
            <a:r>
              <a:rPr lang="en-US" sz="2200" dirty="0"/>
              <a:t> </a:t>
            </a:r>
            <a:r>
              <a:rPr lang="en-US" sz="2200" dirty="0" smtClean="0"/>
              <a:t>(Optional)</a:t>
            </a:r>
          </a:p>
          <a:p>
            <a:pPr marL="228600" indent="-228600">
              <a:buFont typeface="Arial" panose="020B0604020202020204" pitchFamily="34" charset="0"/>
              <a:buChar char="•"/>
            </a:pPr>
            <a:r>
              <a:rPr lang="en-US" dirty="0" smtClean="0"/>
              <a:t>We </a:t>
            </a:r>
            <a:r>
              <a:rPr lang="en-US" dirty="0"/>
              <a:t>provide many ways to inform students </a:t>
            </a:r>
            <a:r>
              <a:rPr lang="en-US" dirty="0" smtClean="0"/>
              <a:t>of </a:t>
            </a:r>
            <a:r>
              <a:rPr lang="en-US" dirty="0"/>
              <a:t>these steps, including the Mt SAC website, a welcome letter from Admissions &amp; Records, the student portal, printed </a:t>
            </a:r>
            <a:r>
              <a:rPr lang="en-US" dirty="0" smtClean="0"/>
              <a:t>materials, </a:t>
            </a:r>
            <a:r>
              <a:rPr lang="en-US" dirty="0"/>
              <a:t>including class schedule and catalog, etc.  </a:t>
            </a:r>
            <a:endParaRPr lang="en-US" dirty="0" smtClean="0"/>
          </a:p>
          <a:p>
            <a:pPr marL="228600" indent="-228600">
              <a:buFont typeface="Arial" panose="020B0604020202020204" pitchFamily="34" charset="0"/>
              <a:buChar char="•"/>
            </a:pPr>
            <a:r>
              <a:rPr lang="en-US" dirty="0" smtClean="0"/>
              <a:t>Students </a:t>
            </a:r>
            <a:r>
              <a:rPr lang="en-US" dirty="0"/>
              <a:t>need to find these three steps in three different locations in the student portal.  </a:t>
            </a:r>
          </a:p>
        </p:txBody>
      </p:sp>
      <p:sp>
        <p:nvSpPr>
          <p:cNvPr id="4" name="Footer Placeholder 3"/>
          <p:cNvSpPr>
            <a:spLocks noGrp="1"/>
          </p:cNvSpPr>
          <p:nvPr>
            <p:ph type="ftr" sz="quarter" idx="11"/>
          </p:nvPr>
        </p:nvSpPr>
        <p:spPr/>
        <p:txBody>
          <a:bodyPr/>
          <a:lstStyle/>
          <a:p>
            <a:r>
              <a:rPr lang="en-US" dirty="0" smtClean="0"/>
              <a:t>CISOA/3CBG/4CUG/</a:t>
            </a:r>
            <a:r>
              <a:rPr lang="en-US" dirty="0" err="1" smtClean="0"/>
              <a:t>CCcAUG</a:t>
            </a:r>
            <a:r>
              <a:rPr lang="en-US" dirty="0" smtClean="0"/>
              <a:t> 2020 Conference, Monterey, CA</a:t>
            </a:r>
            <a:endParaRPr lang="en-US" dirty="0"/>
          </a:p>
        </p:txBody>
      </p:sp>
      <p:pic>
        <p:nvPicPr>
          <p:cNvPr id="5" name="Picture 4" descr="Unsure Student"/>
          <p:cNvPicPr>
            <a:picLocks noChangeAspect="1"/>
          </p:cNvPicPr>
          <p:nvPr/>
        </p:nvPicPr>
        <p:blipFill>
          <a:blip r:embed="rId2"/>
          <a:stretch>
            <a:fillRect/>
          </a:stretch>
        </p:blipFill>
        <p:spPr>
          <a:xfrm>
            <a:off x="7156304" y="2267266"/>
            <a:ext cx="4352381" cy="3142857"/>
          </a:xfrm>
          <a:prstGeom prst="rect">
            <a:avLst/>
          </a:prstGeom>
        </p:spPr>
      </p:pic>
      <p:sp>
        <p:nvSpPr>
          <p:cNvPr id="6" name="TextBox 5"/>
          <p:cNvSpPr txBox="1"/>
          <p:nvPr/>
        </p:nvSpPr>
        <p:spPr>
          <a:xfrm>
            <a:off x="745957" y="5452234"/>
            <a:ext cx="11531003" cy="923330"/>
          </a:xfrm>
          <a:prstGeom prst="rect">
            <a:avLst/>
          </a:prstGeom>
          <a:noFill/>
        </p:spPr>
        <p:txBody>
          <a:bodyPr wrap="square" rtlCol="0">
            <a:spAutoFit/>
          </a:bodyPr>
          <a:lstStyle/>
          <a:p>
            <a:r>
              <a:rPr lang="en-US" b="1" dirty="0"/>
              <a:t>N</a:t>
            </a:r>
            <a:r>
              <a:rPr lang="en-US" b="1" dirty="0" smtClean="0"/>
              <a:t>ew </a:t>
            </a:r>
            <a:r>
              <a:rPr lang="en-US" b="1" dirty="0"/>
              <a:t>students </a:t>
            </a:r>
            <a:r>
              <a:rPr lang="en-US" b="1" dirty="0" smtClean="0"/>
              <a:t>do not know where </a:t>
            </a:r>
            <a:r>
              <a:rPr lang="en-US" b="1" dirty="0"/>
              <a:t>to find the three </a:t>
            </a:r>
            <a:r>
              <a:rPr lang="en-US" b="1" dirty="0" smtClean="0"/>
              <a:t>enrollment steps </a:t>
            </a:r>
            <a:r>
              <a:rPr lang="en-US" b="1" dirty="0"/>
              <a:t>in a linear </a:t>
            </a:r>
            <a:r>
              <a:rPr lang="en-US" b="1" dirty="0" smtClean="0"/>
              <a:t>process, they do not know how to </a:t>
            </a:r>
            <a:r>
              <a:rPr lang="en-US" b="1" dirty="0"/>
              <a:t>complete </a:t>
            </a:r>
            <a:r>
              <a:rPr lang="en-US" b="1" dirty="0" smtClean="0"/>
              <a:t>the steps, </a:t>
            </a:r>
            <a:r>
              <a:rPr lang="en-US" b="1" dirty="0"/>
              <a:t>and </a:t>
            </a:r>
            <a:r>
              <a:rPr lang="en-US" b="1" dirty="0" smtClean="0"/>
              <a:t>they do not know how to </a:t>
            </a:r>
            <a:r>
              <a:rPr lang="en-US" b="1" dirty="0"/>
              <a:t>register for accurate classes in their first </a:t>
            </a:r>
            <a:r>
              <a:rPr lang="en-US" b="1" dirty="0" smtClean="0"/>
              <a:t>semester.</a:t>
            </a:r>
            <a:r>
              <a:rPr lang="en-US" b="1" dirty="0"/>
              <a:t>   </a:t>
            </a:r>
          </a:p>
          <a:p>
            <a:endParaRPr lang="en-US" dirty="0"/>
          </a:p>
        </p:txBody>
      </p:sp>
      <p:sp>
        <p:nvSpPr>
          <p:cNvPr id="7" name="TextBox 6"/>
          <p:cNvSpPr txBox="1"/>
          <p:nvPr/>
        </p:nvSpPr>
        <p:spPr>
          <a:xfrm>
            <a:off x="904774" y="1821581"/>
            <a:ext cx="7788094" cy="677108"/>
          </a:xfrm>
          <a:prstGeom prst="rect">
            <a:avLst/>
          </a:prstGeom>
          <a:noFill/>
        </p:spPr>
        <p:txBody>
          <a:bodyPr wrap="none" rtlCol="0">
            <a:spAutoFit/>
          </a:bodyPr>
          <a:lstStyle/>
          <a:p>
            <a:r>
              <a:rPr lang="en-US" sz="2000" dirty="0"/>
              <a:t>New student </a:t>
            </a:r>
            <a:r>
              <a:rPr lang="en-US" sz="2000" dirty="0" err="1"/>
              <a:t>matriculants</a:t>
            </a:r>
            <a:r>
              <a:rPr lang="en-US" sz="2000" dirty="0"/>
              <a:t> are required to complete </a:t>
            </a:r>
            <a:r>
              <a:rPr lang="en-US" sz="2000" i="1" dirty="0"/>
              <a:t>Steps</a:t>
            </a:r>
            <a:r>
              <a:rPr lang="en-US" sz="2000" dirty="0"/>
              <a:t> for </a:t>
            </a:r>
            <a:r>
              <a:rPr lang="en-US" sz="2000" dirty="0" smtClean="0"/>
              <a:t>enrollment:</a:t>
            </a:r>
            <a:endParaRPr lang="en-US" sz="2000" dirty="0"/>
          </a:p>
          <a:p>
            <a:endParaRPr lang="en-US" dirty="0"/>
          </a:p>
        </p:txBody>
      </p:sp>
    </p:spTree>
    <p:extLst>
      <p:ext uri="{BB962C8B-B14F-4D97-AF65-F5344CB8AC3E}">
        <p14:creationId xmlns:p14="http://schemas.microsoft.com/office/powerpoint/2010/main" val="828661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Phone…</a:t>
            </a:r>
            <a:endParaRPr lang="en-US" dirty="0"/>
          </a:p>
        </p:txBody>
      </p:sp>
      <p:pic>
        <p:nvPicPr>
          <p:cNvPr id="5" name="Content Placeholder 4" descr="Kenneth Fran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686" y="2086256"/>
            <a:ext cx="2108499" cy="2635624"/>
          </a:xfrm>
        </p:spPr>
      </p:pic>
      <p:sp>
        <p:nvSpPr>
          <p:cNvPr id="4" name="Footer Placeholder 3"/>
          <p:cNvSpPr>
            <a:spLocks noGrp="1"/>
          </p:cNvSpPr>
          <p:nvPr>
            <p:ph type="ftr" sz="quarter" idx="11"/>
          </p:nvPr>
        </p:nvSpPr>
        <p:spPr/>
        <p:txBody>
          <a:bodyPr/>
          <a:lstStyle/>
          <a:p>
            <a:r>
              <a:rPr lang="pt-BR" sz="900" smtClean="0"/>
              <a:t>CISOA/3CBG/4CUG/CCcAUG 2020 Conference, Monterey, CA</a:t>
            </a:r>
            <a:endParaRPr lang="en-US" sz="900" dirty="0"/>
          </a:p>
        </p:txBody>
      </p:sp>
      <p:sp>
        <p:nvSpPr>
          <p:cNvPr id="6" name="TextBox 5"/>
          <p:cNvSpPr txBox="1"/>
          <p:nvPr/>
        </p:nvSpPr>
        <p:spPr>
          <a:xfrm>
            <a:off x="4763729" y="2625213"/>
            <a:ext cx="3909917" cy="1384995"/>
          </a:xfrm>
          <a:prstGeom prst="rect">
            <a:avLst/>
          </a:prstGeom>
          <a:noFill/>
        </p:spPr>
        <p:txBody>
          <a:bodyPr wrap="none" rtlCol="0">
            <a:spAutoFit/>
          </a:bodyPr>
          <a:lstStyle/>
          <a:p>
            <a:r>
              <a:rPr lang="en-US" sz="2800" dirty="0"/>
              <a:t>Kenneth </a:t>
            </a:r>
            <a:r>
              <a:rPr lang="en-US" sz="2800" dirty="0" smtClean="0"/>
              <a:t>Frank</a:t>
            </a:r>
          </a:p>
          <a:p>
            <a:r>
              <a:rPr lang="en-US" sz="2800" dirty="0" smtClean="0"/>
              <a:t>Senior </a:t>
            </a:r>
            <a:r>
              <a:rPr lang="en-US" sz="2800" dirty="0"/>
              <a:t>Systems </a:t>
            </a:r>
            <a:r>
              <a:rPr lang="en-US" sz="2800" dirty="0" smtClean="0"/>
              <a:t>Integrator</a:t>
            </a:r>
          </a:p>
          <a:p>
            <a:r>
              <a:rPr lang="en-US" sz="2800" dirty="0" smtClean="0"/>
              <a:t>Mt</a:t>
            </a:r>
            <a:r>
              <a:rPr lang="en-US" sz="2800" dirty="0"/>
              <a:t>. </a:t>
            </a:r>
            <a:r>
              <a:rPr lang="en-US" sz="2800" dirty="0" smtClean="0"/>
              <a:t>San Antonio College</a:t>
            </a:r>
            <a:endParaRPr lang="en-US" sz="2800" dirty="0"/>
          </a:p>
        </p:txBody>
      </p:sp>
    </p:spTree>
    <p:extLst>
      <p:ext uri="{BB962C8B-B14F-4D97-AF65-F5344CB8AC3E}">
        <p14:creationId xmlns:p14="http://schemas.microsoft.com/office/powerpoint/2010/main" val="1302718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descr="Quustion Mar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8011" y="1846263"/>
            <a:ext cx="3396304" cy="4022725"/>
          </a:xfrm>
        </p:spPr>
      </p:pic>
      <p:sp>
        <p:nvSpPr>
          <p:cNvPr id="4" name="Footer Placeholder 3"/>
          <p:cNvSpPr>
            <a:spLocks noGrp="1"/>
          </p:cNvSpPr>
          <p:nvPr>
            <p:ph type="ftr" sz="quarter" idx="11"/>
          </p:nvPr>
        </p:nvSpPr>
        <p:spPr/>
        <p:txBody>
          <a:bodyPr/>
          <a:lstStyle/>
          <a:p>
            <a:r>
              <a:rPr lang="en-US" smtClean="0"/>
              <a:t>CISOA/3CBG/4CUG/CCcAUG 2020 Conference, Monterey, CA</a:t>
            </a:r>
            <a:endParaRPr lang="en-US" dirty="0"/>
          </a:p>
        </p:txBody>
      </p:sp>
    </p:spTree>
    <p:extLst>
      <p:ext uri="{BB962C8B-B14F-4D97-AF65-F5344CB8AC3E}">
        <p14:creationId xmlns:p14="http://schemas.microsoft.com/office/powerpoint/2010/main" val="408691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Challenge</a:t>
            </a:r>
            <a:endParaRPr lang="en-US" dirty="0"/>
          </a:p>
        </p:txBody>
      </p:sp>
      <p:sp>
        <p:nvSpPr>
          <p:cNvPr id="3" name="Content Placeholder 2"/>
          <p:cNvSpPr>
            <a:spLocks noGrp="1"/>
          </p:cNvSpPr>
          <p:nvPr>
            <p:ph idx="1"/>
          </p:nvPr>
        </p:nvSpPr>
        <p:spPr/>
        <p:txBody>
          <a:bodyPr/>
          <a:lstStyle/>
          <a:p>
            <a:r>
              <a:rPr lang="en-US" dirty="0" smtClean="0"/>
              <a:t>Allow students to know at a glance if they have completed all steps to get the best registration date to which they are entitled. </a:t>
            </a:r>
          </a:p>
          <a:p>
            <a:r>
              <a:rPr lang="en-US" dirty="0" smtClean="0"/>
              <a:t>At Mt. SAC these steps include:</a:t>
            </a:r>
            <a:br>
              <a:rPr lang="en-US" dirty="0" smtClean="0"/>
            </a:br>
            <a:endParaRPr lang="en-US" dirty="0" smtClean="0"/>
          </a:p>
          <a:p>
            <a:pPr marL="515938" lvl="1" indent="-182563">
              <a:buFont typeface="Arial" panose="020B0604020202020204" pitchFamily="34" charset="0"/>
              <a:buChar char="•"/>
            </a:pPr>
            <a:r>
              <a:rPr lang="en-US" sz="2000" dirty="0" smtClean="0"/>
              <a:t>Assessment</a:t>
            </a:r>
          </a:p>
          <a:p>
            <a:pPr marL="515938" lvl="1" indent="-182563">
              <a:buFont typeface="Arial" panose="020B0604020202020204" pitchFamily="34" charset="0"/>
              <a:buChar char="•"/>
            </a:pPr>
            <a:r>
              <a:rPr lang="en-US" sz="2000" dirty="0" smtClean="0"/>
              <a:t>Orientation</a:t>
            </a:r>
          </a:p>
          <a:p>
            <a:pPr marL="515938" lvl="1" indent="-182563">
              <a:buFont typeface="Arial" panose="020B0604020202020204" pitchFamily="34" charset="0"/>
              <a:buChar char="•"/>
            </a:pPr>
            <a:r>
              <a:rPr lang="en-US" sz="2000" dirty="0" smtClean="0"/>
              <a:t>An Education Plan (using DegreeWorks)</a:t>
            </a:r>
          </a:p>
          <a:p>
            <a:pPr marL="515938" lvl="1" indent="-182563">
              <a:buFont typeface="Arial" panose="020B0604020202020204" pitchFamily="34" charset="0"/>
              <a:buChar char="•"/>
            </a:pPr>
            <a:r>
              <a:rPr lang="en-US" sz="2000" dirty="0" smtClean="0"/>
              <a:t>Holds on their Account</a:t>
            </a:r>
          </a:p>
          <a:p>
            <a:endParaRPr lang="en-US"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6" name="TextBox 5"/>
          <p:cNvSpPr txBox="1"/>
          <p:nvPr/>
        </p:nvSpPr>
        <p:spPr>
          <a:xfrm>
            <a:off x="1097280" y="5399314"/>
            <a:ext cx="10180320" cy="830997"/>
          </a:xfrm>
          <a:prstGeom prst="rect">
            <a:avLst/>
          </a:prstGeom>
          <a:noFill/>
        </p:spPr>
        <p:txBody>
          <a:bodyPr wrap="square" rtlCol="0">
            <a:spAutoFit/>
          </a:bodyPr>
          <a:lstStyle/>
          <a:p>
            <a:r>
              <a:rPr lang="en-US" sz="2400" b="1" dirty="0" smtClean="0"/>
              <a:t>Note: All this must be done without slowing down the performance of the Portal (especially during enrollment).</a:t>
            </a:r>
            <a:endParaRPr lang="en-US" sz="2400" b="1" dirty="0"/>
          </a:p>
        </p:txBody>
      </p:sp>
      <p:pic>
        <p:nvPicPr>
          <p:cNvPr id="7" name="Picture 6" descr="car skidding caution sign"/>
          <p:cNvPicPr>
            <a:picLocks noChangeAspect="1"/>
          </p:cNvPicPr>
          <p:nvPr/>
        </p:nvPicPr>
        <p:blipFill>
          <a:blip r:embed="rId2">
            <a:extLst>
              <a:ext uri="{BEBA8EAE-BF5A-486C-A8C5-ECC9F3942E4B}">
                <a14:imgProps xmlns:a14="http://schemas.microsoft.com/office/drawing/2010/main">
                  <a14:imgLayer r:embed="rId3">
                    <a14:imgEffect>
                      <a14:backgroundRemoval t="3125" b="100000" l="0" r="97363"/>
                    </a14:imgEffect>
                  </a14:imgLayer>
                </a14:imgProps>
              </a:ext>
            </a:extLst>
          </a:blip>
          <a:stretch>
            <a:fillRect/>
          </a:stretch>
        </p:blipFill>
        <p:spPr>
          <a:xfrm>
            <a:off x="8414507" y="2322287"/>
            <a:ext cx="3490986" cy="2946238"/>
          </a:xfrm>
          <a:prstGeom prst="rect">
            <a:avLst/>
          </a:prstGeom>
        </p:spPr>
      </p:pic>
    </p:spTree>
    <p:extLst>
      <p:ext uri="{BB962C8B-B14F-4D97-AF65-F5344CB8AC3E}">
        <p14:creationId xmlns:p14="http://schemas.microsoft.com/office/powerpoint/2010/main" val="2751598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1420398" y="1874437"/>
            <a:ext cx="10014857" cy="4023360"/>
          </a:xfrm>
        </p:spPr>
        <p:txBody>
          <a:bodyPr>
            <a:normAutofit/>
          </a:bodyPr>
          <a:lstStyle/>
          <a:p>
            <a:pPr marL="0" indent="0">
              <a:buNone/>
            </a:pPr>
            <a:r>
              <a:rPr lang="en-US" sz="2400" dirty="0" smtClean="0"/>
              <a:t>Have you completed the steps to get the best registration date/time? How would you find out? Those in the know would:</a:t>
            </a:r>
          </a:p>
          <a:p>
            <a:pPr marL="914400" indent="-457200">
              <a:buFont typeface="+mj-lt"/>
              <a:buAutoNum type="arabicPeriod"/>
            </a:pPr>
            <a:r>
              <a:rPr lang="en-US" sz="2400" dirty="0" smtClean="0"/>
              <a:t>Log into the Portal.</a:t>
            </a:r>
          </a:p>
          <a:p>
            <a:pPr marL="914400" indent="-457200">
              <a:buFont typeface="+mj-lt"/>
              <a:buAutoNum type="arabicPeriod"/>
            </a:pPr>
            <a:r>
              <a:rPr lang="en-US" sz="2400" dirty="0" smtClean="0"/>
              <a:t>Six clicks later…</a:t>
            </a:r>
            <a:endParaRPr lang="en-US" sz="2400"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5" name="Rectangle 4" descr="For decoration only"/>
          <p:cNvSpPr/>
          <p:nvPr/>
        </p:nvSpPr>
        <p:spPr>
          <a:xfrm>
            <a:off x="777766" y="1660634"/>
            <a:ext cx="10657489" cy="18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7777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Old Student Checklist</a:t>
            </a:r>
            <a:endParaRPr lang="en-US" dirty="0">
              <a:solidFill>
                <a:schemeClr val="bg1"/>
              </a:solidFill>
            </a:endParaRPr>
          </a:p>
        </p:txBody>
      </p:sp>
      <p:sp>
        <p:nvSpPr>
          <p:cNvPr id="3" name="Content Placeholder 2"/>
          <p:cNvSpPr>
            <a:spLocks noGrp="1"/>
          </p:cNvSpPr>
          <p:nvPr>
            <p:ph idx="1"/>
          </p:nvPr>
        </p:nvSpPr>
        <p:spPr>
          <a:xfrm>
            <a:off x="1420398" y="1874437"/>
            <a:ext cx="10014857" cy="4023360"/>
          </a:xfrm>
        </p:spPr>
        <p:txBody>
          <a:bodyPr>
            <a:normAutofit/>
          </a:bodyPr>
          <a:lstStyle/>
          <a:p>
            <a:pPr marL="0" indent="0">
              <a:buNone/>
            </a:pPr>
            <a:endParaRPr lang="en-US" sz="2400"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5" name="Rectangle 4" descr="For decoration only"/>
          <p:cNvSpPr/>
          <p:nvPr/>
        </p:nvSpPr>
        <p:spPr>
          <a:xfrm>
            <a:off x="777766" y="1660634"/>
            <a:ext cx="10657489" cy="18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ld Student Checklist"/>
          <p:cNvPicPr>
            <a:picLocks noChangeAspect="1"/>
          </p:cNvPicPr>
          <p:nvPr/>
        </p:nvPicPr>
        <p:blipFill>
          <a:blip r:embed="rId3"/>
          <a:stretch>
            <a:fillRect/>
          </a:stretch>
        </p:blipFill>
        <p:spPr>
          <a:xfrm>
            <a:off x="2127826" y="558243"/>
            <a:ext cx="8600000" cy="6266667"/>
          </a:xfrm>
          <a:prstGeom prst="rect">
            <a:avLst/>
          </a:prstGeom>
        </p:spPr>
      </p:pic>
    </p:spTree>
    <p:extLst>
      <p:ext uri="{BB962C8B-B14F-4D97-AF65-F5344CB8AC3E}">
        <p14:creationId xmlns:p14="http://schemas.microsoft.com/office/powerpoint/2010/main" val="2713721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Consultant</a:t>
            </a:r>
            <a:endParaRPr lang="en-US" dirty="0"/>
          </a:p>
        </p:txBody>
      </p:sp>
      <p:sp>
        <p:nvSpPr>
          <p:cNvPr id="3" name="Content Placeholder 2"/>
          <p:cNvSpPr>
            <a:spLocks noGrp="1"/>
          </p:cNvSpPr>
          <p:nvPr>
            <p:ph idx="1"/>
          </p:nvPr>
        </p:nvSpPr>
        <p:spPr>
          <a:xfrm>
            <a:off x="1292087" y="1845734"/>
            <a:ext cx="10108095" cy="4023360"/>
          </a:xfrm>
        </p:spPr>
        <p:txBody>
          <a:bodyPr/>
          <a:lstStyle/>
          <a:p>
            <a:r>
              <a:rPr lang="en-US" dirty="0" smtClean="0"/>
              <a:t>Mt. SAC hired a consultant who had successfully deployed a solution at another college. </a:t>
            </a:r>
          </a:p>
          <a:p>
            <a:pPr marL="2633663" indent="-342900">
              <a:buFont typeface="Arial" panose="020B0604020202020204" pitchFamily="34" charset="0"/>
              <a:buChar char="•"/>
              <a:tabLst>
                <a:tab pos="288925" algn="l"/>
              </a:tabLst>
            </a:pPr>
            <a:r>
              <a:rPr lang="en-US" dirty="0"/>
              <a:t>We started </a:t>
            </a:r>
            <a:r>
              <a:rPr lang="en-US" dirty="0" smtClean="0"/>
              <a:t>with requirements </a:t>
            </a:r>
            <a:r>
              <a:rPr lang="en-US" dirty="0"/>
              <a:t>gathering, but unfortunately after a nearly a year of planning and </a:t>
            </a:r>
            <a:r>
              <a:rPr lang="en-US" dirty="0" smtClean="0"/>
              <a:t>development</a:t>
            </a:r>
            <a:r>
              <a:rPr lang="en-US" dirty="0"/>
              <a:t>, we found out the consultant’s solution would not work for a school our size. </a:t>
            </a:r>
            <a:endParaRPr lang="en-US" dirty="0" smtClean="0"/>
          </a:p>
          <a:p>
            <a:pPr marL="2633663" indent="-342900">
              <a:buFont typeface="Arial" panose="020B0604020202020204" pitchFamily="34" charset="0"/>
              <a:buChar char="•"/>
              <a:tabLst>
                <a:tab pos="288925" algn="l"/>
              </a:tabLst>
            </a:pPr>
            <a:r>
              <a:rPr lang="en-US" dirty="0" smtClean="0"/>
              <a:t>Their solution required multiple calls </a:t>
            </a:r>
            <a:r>
              <a:rPr lang="en-US" dirty="0"/>
              <a:t>to the database each time an element on the checklist was rendered. </a:t>
            </a:r>
            <a:endParaRPr lang="en-US" dirty="0" smtClean="0"/>
          </a:p>
          <a:p>
            <a:pPr marL="2633663" indent="-342900">
              <a:buFont typeface="Arial" panose="020B0604020202020204" pitchFamily="34" charset="0"/>
              <a:buChar char="•"/>
              <a:tabLst>
                <a:tab pos="288925" algn="l"/>
              </a:tabLst>
            </a:pPr>
            <a:r>
              <a:rPr lang="en-US" dirty="0" smtClean="0"/>
              <a:t>This </a:t>
            </a:r>
            <a:r>
              <a:rPr lang="en-US" dirty="0"/>
              <a:t>overhead worked for one of their smaller clients, but would have caused a significant degradation to performance </a:t>
            </a:r>
            <a:r>
              <a:rPr lang="en-US" dirty="0" smtClean="0"/>
              <a:t>since Mt. SAC has over 30,000 students register for each major term.</a:t>
            </a:r>
            <a:endParaRPr lang="en-US" dirty="0"/>
          </a:p>
        </p:txBody>
      </p:sp>
      <p:sp>
        <p:nvSpPr>
          <p:cNvPr id="4" name="Footer Placeholder 3"/>
          <p:cNvSpPr>
            <a:spLocks noGrp="1"/>
          </p:cNvSpPr>
          <p:nvPr>
            <p:ph type="ftr" sz="quarter" idx="11"/>
          </p:nvPr>
        </p:nvSpPr>
        <p:spPr/>
        <p:txBody>
          <a:bodyPr/>
          <a:lstStyle/>
          <a:p>
            <a:r>
              <a:rPr lang="en-US" smtClean="0"/>
              <a:t>CISOA/3CBG/4CUG/CCcAUG 2020 Conference, Monterey, CA</a:t>
            </a:r>
            <a:endParaRPr lang="en-US" dirty="0"/>
          </a:p>
        </p:txBody>
      </p:sp>
      <p:grpSp>
        <p:nvGrpSpPr>
          <p:cNvPr id="6" name="Group 5" descr="Help booth staffed by Lucy from Peanuts"/>
          <p:cNvGrpSpPr/>
          <p:nvPr/>
        </p:nvGrpSpPr>
        <p:grpSpPr>
          <a:xfrm>
            <a:off x="1097280" y="2312246"/>
            <a:ext cx="2305050" cy="2857500"/>
            <a:chOff x="1097280" y="1878190"/>
            <a:chExt cx="2305050" cy="2857500"/>
          </a:xfrm>
        </p:grpSpPr>
        <p:pic>
          <p:nvPicPr>
            <p:cNvPr id="2050" name="Picture 2" descr="Image result for peanuts lucy bo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878190"/>
              <a:ext cx="23050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2689" y="1955260"/>
              <a:ext cx="1614792" cy="214008"/>
            </a:xfrm>
            <a:prstGeom prst="rect">
              <a:avLst/>
            </a:prstGeom>
            <a:solidFill>
              <a:srgbClr val="FFD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726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a:xfrm>
            <a:off x="1097280" y="1884501"/>
            <a:ext cx="10401613" cy="795866"/>
          </a:xfrm>
        </p:spPr>
        <p:txBody>
          <a:bodyPr>
            <a:normAutofit/>
          </a:bodyPr>
          <a:lstStyle/>
          <a:p>
            <a:r>
              <a:rPr lang="en-US" sz="2400" dirty="0" smtClean="0"/>
              <a:t>Organize the following in an easy-to-understand manner so the students can know:</a:t>
            </a:r>
            <a:endParaRPr lang="en-US" sz="2400" dirty="0"/>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5" name="TextBox 4"/>
          <p:cNvSpPr txBox="1"/>
          <p:nvPr/>
        </p:nvSpPr>
        <p:spPr>
          <a:xfrm>
            <a:off x="1667827" y="2413000"/>
            <a:ext cx="8859520" cy="3785652"/>
          </a:xfrm>
          <a:prstGeom prst="rect">
            <a:avLst/>
          </a:prstGeom>
          <a:noFill/>
        </p:spPr>
        <p:txBody>
          <a:bodyPr wrap="square" rtlCol="0">
            <a:spAutoFit/>
          </a:bodyPr>
          <a:lstStyle/>
          <a:p>
            <a:r>
              <a:rPr lang="en-US" sz="2400" dirty="0"/>
              <a:t>What to do to get the best registration date?</a:t>
            </a:r>
          </a:p>
          <a:p>
            <a:pPr marL="742950" lvl="1" indent="-285750">
              <a:buFont typeface="Arial" panose="020B0604020202020204" pitchFamily="34" charset="0"/>
              <a:buChar char="•"/>
            </a:pPr>
            <a:r>
              <a:rPr lang="en-US" sz="2400" dirty="0" smtClean="0"/>
              <a:t>Assessment Questionnaire</a:t>
            </a:r>
          </a:p>
          <a:p>
            <a:pPr marL="742950" lvl="1" indent="-285750">
              <a:buFont typeface="Arial" panose="020B0604020202020204" pitchFamily="34" charset="0"/>
              <a:buChar char="•"/>
            </a:pPr>
            <a:r>
              <a:rPr lang="en-US" sz="2400" dirty="0" smtClean="0"/>
              <a:t>Orientation</a:t>
            </a:r>
          </a:p>
          <a:p>
            <a:pPr marL="742950" lvl="1" indent="-285750">
              <a:buFont typeface="Arial" panose="020B0604020202020204" pitchFamily="34" charset="0"/>
              <a:buChar char="•"/>
            </a:pPr>
            <a:r>
              <a:rPr lang="en-US" sz="2400" dirty="0" smtClean="0"/>
              <a:t>Ed Plan</a:t>
            </a:r>
            <a:endParaRPr lang="en-US" sz="2400" dirty="0"/>
          </a:p>
          <a:p>
            <a:r>
              <a:rPr lang="en-US" sz="2400" dirty="0" smtClean="0"/>
              <a:t>What </a:t>
            </a:r>
            <a:r>
              <a:rPr lang="en-US" sz="2400" dirty="0"/>
              <a:t>is required to </a:t>
            </a:r>
            <a:r>
              <a:rPr lang="en-US" sz="2400" dirty="0" smtClean="0"/>
              <a:t>Enroll?</a:t>
            </a:r>
            <a:endParaRPr lang="en-US" sz="2400" dirty="0"/>
          </a:p>
          <a:p>
            <a:pPr marL="742950" lvl="1" indent="-285750">
              <a:buFont typeface="Arial" panose="020B0604020202020204" pitchFamily="34" charset="0"/>
              <a:buChar char="•"/>
            </a:pPr>
            <a:r>
              <a:rPr lang="en-US" sz="2400" dirty="0" smtClean="0"/>
              <a:t>Register </a:t>
            </a:r>
            <a:r>
              <a:rPr lang="en-US" sz="2400" dirty="0"/>
              <a:t>for Classes</a:t>
            </a:r>
          </a:p>
          <a:p>
            <a:pPr marL="742950" lvl="1" indent="-285750">
              <a:buFont typeface="Arial" panose="020B0604020202020204" pitchFamily="34" charset="0"/>
              <a:buChar char="•"/>
            </a:pPr>
            <a:r>
              <a:rPr lang="en-US" sz="2400" dirty="0"/>
              <a:t>Pay Fees</a:t>
            </a:r>
          </a:p>
          <a:p>
            <a:r>
              <a:rPr lang="en-US" sz="2400" dirty="0" smtClean="0"/>
              <a:t>Additional </a:t>
            </a:r>
            <a:r>
              <a:rPr lang="en-US" sz="2400" dirty="0"/>
              <a:t>Recommended Steps:</a:t>
            </a:r>
          </a:p>
          <a:p>
            <a:pPr marL="742950" lvl="1" indent="-285750">
              <a:buFont typeface="Arial" panose="020B0604020202020204" pitchFamily="34" charset="0"/>
              <a:buChar char="•"/>
            </a:pPr>
            <a:r>
              <a:rPr lang="en-US" sz="2400" dirty="0"/>
              <a:t>Apply for Financial Aid</a:t>
            </a:r>
          </a:p>
          <a:p>
            <a:pPr marL="742950" lvl="1" indent="-285750">
              <a:buFont typeface="Arial" panose="020B0604020202020204" pitchFamily="34" charset="0"/>
              <a:buChar char="•"/>
            </a:pPr>
            <a:r>
              <a:rPr lang="en-US" sz="2400" dirty="0"/>
              <a:t>See a Counselor for a Comprehensive Ed Plan</a:t>
            </a:r>
          </a:p>
        </p:txBody>
      </p:sp>
      <p:pic>
        <p:nvPicPr>
          <p:cNvPr id="6" name="Picture 5" descr="Checked b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724" y="389732"/>
            <a:ext cx="1367246" cy="1230520"/>
          </a:xfrm>
          <a:prstGeom prst="rect">
            <a:avLst/>
          </a:prstGeom>
        </p:spPr>
      </p:pic>
    </p:spTree>
    <p:extLst>
      <p:ext uri="{BB962C8B-B14F-4D97-AF65-F5344CB8AC3E}">
        <p14:creationId xmlns:p14="http://schemas.microsoft.com/office/powerpoint/2010/main" val="2583707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Registration Checklist</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a:t>CISOA/3CBG/4CUG/</a:t>
            </a:r>
            <a:r>
              <a:rPr lang="en-US" dirty="0" err="1"/>
              <a:t>CCcAUG</a:t>
            </a:r>
            <a:r>
              <a:rPr lang="en-US" dirty="0"/>
              <a:t> 2020 Conference, Monterey, CA</a:t>
            </a:r>
          </a:p>
        </p:txBody>
      </p:sp>
      <p:sp>
        <p:nvSpPr>
          <p:cNvPr id="5" name="Rectangle 4" descr="For decoration only"/>
          <p:cNvSpPr/>
          <p:nvPr/>
        </p:nvSpPr>
        <p:spPr>
          <a:xfrm>
            <a:off x="777766" y="1660634"/>
            <a:ext cx="10657489" cy="18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gistration 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237" y="145916"/>
            <a:ext cx="8734426" cy="898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02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984</TotalTime>
  <Words>2480</Words>
  <Application>Microsoft Office PowerPoint</Application>
  <PresentationFormat>Widescreen</PresentationFormat>
  <Paragraphs>207</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Proxima Nova</vt:lpstr>
      <vt:lpstr>SourceSansPro</vt:lpstr>
      <vt:lpstr>Retrospect</vt:lpstr>
      <vt:lpstr>A Dynamic Registration Checklist for Students</vt:lpstr>
      <vt:lpstr>Agenda</vt:lpstr>
      <vt:lpstr>Problem Statement</vt:lpstr>
      <vt:lpstr>The Challenge</vt:lpstr>
      <vt:lpstr>History</vt:lpstr>
      <vt:lpstr>Old Student Checklist</vt:lpstr>
      <vt:lpstr>The Consultant</vt:lpstr>
      <vt:lpstr>The Solution</vt:lpstr>
      <vt:lpstr>Registration Checklist</vt:lpstr>
      <vt:lpstr>Noncredit Checklist</vt:lpstr>
      <vt:lpstr>What do Students Think About the Checklist?</vt:lpstr>
      <vt:lpstr> Faculty Feedback</vt:lpstr>
      <vt:lpstr> Faculty Feedback (Continued)</vt:lpstr>
      <vt:lpstr>Another Challenge—Financial Aid</vt:lpstr>
      <vt:lpstr>Similar Solution</vt:lpstr>
      <vt:lpstr>Financial Aid Checklist</vt:lpstr>
      <vt:lpstr>Development</vt:lpstr>
      <vt:lpstr>The Technology</vt:lpstr>
      <vt:lpstr>The Technology (Service Layer)</vt:lpstr>
      <vt:lpstr>Mobile App Possibilities</vt:lpstr>
      <vt:lpstr>Write Once Read Many (WORM)</vt:lpstr>
      <vt:lpstr>Display Model</vt:lpstr>
      <vt:lpstr>Display Elements</vt:lpstr>
      <vt:lpstr>CASified Web App</vt:lpstr>
      <vt:lpstr>Example of a CASified Web App</vt:lpstr>
      <vt:lpstr>The Code</vt:lpstr>
      <vt:lpstr>The Code (Continued)</vt:lpstr>
      <vt:lpstr>The Code (Continued 2)</vt:lpstr>
      <vt:lpstr>Let’s See It …</vt:lpstr>
      <vt:lpstr>On the Phone…</vt:lpstr>
      <vt:lpstr>Questions</vt:lpstr>
    </vt:vector>
  </TitlesOfParts>
  <Company>Taft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3CBG-CISOA 2015</dc:title>
  <dc:creator>Adrian Agundez</dc:creator>
  <cp:lastModifiedBy>Turner, Eric</cp:lastModifiedBy>
  <cp:revision>54</cp:revision>
  <dcterms:created xsi:type="dcterms:W3CDTF">2015-01-21T01:18:24Z</dcterms:created>
  <dcterms:modified xsi:type="dcterms:W3CDTF">2020-03-03T19:53:51Z</dcterms:modified>
</cp:coreProperties>
</file>