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62" r:id="rId2"/>
    <p:sldId id="273" r:id="rId3"/>
    <p:sldId id="271" r:id="rId4"/>
    <p:sldId id="275" r:id="rId5"/>
    <p:sldId id="281" r:id="rId6"/>
    <p:sldId id="278" r:id="rId7"/>
    <p:sldId id="277" r:id="rId8"/>
    <p:sldId id="268" r:id="rId9"/>
    <p:sldId id="270" r:id="rId10"/>
    <p:sldId id="279" r:id="rId11"/>
    <p:sldId id="280" r:id="rId12"/>
    <p:sldId id="276" r:id="rId13"/>
    <p:sldId id="282" r:id="rId14"/>
    <p:sldId id="269" r:id="rId15"/>
    <p:sldId id="272" r:id="rId16"/>
  </p:sldIdLst>
  <p:sldSz cx="9144000" cy="5143500" type="screen16x9"/>
  <p:notesSz cx="6858000" cy="9144000"/>
  <p:embeddedFontLst>
    <p:embeddedFont>
      <p:font typeface="Merriweather" panose="020B0604020202020204" charset="0"/>
      <p:regular r:id="rId18"/>
      <p:bold r:id="rId19"/>
      <p:italic r:id="rId20"/>
      <p:boldItalic r:id="rId21"/>
    </p:embeddedFont>
    <p:embeddedFont>
      <p:font typeface="Open Sans" panose="020B060603050402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796" autoAdjust="0"/>
  </p:normalViewPr>
  <p:slideViewPr>
    <p:cSldViewPr snapToGrid="0">
      <p:cViewPr varScale="1">
        <p:scale>
          <a:sx n="107" d="100"/>
          <a:sy n="107" d="100"/>
        </p:scale>
        <p:origin x="16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a4239f5ce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a4239f5ce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a4239f5c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a4239f5c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7268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a4239f5c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a4239f5ce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Certifications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PHR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APHR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SHRM-CP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SPHR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6552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d20729e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d20729e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569881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a4239f5ce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a4239f5ce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8536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a4239f5ce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a4239f5ce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8d20729e0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8d20729e0c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d20729e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d20729e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983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d20729e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d20729e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d20729e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d20729e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CARES - $2 trillion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Stimulus payments</a:t>
            </a:r>
            <a:r>
              <a:rPr lang="en-US" sz="1400" b="0" dirty="0"/>
              <a:t> – $560 billion estimated</a:t>
            </a:r>
            <a:endParaRPr lang="en-US" sz="1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Paycheck Protection </a:t>
            </a:r>
            <a:r>
              <a:rPr lang="en-US" sz="1400" dirty="0"/>
              <a:t>– $350 billion available; 8 weeks of payroll costs - maximum $10 million; loans which can be fully forgiven if 75% used for payroll; 6-month deferral; maintain or rehire EEs; businesses with 500 or less EEs. The Paycheck Protection Program is implemented by the Small Business Administration with support from the Department of the Treasury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Economic Injury Disaster Loan </a:t>
            </a:r>
            <a:r>
              <a:rPr lang="en-US" sz="1400" dirty="0"/>
              <a:t>- $20 billion available;  $10,000 advance (does not need to be repaid) due to loss of business revenue ($1000 per EE); first-come, first-served; 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600675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d20729e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d20729e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56957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a4239f5c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a4239f5c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625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a4239f5c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a4239f5ce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381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a4239f5c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a4239f5c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a4239f5c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a4239f5ce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490250" y="1673524"/>
            <a:ext cx="6367800" cy="28674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rgbClr val="FFFFFF"/>
                </a:solidFill>
              </a:rPr>
              <a:t>Ronda Shutt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Former Vice-President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Payroll Link Inc </a:t>
            </a:r>
            <a:r>
              <a:rPr lang="en-US" sz="2400" b="0" i="1" dirty="0">
                <a:solidFill>
                  <a:srgbClr val="FFFFFF"/>
                </a:solidFill>
              </a:rPr>
              <a:t>(LinkHCM)</a:t>
            </a:r>
            <a:br>
              <a:rPr lang="en-US" sz="2400" b="0" i="1" dirty="0">
                <a:solidFill>
                  <a:srgbClr val="FFFFFF"/>
                </a:solidFill>
              </a:rPr>
            </a:br>
            <a:br>
              <a:rPr lang="en-US" sz="2400" b="0" i="1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Adjunct Accounting Instructor</a:t>
            </a:r>
            <a:br>
              <a:rPr lang="en-US" sz="2400" b="0" dirty="0">
                <a:solidFill>
                  <a:srgbClr val="FFFFFF"/>
                </a:solidFill>
              </a:rPr>
            </a:br>
            <a:r>
              <a:rPr lang="en-US" sz="2400" b="0" dirty="0">
                <a:solidFill>
                  <a:srgbClr val="FFFFFF"/>
                </a:solidFill>
              </a:rPr>
              <a:t>Mt San Antonio College</a:t>
            </a:r>
            <a:br>
              <a:rPr lang="en-US" sz="2400" b="0" dirty="0">
                <a:solidFill>
                  <a:srgbClr val="FFFFFF"/>
                </a:solidFill>
              </a:rPr>
            </a:br>
            <a:r>
              <a:rPr lang="en-US" sz="2400" b="0" dirty="0">
                <a:solidFill>
                  <a:srgbClr val="FFFFFF"/>
                </a:solidFill>
              </a:rPr>
              <a:t>Chaffey Community College</a:t>
            </a:r>
            <a:br>
              <a:rPr lang="en-US" sz="2400" b="0" i="1" dirty="0">
                <a:solidFill>
                  <a:srgbClr val="FFFFFF"/>
                </a:solidFill>
              </a:rPr>
            </a:br>
            <a:endParaRPr sz="2400" b="0" i="1" dirty="0">
              <a:solidFill>
                <a:srgbClr val="FFFFFF"/>
              </a:solidFill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1710" y="467160"/>
            <a:ext cx="7218475" cy="5482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 rotWithShape="1">
          <a:blip r:embed="rId4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Does Payroll Include?</a:t>
            </a:r>
            <a:endParaRPr dirty="0"/>
          </a:p>
        </p:txBody>
      </p:sp>
      <p:pic>
        <p:nvPicPr>
          <p:cNvPr id="147" name="Google Shape;14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425" y="1068600"/>
            <a:ext cx="2930775" cy="198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20938" y="3055700"/>
            <a:ext cx="2968825" cy="191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4019888" y="1150075"/>
            <a:ext cx="3006250" cy="1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1766113" y="3106575"/>
            <a:ext cx="3006250" cy="195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5"/>
          <p:cNvSpPr/>
          <p:nvPr/>
        </p:nvSpPr>
        <p:spPr>
          <a:xfrm>
            <a:off x="860775" y="151112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Payroll Checks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2" name="Google Shape;152;p25"/>
          <p:cNvSpPr/>
          <p:nvPr/>
        </p:nvSpPr>
        <p:spPr>
          <a:xfrm>
            <a:off x="1919100" y="3487650"/>
            <a:ext cx="27330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Employee Changes</a:t>
            </a:r>
          </a:p>
        </p:txBody>
      </p:sp>
      <p:sp>
        <p:nvSpPr>
          <p:cNvPr id="153" name="Google Shape;153;p25"/>
          <p:cNvSpPr/>
          <p:nvPr/>
        </p:nvSpPr>
        <p:spPr>
          <a:xfrm>
            <a:off x="4144786" y="153417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Time Records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5184425" y="3487650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Tax Reporting</a:t>
            </a:r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2525" y="4566800"/>
            <a:ext cx="1131776" cy="3703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8FC1E6-BD5E-4CCC-86EB-E273A267FD74}"/>
              </a:ext>
            </a:extLst>
          </p:cNvPr>
          <p:cNvSpPr txBox="1"/>
          <p:nvPr/>
        </p:nvSpPr>
        <p:spPr>
          <a:xfrm>
            <a:off x="871624" y="2155612"/>
            <a:ext cx="219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Gross to Net calculations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9F3DD0-F623-4B5A-AAFB-2CA9E74C86BF}"/>
              </a:ext>
            </a:extLst>
          </p:cNvPr>
          <p:cNvSpPr txBox="1"/>
          <p:nvPr/>
        </p:nvSpPr>
        <p:spPr>
          <a:xfrm>
            <a:off x="4144786" y="2156251"/>
            <a:ext cx="2881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Reg, O/T, D/T, Meal Penalties, etc.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87C907-2836-42B2-8A2E-0B06703E0138}"/>
              </a:ext>
            </a:extLst>
          </p:cNvPr>
          <p:cNvSpPr txBox="1"/>
          <p:nvPr/>
        </p:nvSpPr>
        <p:spPr>
          <a:xfrm>
            <a:off x="1919100" y="4174847"/>
            <a:ext cx="219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Pay rates, W-4, deductions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FF72A6-0A52-4DC9-A912-3A5F62CCCFCC}"/>
              </a:ext>
            </a:extLst>
          </p:cNvPr>
          <p:cNvSpPr txBox="1"/>
          <p:nvPr/>
        </p:nvSpPr>
        <p:spPr>
          <a:xfrm>
            <a:off x="5184425" y="4174848"/>
            <a:ext cx="276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Payments, quarterly returns, W-2s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9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Human Resources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0" y="1853900"/>
            <a:ext cx="9144000" cy="2511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7" name="Google Shape;17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250" y="2171700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3354" y="2162175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3650" y="2162175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 txBox="1"/>
          <p:nvPr/>
        </p:nvSpPr>
        <p:spPr>
          <a:xfrm>
            <a:off x="1324250" y="1961053"/>
            <a:ext cx="1841644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Employee Focus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Recruit, screen, interview, hire, train, mentor, mediate, dispute resolution, discipline, counsel, terminate.  </a:t>
            </a:r>
          </a:p>
        </p:txBody>
      </p:sp>
      <p:sp>
        <p:nvSpPr>
          <p:cNvPr id="181" name="Google Shape;181;p27"/>
          <p:cNvSpPr txBox="1"/>
          <p:nvPr/>
        </p:nvSpPr>
        <p:spPr>
          <a:xfrm>
            <a:off x="3925019" y="1961053"/>
            <a:ext cx="2002033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Benefits Administration</a:t>
            </a:r>
            <a:endParaRPr sz="1800" b="1" dirty="0">
              <a:solidFill>
                <a:schemeClr val="accent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New plans and plan renewal, open enrollment, employee change reporting, </a:t>
            </a: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6858050" y="1961052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Payroll Coordination</a:t>
            </a:r>
            <a:endParaRPr sz="1800" b="1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Benefit costs, raises, legal compliance </a:t>
            </a: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83" name="Google Shape;183;p27"/>
          <p:cNvPicPr preferRelativeResize="0"/>
          <p:nvPr/>
        </p:nvPicPr>
        <p:blipFill rotWithShape="1">
          <a:blip r:embed="rId6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125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493050" y="842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FF"/>
                </a:solidFill>
              </a:rPr>
              <a:t>HCM vs HRIS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0" y="1376350"/>
            <a:ext cx="9144000" cy="298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15;p28">
            <a:extLst>
              <a:ext uri="{FF2B5EF4-FFF2-40B4-BE49-F238E27FC236}">
                <a16:creationId xmlns:a16="http://schemas.microsoft.com/office/drawing/2014/main" id="{C66FF98F-842E-4816-8531-B771105D5EE6}"/>
              </a:ext>
            </a:extLst>
          </p:cNvPr>
          <p:cNvSpPr txBox="1"/>
          <p:nvPr/>
        </p:nvSpPr>
        <p:spPr>
          <a:xfrm>
            <a:off x="4693263" y="1488912"/>
            <a:ext cx="4157932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Human Resource Information System</a:t>
            </a:r>
          </a:p>
          <a:p>
            <a:pPr lvl="0"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Software 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system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to manage the HR functions</a:t>
            </a:r>
          </a:p>
          <a:p>
            <a:pPr marL="171450" lvl="2" indent="-17145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Typically includes:</a:t>
            </a:r>
          </a:p>
          <a:p>
            <a:pPr lvl="8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Time and Attendance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EE Maintenance (hire to fire)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Benefits Management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Performance Management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Payroll Processing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Comprehensive Reporting</a:t>
            </a:r>
          </a:p>
          <a:p>
            <a:pPr lvl="3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And much, much more!</a:t>
            </a:r>
          </a:p>
          <a:p>
            <a:pPr marL="171450" lvl="3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200" i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Google Shape;215;p28">
            <a:extLst>
              <a:ext uri="{FF2B5EF4-FFF2-40B4-BE49-F238E27FC236}">
                <a16:creationId xmlns:a16="http://schemas.microsoft.com/office/drawing/2014/main" id="{DAF35D43-4020-4062-A6DC-6B05CA00A599}"/>
              </a:ext>
            </a:extLst>
          </p:cNvPr>
          <p:cNvSpPr txBox="1"/>
          <p:nvPr/>
        </p:nvSpPr>
        <p:spPr>
          <a:xfrm>
            <a:off x="292807" y="1488912"/>
            <a:ext cx="4157932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Human Capital Management</a:t>
            </a:r>
          </a:p>
          <a:p>
            <a:pPr lvl="0"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 set of 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practices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related to managing people within a company/organization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Typically focuses on:</a:t>
            </a:r>
          </a:p>
          <a:p>
            <a:pPr lvl="8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Workforce acquisition (hiring)</a:t>
            </a:r>
          </a:p>
          <a:p>
            <a:pPr lvl="8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Workforce management</a:t>
            </a:r>
          </a:p>
          <a:p>
            <a:pPr lvl="8">
              <a:spcAft>
                <a:spcPts val="400"/>
              </a:spcAft>
              <a:tabLst>
                <a:tab pos="274320" algn="l"/>
                <a:tab pos="548640" algn="l"/>
                <a:tab pos="822960" algn="l"/>
              </a:tabLs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	- Workforce optimization</a:t>
            </a:r>
          </a:p>
        </p:txBody>
      </p:sp>
    </p:spTree>
    <p:extLst>
      <p:ext uri="{BB962C8B-B14F-4D97-AF65-F5344CB8AC3E}">
        <p14:creationId xmlns:p14="http://schemas.microsoft.com/office/powerpoint/2010/main" val="1065873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52227" y="1000664"/>
            <a:ext cx="6367800" cy="28674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6600" dirty="0">
                <a:solidFill>
                  <a:schemeClr val="bg1"/>
                </a:solidFill>
              </a:rPr>
              <a:t>Link</a:t>
            </a:r>
            <a:r>
              <a:rPr lang="en-US" sz="3600" dirty="0">
                <a:solidFill>
                  <a:schemeClr val="bg1"/>
                </a:solidFill>
              </a:rPr>
              <a:t>HCM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2400" b="0" i="1" dirty="0">
                <a:solidFill>
                  <a:schemeClr val="bg1"/>
                </a:solidFill>
              </a:rPr>
              <a:t>Human Capital Management Solutions Designed for your Business</a:t>
            </a:r>
            <a:br>
              <a:rPr lang="en-US" sz="2400" b="0" i="1" dirty="0">
                <a:solidFill>
                  <a:schemeClr val="bg1"/>
                </a:solidFill>
              </a:rPr>
            </a:br>
            <a:br>
              <a:rPr lang="en-US" sz="2400" b="0" i="1" dirty="0">
                <a:solidFill>
                  <a:schemeClr val="bg1"/>
                </a:solidFill>
              </a:rPr>
            </a:br>
            <a:br>
              <a:rPr lang="en-US" sz="2400" b="0" i="1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Mike Demerjian, President</a:t>
            </a:r>
            <a:br>
              <a:rPr lang="en-US" sz="2400" b="0" dirty="0">
                <a:solidFill>
                  <a:schemeClr val="bg1"/>
                </a:solidFill>
              </a:rPr>
            </a:br>
            <a:r>
              <a:rPr lang="en-US" sz="1800" b="0" dirty="0">
                <a:solidFill>
                  <a:schemeClr val="bg1"/>
                </a:solidFill>
              </a:rPr>
              <a:t>linkhcm.com</a:t>
            </a:r>
            <a:br>
              <a:rPr lang="en-US" sz="1800" b="0" dirty="0">
                <a:solidFill>
                  <a:schemeClr val="bg1"/>
                </a:solidFill>
              </a:rPr>
            </a:br>
            <a:r>
              <a:rPr lang="en-US" sz="1800" b="0" dirty="0">
                <a:solidFill>
                  <a:schemeClr val="bg1"/>
                </a:solidFill>
              </a:rPr>
              <a:t>909-568-2900</a:t>
            </a:r>
            <a:br>
              <a:rPr lang="en-US" sz="1100" b="0" i="1" dirty="0">
                <a:solidFill>
                  <a:schemeClr val="bg1"/>
                </a:solidFill>
              </a:rPr>
            </a:br>
            <a:endParaRPr sz="2400" b="0" i="1" dirty="0">
              <a:solidFill>
                <a:schemeClr val="bg1"/>
              </a:solidFill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4842" y="562050"/>
            <a:ext cx="7218475" cy="5482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 rotWithShape="1">
          <a:blip r:embed="rId4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9053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Our Promise, Your Experience</a:t>
            </a:r>
            <a:endParaRPr dirty="0"/>
          </a:p>
        </p:txBody>
      </p:sp>
      <p:sp>
        <p:nvSpPr>
          <p:cNvPr id="161" name="Google Shape;161;p26"/>
          <p:cNvSpPr txBox="1">
            <a:spLocks noGrp="1"/>
          </p:cNvSpPr>
          <p:nvPr>
            <p:ph type="subTitle" idx="4294967295"/>
          </p:nvPr>
        </p:nvSpPr>
        <p:spPr>
          <a:xfrm>
            <a:off x="390949" y="921300"/>
            <a:ext cx="8171159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200" dirty="0">
                <a:solidFill>
                  <a:schemeClr val="accent1"/>
                </a:solidFill>
              </a:rPr>
              <a:t>The LinkHCM promise means that you can expect a positive experience at every step of our partnership.</a:t>
            </a:r>
            <a:endParaRPr sz="1200" dirty="0">
              <a:solidFill>
                <a:schemeClr val="accent1"/>
              </a:solidFill>
            </a:endParaRPr>
          </a:p>
        </p:txBody>
      </p:sp>
      <p:pic>
        <p:nvPicPr>
          <p:cNvPr id="162" name="Google Shape;16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3250" y="3284325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9605" y="3383050"/>
            <a:ext cx="895350" cy="8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6"/>
          <p:cNvSpPr/>
          <p:nvPr/>
        </p:nvSpPr>
        <p:spPr>
          <a:xfrm>
            <a:off x="1897649" y="1798575"/>
            <a:ext cx="2440083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lvl="0"/>
            <a:r>
              <a:rPr lang="en-US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A Solution Designed for You</a:t>
            </a:r>
          </a:p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We design the solution to fit your needs, and it actually works the way we say it will.</a:t>
            </a:r>
            <a:endParaRPr lang="en-US" sz="12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/>
            <a:endParaRPr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</p:txBody>
      </p:sp>
      <p:sp>
        <p:nvSpPr>
          <p:cNvPr id="167" name="Google Shape;167;p26"/>
          <p:cNvSpPr/>
          <p:nvPr/>
        </p:nvSpPr>
        <p:spPr>
          <a:xfrm>
            <a:off x="1897649" y="3383050"/>
            <a:ext cx="2492981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Commitment to Our Clients</a:t>
            </a:r>
          </a:p>
          <a:p>
            <a:pPr lvl="0"/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As a privately-owned company, we’re committed to doing the best for YOU, our clients, not a board or shareholders.</a:t>
            </a:r>
            <a:endParaRPr sz="12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8" name="Google Shape;168;p26"/>
          <p:cNvSpPr/>
          <p:nvPr/>
        </p:nvSpPr>
        <p:spPr>
          <a:xfrm>
            <a:off x="6214324" y="3383050"/>
            <a:ext cx="2492981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Contact LinkHCM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10251 Trademark St, Suite 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Rancho Cucamonga, CA 91730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Main Line 909-568-2900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Job postings on Indeed</a:t>
            </a:r>
            <a:endParaRPr sz="12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9" name="Google Shape;169;p26"/>
          <p:cNvSpPr/>
          <p:nvPr/>
        </p:nvSpPr>
        <p:spPr>
          <a:xfrm>
            <a:off x="6214324" y="1798563"/>
            <a:ext cx="2347783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Real, Hands-on Support</a:t>
            </a:r>
          </a:p>
          <a:p>
            <a:pPr lvl="0"/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You get access to a dedicated team of experts who you can actually get ahold of whenever you need it.</a:t>
            </a:r>
            <a:endParaRPr sz="12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0" name="Google Shape;17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2525" y="4566800"/>
            <a:ext cx="1131776" cy="370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Just Another Image">
            <a:extLst>
              <a:ext uri="{FF2B5EF4-FFF2-40B4-BE49-F238E27FC236}">
                <a16:creationId xmlns:a16="http://schemas.microsoft.com/office/drawing/2014/main" id="{934F5749-F70E-4E66-8C1C-0B2B2F17A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46" y="1790487"/>
            <a:ext cx="741413" cy="84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ust Another Image">
            <a:extLst>
              <a:ext uri="{FF2B5EF4-FFF2-40B4-BE49-F238E27FC236}">
                <a16:creationId xmlns:a16="http://schemas.microsoft.com/office/drawing/2014/main" id="{5AC417AF-6F2A-40EF-BFB1-10A90B815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07" y="1781179"/>
            <a:ext cx="801945" cy="86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9"/>
          <p:cNvSpPr txBox="1">
            <a:spLocks noGrp="1"/>
          </p:cNvSpPr>
          <p:nvPr>
            <p:ph type="title"/>
          </p:nvPr>
        </p:nvSpPr>
        <p:spPr>
          <a:xfrm>
            <a:off x="1662544" y="445025"/>
            <a:ext cx="716975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Values</a:t>
            </a:r>
            <a:endParaRPr dirty="0"/>
          </a:p>
        </p:txBody>
      </p:sp>
      <p:sp>
        <p:nvSpPr>
          <p:cNvPr id="229" name="Google Shape;229;p29"/>
          <p:cNvSpPr/>
          <p:nvPr/>
        </p:nvSpPr>
        <p:spPr>
          <a:xfrm>
            <a:off x="1592850" y="1405850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Jump through hoops.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0" name="Google Shape;23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768" y="558760"/>
            <a:ext cx="1131776" cy="370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1226" y="1298361"/>
            <a:ext cx="973347" cy="10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10387" y="3101288"/>
            <a:ext cx="1030575" cy="109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175" y="1260725"/>
            <a:ext cx="973350" cy="106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83725" y="1246274"/>
            <a:ext cx="1083899" cy="109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9562" y="3094478"/>
            <a:ext cx="1030575" cy="111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351223" y="3156646"/>
            <a:ext cx="973350" cy="1057752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9"/>
          <p:cNvSpPr/>
          <p:nvPr/>
        </p:nvSpPr>
        <p:spPr>
          <a:xfrm>
            <a:off x="7189800" y="1405838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Do the right thing.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8" name="Google Shape;238;p29"/>
          <p:cNvSpPr/>
          <p:nvPr/>
        </p:nvSpPr>
        <p:spPr>
          <a:xfrm>
            <a:off x="4391325" y="1405850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Grow and improve every day.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9" name="Google Shape;239;p29"/>
          <p:cNvSpPr/>
          <p:nvPr/>
        </p:nvSpPr>
        <p:spPr>
          <a:xfrm>
            <a:off x="1592850" y="3295200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Find the fun in every day.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0" name="Google Shape;240;p29"/>
          <p:cNvSpPr/>
          <p:nvPr/>
        </p:nvSpPr>
        <p:spPr>
          <a:xfrm>
            <a:off x="7189800" y="3295188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Recognize the value in all people.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1" name="Google Shape;241;p29"/>
          <p:cNvSpPr/>
          <p:nvPr/>
        </p:nvSpPr>
        <p:spPr>
          <a:xfrm>
            <a:off x="4391325" y="3295200"/>
            <a:ext cx="1414800" cy="9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450" b="1">
                <a:solidFill>
                  <a:srgbClr val="135655"/>
                </a:solidFill>
                <a:latin typeface="Open Sans"/>
                <a:ea typeface="Open Sans"/>
                <a:cs typeface="Open Sans"/>
                <a:sym typeface="Open Sans"/>
              </a:rPr>
              <a:t>Get it done, right.</a:t>
            </a: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50" b="1">
              <a:solidFill>
                <a:srgbClr val="1356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493050" y="842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FF"/>
                </a:solidFill>
              </a:rPr>
              <a:t>Payroll </a:t>
            </a:r>
            <a:r>
              <a:rPr lang="en" sz="2800" dirty="0">
                <a:solidFill>
                  <a:srgbClr val="FFFFFF"/>
                </a:solidFill>
              </a:rPr>
              <a:t>Timeline 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0" y="1376350"/>
            <a:ext cx="9144000" cy="298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8"/>
          <p:cNvSpPr txBox="1"/>
          <p:nvPr/>
        </p:nvSpPr>
        <p:spPr>
          <a:xfrm>
            <a:off x="6989510" y="1458130"/>
            <a:ext cx="1367927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2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Age Discrimination in Employment Act </a:t>
            </a: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ADEA</a:t>
            </a:r>
            <a:endParaRPr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2" name="Google Shape;192;p28"/>
          <p:cNvGrpSpPr/>
          <p:nvPr/>
        </p:nvGrpSpPr>
        <p:grpSpPr>
          <a:xfrm>
            <a:off x="757861" y="2603946"/>
            <a:ext cx="1234228" cy="414285"/>
            <a:chOff x="602313" y="2552375"/>
            <a:chExt cx="1048088" cy="368450"/>
          </a:xfrm>
        </p:grpSpPr>
        <p:sp>
          <p:nvSpPr>
            <p:cNvPr id="193" name="Google Shape;193;p28"/>
            <p:cNvSpPr/>
            <p:nvPr/>
          </p:nvSpPr>
          <p:spPr>
            <a:xfrm rot="10800000">
              <a:off x="602313" y="2552375"/>
              <a:ext cx="412200" cy="366300"/>
            </a:xfrm>
            <a:prstGeom prst="flowChartDelay">
              <a:avLst/>
            </a:pr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1013500" y="2554525"/>
              <a:ext cx="636900" cy="366300"/>
            </a:xfrm>
            <a:prstGeom prst="rect">
              <a:avLst/>
            </a:pr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" name="Google Shape;195;p28"/>
          <p:cNvSpPr/>
          <p:nvPr/>
        </p:nvSpPr>
        <p:spPr>
          <a:xfrm>
            <a:off x="2081851" y="2606363"/>
            <a:ext cx="1169700" cy="411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8"/>
          <p:cNvSpPr/>
          <p:nvPr/>
        </p:nvSpPr>
        <p:spPr>
          <a:xfrm>
            <a:off x="3341324" y="2603946"/>
            <a:ext cx="1169700" cy="4119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8"/>
          <p:cNvSpPr/>
          <p:nvPr/>
        </p:nvSpPr>
        <p:spPr>
          <a:xfrm>
            <a:off x="4600797" y="2606363"/>
            <a:ext cx="1169700" cy="4119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8"/>
          <p:cNvSpPr/>
          <p:nvPr/>
        </p:nvSpPr>
        <p:spPr>
          <a:xfrm>
            <a:off x="5860269" y="2603946"/>
            <a:ext cx="1169700" cy="4119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8"/>
          <p:cNvSpPr/>
          <p:nvPr/>
        </p:nvSpPr>
        <p:spPr>
          <a:xfrm>
            <a:off x="7119742" y="2606363"/>
            <a:ext cx="750000" cy="411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7869741" y="2606358"/>
            <a:ext cx="485400" cy="411900"/>
          </a:xfrm>
          <a:prstGeom prst="flowChartDelay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8"/>
          <p:cNvSpPr/>
          <p:nvPr/>
        </p:nvSpPr>
        <p:spPr>
          <a:xfrm>
            <a:off x="7366000" y="3181300"/>
            <a:ext cx="704100" cy="7041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6068100" y="1719550"/>
            <a:ext cx="704100" cy="7041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8"/>
          <p:cNvSpPr/>
          <p:nvPr/>
        </p:nvSpPr>
        <p:spPr>
          <a:xfrm>
            <a:off x="4828850" y="3181300"/>
            <a:ext cx="704100" cy="7041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3588150" y="1719550"/>
            <a:ext cx="704100" cy="7041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8"/>
          <p:cNvSpPr/>
          <p:nvPr/>
        </p:nvSpPr>
        <p:spPr>
          <a:xfrm>
            <a:off x="2291700" y="3181300"/>
            <a:ext cx="704100" cy="7041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1053200" y="1719550"/>
            <a:ext cx="704100" cy="704100"/>
          </a:xfrm>
          <a:prstGeom prst="ellipse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8"/>
          <p:cNvSpPr txBox="1"/>
          <p:nvPr/>
        </p:nvSpPr>
        <p:spPr>
          <a:xfrm>
            <a:off x="10887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1935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08" name="Google Shape;208;p28"/>
          <p:cNvSpPr txBox="1"/>
          <p:nvPr/>
        </p:nvSpPr>
        <p:spPr>
          <a:xfrm>
            <a:off x="23436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1938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09" name="Google Shape;209;p28"/>
          <p:cNvSpPr txBox="1"/>
          <p:nvPr/>
        </p:nvSpPr>
        <p:spPr>
          <a:xfrm>
            <a:off x="35984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1943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0" name="Google Shape;210;p28"/>
          <p:cNvSpPr txBox="1"/>
          <p:nvPr/>
        </p:nvSpPr>
        <p:spPr>
          <a:xfrm>
            <a:off x="48533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1963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1" name="Google Shape;211;p28"/>
          <p:cNvSpPr txBox="1"/>
          <p:nvPr/>
        </p:nvSpPr>
        <p:spPr>
          <a:xfrm>
            <a:off x="61081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1964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2" name="Google Shape;212;p28"/>
          <p:cNvSpPr txBox="1"/>
          <p:nvPr/>
        </p:nvSpPr>
        <p:spPr>
          <a:xfrm>
            <a:off x="74018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1967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3" name="Google Shape;213;p28"/>
          <p:cNvSpPr txBox="1"/>
          <p:nvPr/>
        </p:nvSpPr>
        <p:spPr>
          <a:xfrm>
            <a:off x="5814675" y="3096846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Civil Rights Act</a:t>
            </a:r>
            <a:endParaRPr sz="1300" b="1" dirty="0">
              <a:solidFill>
                <a:schemeClr val="accen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28"/>
          <p:cNvSpPr txBox="1"/>
          <p:nvPr/>
        </p:nvSpPr>
        <p:spPr>
          <a:xfrm>
            <a:off x="4545675" y="146965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Equal Pay Act</a:t>
            </a:r>
            <a:endParaRPr sz="1300" b="1" dirty="0">
              <a:solidFill>
                <a:schemeClr val="accent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28"/>
          <p:cNvSpPr txBox="1"/>
          <p:nvPr/>
        </p:nvSpPr>
        <p:spPr>
          <a:xfrm>
            <a:off x="3277825" y="3120853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dirty="0">
                <a:solidFill>
                  <a:schemeClr val="accent4"/>
                </a:solidFill>
                <a:latin typeface="Open Sans"/>
                <a:ea typeface="Open Sans"/>
                <a:cs typeface="Open Sans"/>
                <a:sym typeface="Open Sans"/>
              </a:rPr>
              <a:t>Current Tax Payment Act </a:t>
            </a:r>
            <a:endParaRPr sz="1200" b="1" dirty="0">
              <a:solidFill>
                <a:schemeClr val="accent4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2009250" y="145060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Fair Labor Standards Act</a:t>
            </a: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FLSA</a:t>
            </a:r>
            <a:r>
              <a:rPr lang="en-US" sz="13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300" b="1" dirty="0">
              <a:solidFill>
                <a:schemeClr val="accent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631320" y="3096846"/>
            <a:ext cx="15467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dirty="0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Federal Insurance Contributions Act</a:t>
            </a:r>
          </a:p>
          <a:p>
            <a:pPr lvl="0" algn="ctr">
              <a:lnSpc>
                <a:spcPct val="150000"/>
              </a:lnSpc>
            </a:pPr>
            <a:r>
              <a:rPr lang="en-US" sz="1000" i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FICA </a:t>
            </a:r>
          </a:p>
          <a:p>
            <a:pPr lvl="0" algn="ctr">
              <a:lnSpc>
                <a:spcPct val="150000"/>
              </a:lnSpc>
            </a:pPr>
            <a:r>
              <a:rPr lang="en-US" sz="1000" i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1965 Amendment</a:t>
            </a:r>
          </a:p>
        </p:txBody>
      </p:sp>
      <p:pic>
        <p:nvPicPr>
          <p:cNvPr id="218" name="Google Shape;21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2962" y="1818600"/>
            <a:ext cx="504575" cy="505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75350" y="3255332"/>
            <a:ext cx="485400" cy="556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77850" y="1856274"/>
            <a:ext cx="504575" cy="400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87913" y="1820809"/>
            <a:ext cx="504575" cy="501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928602" y="3341753"/>
            <a:ext cx="504575" cy="383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416083" y="3305288"/>
            <a:ext cx="485400" cy="4561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300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493050" y="842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FF"/>
                </a:solidFill>
              </a:rPr>
              <a:t>Payroll </a:t>
            </a:r>
            <a:r>
              <a:rPr lang="en" sz="2800" dirty="0">
                <a:solidFill>
                  <a:srgbClr val="FFFFFF"/>
                </a:solidFill>
              </a:rPr>
              <a:t>Timeline </a:t>
            </a:r>
            <a:r>
              <a:rPr lang="en" sz="2800" b="0" dirty="0">
                <a:solidFill>
                  <a:srgbClr val="FFFFFF"/>
                </a:solidFill>
              </a:rPr>
              <a:t>(</a:t>
            </a:r>
            <a:r>
              <a:rPr lang="en-US" sz="2800" b="0" dirty="0">
                <a:solidFill>
                  <a:srgbClr val="FFFFFF"/>
                </a:solidFill>
              </a:rPr>
              <a:t>continued)</a:t>
            </a:r>
            <a:endParaRPr sz="2800" b="0" dirty="0">
              <a:solidFill>
                <a:srgbClr val="FFFFFF"/>
              </a:solidFill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0" y="1376350"/>
            <a:ext cx="9144000" cy="298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8"/>
          <p:cNvSpPr txBox="1"/>
          <p:nvPr/>
        </p:nvSpPr>
        <p:spPr>
          <a:xfrm>
            <a:off x="7083550" y="145060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Affordable Care Act</a:t>
            </a:r>
            <a:endParaRPr lang="en" sz="1000" b="1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ACA</a:t>
            </a:r>
            <a:endParaRPr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2" name="Google Shape;192;p28"/>
          <p:cNvGrpSpPr/>
          <p:nvPr/>
        </p:nvGrpSpPr>
        <p:grpSpPr>
          <a:xfrm>
            <a:off x="757861" y="2603946"/>
            <a:ext cx="1234228" cy="414285"/>
            <a:chOff x="602313" y="2552375"/>
            <a:chExt cx="1048088" cy="368450"/>
          </a:xfrm>
        </p:grpSpPr>
        <p:sp>
          <p:nvSpPr>
            <p:cNvPr id="193" name="Google Shape;193;p28"/>
            <p:cNvSpPr/>
            <p:nvPr/>
          </p:nvSpPr>
          <p:spPr>
            <a:xfrm rot="10800000">
              <a:off x="602313" y="2552375"/>
              <a:ext cx="412200" cy="366300"/>
            </a:xfrm>
            <a:prstGeom prst="flowChartDelay">
              <a:avLst/>
            </a:pr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1013500" y="2554525"/>
              <a:ext cx="636900" cy="366300"/>
            </a:xfrm>
            <a:prstGeom prst="rect">
              <a:avLst/>
            </a:pr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" name="Google Shape;195;p28"/>
          <p:cNvSpPr/>
          <p:nvPr/>
        </p:nvSpPr>
        <p:spPr>
          <a:xfrm>
            <a:off x="2081851" y="2606363"/>
            <a:ext cx="1169700" cy="411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8"/>
          <p:cNvSpPr/>
          <p:nvPr/>
        </p:nvSpPr>
        <p:spPr>
          <a:xfrm>
            <a:off x="3341324" y="2603946"/>
            <a:ext cx="1169700" cy="4119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8"/>
          <p:cNvSpPr/>
          <p:nvPr/>
        </p:nvSpPr>
        <p:spPr>
          <a:xfrm>
            <a:off x="4600797" y="2606363"/>
            <a:ext cx="1169700" cy="4119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8"/>
          <p:cNvSpPr/>
          <p:nvPr/>
        </p:nvSpPr>
        <p:spPr>
          <a:xfrm>
            <a:off x="5860269" y="2603946"/>
            <a:ext cx="1169700" cy="4119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8"/>
          <p:cNvSpPr/>
          <p:nvPr/>
        </p:nvSpPr>
        <p:spPr>
          <a:xfrm>
            <a:off x="7119742" y="2606363"/>
            <a:ext cx="750000" cy="411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7869741" y="2606358"/>
            <a:ext cx="485400" cy="411900"/>
          </a:xfrm>
          <a:prstGeom prst="flowChartDelay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8"/>
          <p:cNvSpPr/>
          <p:nvPr/>
        </p:nvSpPr>
        <p:spPr>
          <a:xfrm>
            <a:off x="7366000" y="3181300"/>
            <a:ext cx="704100" cy="7041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6068100" y="1719550"/>
            <a:ext cx="704100" cy="7041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8"/>
          <p:cNvSpPr/>
          <p:nvPr/>
        </p:nvSpPr>
        <p:spPr>
          <a:xfrm>
            <a:off x="4828850" y="3181300"/>
            <a:ext cx="704100" cy="7041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3588150" y="1719550"/>
            <a:ext cx="704100" cy="7041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8"/>
          <p:cNvSpPr/>
          <p:nvPr/>
        </p:nvSpPr>
        <p:spPr>
          <a:xfrm>
            <a:off x="2291700" y="3181300"/>
            <a:ext cx="704100" cy="7041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1053200" y="1719550"/>
            <a:ext cx="704100" cy="704100"/>
          </a:xfrm>
          <a:prstGeom prst="ellipse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8"/>
          <p:cNvSpPr txBox="1"/>
          <p:nvPr/>
        </p:nvSpPr>
        <p:spPr>
          <a:xfrm>
            <a:off x="10887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1974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08" name="Google Shape;208;p28"/>
          <p:cNvSpPr txBox="1"/>
          <p:nvPr/>
        </p:nvSpPr>
        <p:spPr>
          <a:xfrm>
            <a:off x="23436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1983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09" name="Google Shape;209;p28"/>
          <p:cNvSpPr txBox="1"/>
          <p:nvPr/>
        </p:nvSpPr>
        <p:spPr>
          <a:xfrm>
            <a:off x="35984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1986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0" name="Google Shape;210;p28"/>
          <p:cNvSpPr txBox="1"/>
          <p:nvPr/>
        </p:nvSpPr>
        <p:spPr>
          <a:xfrm>
            <a:off x="48533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1990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1" name="Google Shape;211;p28"/>
          <p:cNvSpPr txBox="1"/>
          <p:nvPr/>
        </p:nvSpPr>
        <p:spPr>
          <a:xfrm>
            <a:off x="610815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1993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2" name="Google Shape;212;p28"/>
          <p:cNvSpPr txBox="1"/>
          <p:nvPr/>
        </p:nvSpPr>
        <p:spPr>
          <a:xfrm>
            <a:off x="7401800" y="2615938"/>
            <a:ext cx="752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2010</a:t>
            </a: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213" name="Google Shape;213;p28"/>
          <p:cNvSpPr txBox="1"/>
          <p:nvPr/>
        </p:nvSpPr>
        <p:spPr>
          <a:xfrm>
            <a:off x="5850000" y="312270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Family and Medical Leave Act</a:t>
            </a:r>
            <a:endParaRPr lang="en" sz="1000" b="1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FMLA</a:t>
            </a:r>
            <a:endParaRPr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28"/>
          <p:cNvSpPr txBox="1"/>
          <p:nvPr/>
        </p:nvSpPr>
        <p:spPr>
          <a:xfrm>
            <a:off x="4545675" y="146965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Americans with Disabilities Act</a:t>
            </a: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endParaRPr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28"/>
          <p:cNvSpPr txBox="1"/>
          <p:nvPr/>
        </p:nvSpPr>
        <p:spPr>
          <a:xfrm>
            <a:off x="3277825" y="312270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4"/>
                </a:solidFill>
                <a:latin typeface="Open Sans"/>
                <a:ea typeface="Open Sans"/>
                <a:cs typeface="Open Sans"/>
                <a:sym typeface="Open Sans"/>
              </a:rPr>
              <a:t>Immigration Reform and Control Act</a:t>
            </a:r>
          </a:p>
          <a:p>
            <a:pPr lvl="0" algn="ctr"/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IRCA</a:t>
            </a:r>
            <a:endParaRPr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2014367" y="1469650"/>
            <a:ext cx="1309363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Migrant and Seasonal Agricultural Worker Protection Act</a:t>
            </a:r>
            <a:endParaRPr sz="12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770750" y="3122700"/>
            <a:ext cx="12690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300" b="1" dirty="0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Employee Retirement Income Security Act</a:t>
            </a:r>
            <a:br>
              <a:rPr lang="en-US" sz="1200" b="1" dirty="0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ERISA</a:t>
            </a:r>
          </a:p>
        </p:txBody>
      </p:sp>
      <p:pic>
        <p:nvPicPr>
          <p:cNvPr id="218" name="Google Shape;21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2962" y="1818600"/>
            <a:ext cx="504575" cy="505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75350" y="3255332"/>
            <a:ext cx="485400" cy="556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77850" y="1856274"/>
            <a:ext cx="504575" cy="400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87913" y="1820809"/>
            <a:ext cx="504575" cy="501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928602" y="3341753"/>
            <a:ext cx="504575" cy="383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416083" y="3305288"/>
            <a:ext cx="485400" cy="4561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493050" y="842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FF"/>
                </a:solidFill>
              </a:rPr>
              <a:t>COVID-19 Related</a:t>
            </a:r>
            <a:r>
              <a:rPr lang="en" sz="2800" dirty="0">
                <a:solidFill>
                  <a:srgbClr val="FFFFFF"/>
                </a:solidFill>
              </a:rPr>
              <a:t> 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0" y="1376350"/>
            <a:ext cx="9144000" cy="298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28"/>
          <p:cNvSpPr txBox="1"/>
          <p:nvPr/>
        </p:nvSpPr>
        <p:spPr>
          <a:xfrm>
            <a:off x="4743544" y="1476828"/>
            <a:ext cx="4157931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Coronavirus Aid, Relief, and Economic Security (CARES) Act </a:t>
            </a:r>
          </a:p>
          <a:p>
            <a:pPr lvl="0"/>
            <a:endParaRPr lang="en-US" sz="10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/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March 27</a:t>
            </a:r>
            <a:r>
              <a:rPr lang="en-US" sz="1200" b="1" baseline="30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, 2020</a:t>
            </a:r>
          </a:p>
          <a:p>
            <a:pPr lvl="0"/>
            <a:endParaRPr lang="en-US" sz="1200" b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Workers &amp; Families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$1,200 adult / $500 child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Small Business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Paycheck Protection Program &amp; Economic Injury Disaster Loans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Job Preservation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Employee Retention Credit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State, Local, &amp; Tribal Government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Public Health Expense Coverage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Federal Pandemic Unemployment Compensation Program (FPUC)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Additional $600 unemployment</a:t>
            </a:r>
            <a:endParaRPr sz="1200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215;p28">
            <a:extLst>
              <a:ext uri="{FF2B5EF4-FFF2-40B4-BE49-F238E27FC236}">
                <a16:creationId xmlns:a16="http://schemas.microsoft.com/office/drawing/2014/main" id="{33403022-95ED-469C-B5B0-0704B411A509}"/>
              </a:ext>
            </a:extLst>
          </p:cNvPr>
          <p:cNvSpPr txBox="1"/>
          <p:nvPr/>
        </p:nvSpPr>
        <p:spPr>
          <a:xfrm>
            <a:off x="242525" y="1488912"/>
            <a:ext cx="4157932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4"/>
                </a:solidFill>
                <a:latin typeface="Open Sans"/>
                <a:ea typeface="Open Sans"/>
                <a:cs typeface="Open Sans"/>
                <a:sym typeface="Open Sans"/>
              </a:rPr>
              <a:t>Families First Coronavirus Response Act (FFCRA)</a:t>
            </a:r>
          </a:p>
          <a:p>
            <a:pPr lvl="0"/>
            <a:endParaRPr lang="en-US" sz="1200" b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/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March 18</a:t>
            </a:r>
            <a:r>
              <a:rPr lang="en-US" sz="1200" b="1" baseline="30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, 2020</a:t>
            </a:r>
          </a:p>
          <a:p>
            <a:pPr lvl="0"/>
            <a:endParaRPr lang="en-US" sz="1200" b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2 weeks/80 hours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paid sick leave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2 weeks/80 hours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2/3rds pay sick leave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Up to an additional 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10 weeks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paid expanded family and medical leave 2/3rds pay to care for child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2649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493050" y="842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FF"/>
                </a:solidFill>
              </a:rPr>
              <a:t>COVID-19 Related</a:t>
            </a:r>
            <a:r>
              <a:rPr lang="en" sz="2800" dirty="0">
                <a:solidFill>
                  <a:srgbClr val="FFFFFF"/>
                </a:solidFill>
              </a:rPr>
              <a:t> 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0" y="1376350"/>
            <a:ext cx="9144000" cy="298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215;p28">
            <a:extLst>
              <a:ext uri="{FF2B5EF4-FFF2-40B4-BE49-F238E27FC236}">
                <a16:creationId xmlns:a16="http://schemas.microsoft.com/office/drawing/2014/main" id="{33403022-95ED-469C-B5B0-0704B411A509}"/>
              </a:ext>
            </a:extLst>
          </p:cNvPr>
          <p:cNvSpPr txBox="1"/>
          <p:nvPr/>
        </p:nvSpPr>
        <p:spPr>
          <a:xfrm>
            <a:off x="242525" y="1488912"/>
            <a:ext cx="4157932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Paycheck Protection Program Flexibility Act</a:t>
            </a:r>
          </a:p>
          <a:p>
            <a:pPr lvl="0"/>
            <a:endParaRPr lang="en-US" sz="12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/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June 5</a:t>
            </a:r>
            <a:r>
              <a:rPr lang="en-US" sz="1200" b="1" baseline="30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, 2020</a:t>
            </a:r>
          </a:p>
          <a:p>
            <a:pPr lvl="0"/>
            <a:endParaRPr lang="en-US" sz="1200" b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PPP Loan application date extended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Extended time from 8 weeks to 24 weeks for spend loan proceeds (not beyond 12/31/20)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Mandatory payroll spending reduced to 60% instead of 75%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Loan payoff extended from 2 to 5 years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Full loan forgiveness possible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Companies can now delay paying payroll taxes</a:t>
            </a:r>
          </a:p>
        </p:txBody>
      </p:sp>
      <p:sp>
        <p:nvSpPr>
          <p:cNvPr id="7" name="Google Shape;215;p28">
            <a:extLst>
              <a:ext uri="{FF2B5EF4-FFF2-40B4-BE49-F238E27FC236}">
                <a16:creationId xmlns:a16="http://schemas.microsoft.com/office/drawing/2014/main" id="{C66FF98F-842E-4816-8531-B771105D5EE6}"/>
              </a:ext>
            </a:extLst>
          </p:cNvPr>
          <p:cNvSpPr txBox="1"/>
          <p:nvPr/>
        </p:nvSpPr>
        <p:spPr>
          <a:xfrm>
            <a:off x="4693262" y="1488912"/>
            <a:ext cx="4157932" cy="28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Presidential Memorandum Deferring Payroll Tax</a:t>
            </a:r>
          </a:p>
          <a:p>
            <a:pPr lvl="0"/>
            <a:endParaRPr lang="en-US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/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August 8th, 2020</a:t>
            </a:r>
          </a:p>
          <a:p>
            <a:pPr lvl="0"/>
            <a:endParaRPr lang="en-US" sz="1200" b="1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Employees making $4,000 or less bi-weekly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Employee Social Security tax deferral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Repayment due between Jan 1 and Apr 30, 2021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Instructs the Treasury Secretary to explore options to “eliminate the obligation to pay the taxes deferred”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Many employers choose not to implement</a:t>
            </a:r>
          </a:p>
        </p:txBody>
      </p:sp>
    </p:spTree>
    <p:extLst>
      <p:ext uri="{BB962C8B-B14F-4D97-AF65-F5344CB8AC3E}">
        <p14:creationId xmlns:p14="http://schemas.microsoft.com/office/powerpoint/2010/main" val="321909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Expected Compensation</a:t>
            </a:r>
            <a:endParaRPr dirty="0"/>
          </a:p>
        </p:txBody>
      </p:sp>
      <p:pic>
        <p:nvPicPr>
          <p:cNvPr id="147" name="Google Shape;14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425" y="1068600"/>
            <a:ext cx="2930775" cy="198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20938" y="3055700"/>
            <a:ext cx="2968825" cy="191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4019888" y="1150075"/>
            <a:ext cx="3006250" cy="1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1766113" y="3106575"/>
            <a:ext cx="3006250" cy="195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5"/>
          <p:cNvSpPr/>
          <p:nvPr/>
        </p:nvSpPr>
        <p:spPr>
          <a:xfrm>
            <a:off x="860775" y="151112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Payroll Clerk (CSR)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$35,000 - $50,000</a:t>
            </a: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2" name="Google Shape;152;p25"/>
          <p:cNvSpPr/>
          <p:nvPr/>
        </p:nvSpPr>
        <p:spPr>
          <a:xfrm>
            <a:off x="1919100" y="3487650"/>
            <a:ext cx="27330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Payroll Manager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$65,000 - $125,000</a:t>
            </a: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3" name="Google Shape;153;p25"/>
          <p:cNvSpPr/>
          <p:nvPr/>
        </p:nvSpPr>
        <p:spPr>
          <a:xfrm>
            <a:off x="4140175" y="160197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Payroll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Administrator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$52,000 - $70,000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5184425" y="3487650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Payroll Director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$90,000 - $150,000</a:t>
            </a: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2525" y="4566800"/>
            <a:ext cx="1131776" cy="3703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8FC1E6-BD5E-4CCC-86EB-E273A267FD74}"/>
              </a:ext>
            </a:extLst>
          </p:cNvPr>
          <p:cNvSpPr txBox="1"/>
          <p:nvPr/>
        </p:nvSpPr>
        <p:spPr>
          <a:xfrm>
            <a:off x="860775" y="2433250"/>
            <a:ext cx="219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FPC, basic tasks, data entry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9F3DD0-F623-4B5A-AAFB-2CA9E74C86BF}"/>
              </a:ext>
            </a:extLst>
          </p:cNvPr>
          <p:cNvSpPr txBox="1"/>
          <p:nvPr/>
        </p:nvSpPr>
        <p:spPr>
          <a:xfrm>
            <a:off x="4144786" y="2433250"/>
            <a:ext cx="2881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CPP, complex tasks, reconciliations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87C907-2836-42B2-8A2E-0B06703E0138}"/>
              </a:ext>
            </a:extLst>
          </p:cNvPr>
          <p:cNvSpPr txBox="1"/>
          <p:nvPr/>
        </p:nvSpPr>
        <p:spPr>
          <a:xfrm>
            <a:off x="1919100" y="4420704"/>
            <a:ext cx="219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CPP/CPA, HR coordination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FF72A6-0A52-4DC9-A912-3A5F62CCCFCC}"/>
              </a:ext>
            </a:extLst>
          </p:cNvPr>
          <p:cNvSpPr txBox="1"/>
          <p:nvPr/>
        </p:nvSpPr>
        <p:spPr>
          <a:xfrm>
            <a:off x="5161848" y="4428300"/>
            <a:ext cx="219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Open Sans"/>
                <a:ea typeface="Open Sans"/>
                <a:cs typeface="Open Sans"/>
              </a:rPr>
              <a:t>CPP/CPA, C-Suite peers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83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Employment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0" y="1853900"/>
            <a:ext cx="9144000" cy="2511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7" name="Google Shape;17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250" y="2171700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6950" y="2171700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3650" y="2162175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 txBox="1"/>
          <p:nvPr/>
        </p:nvSpPr>
        <p:spPr>
          <a:xfrm>
            <a:off x="1324250" y="2023782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Private Business</a:t>
            </a:r>
            <a:endParaRPr sz="1800" b="1" dirty="0">
              <a:solidFill>
                <a:schemeClr val="accen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Internal payroll positions; in-house payroll software or outsourced</a:t>
            </a: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3995175" y="2023782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Payroll Service Bureau</a:t>
            </a:r>
            <a:endParaRPr sz="1800" b="1" dirty="0">
              <a:solidFill>
                <a:schemeClr val="accent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Outsourced payroll service; companies utilize payroll professionals and software to stay in compliance</a:t>
            </a: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6858050" y="2023782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Self-Employed Accountant</a:t>
            </a:r>
            <a:endParaRPr lang="en-US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Bookkeeper, tax preparer, payroll processor – accounting based services for small to mid-sized companies</a:t>
            </a: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83" name="Google Shape;183;p27"/>
          <p:cNvPicPr preferRelativeResize="0"/>
          <p:nvPr/>
        </p:nvPicPr>
        <p:blipFill rotWithShape="1">
          <a:blip r:embed="rId6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53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311700" y="284672"/>
            <a:ext cx="8520600" cy="7330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American Payroll Association Certifications</a:t>
            </a:r>
            <a:br>
              <a:rPr lang="en-US" dirty="0"/>
            </a:br>
            <a:r>
              <a:rPr lang="en-US" sz="1400" b="0" dirty="0">
                <a:solidFill>
                  <a:schemeClr val="accent1"/>
                </a:solidFill>
              </a:rPr>
              <a:t>https://www.learnpayroll.com/fpc-cpp-certification-and-exam-details/</a:t>
            </a:r>
            <a:endParaRPr sz="1400" b="0" dirty="0">
              <a:solidFill>
                <a:schemeClr val="accent1"/>
              </a:solidFill>
            </a:endParaRPr>
          </a:p>
        </p:txBody>
      </p:sp>
      <p:pic>
        <p:nvPicPr>
          <p:cNvPr id="147" name="Google Shape;14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425" y="1068600"/>
            <a:ext cx="2930775" cy="198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20938" y="3055700"/>
            <a:ext cx="2968825" cy="191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4019888" y="1150075"/>
            <a:ext cx="3006250" cy="1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5"/>
          <p:cNvPicPr preferRelativeResize="0"/>
          <p:nvPr/>
        </p:nvPicPr>
        <p:blipFill rotWithShape="1">
          <a:blip r:embed="rId5">
            <a:alphaModFix/>
          </a:blip>
          <a:srcRect t="3325"/>
          <a:stretch/>
        </p:blipFill>
        <p:spPr>
          <a:xfrm>
            <a:off x="1766113" y="3106575"/>
            <a:ext cx="3006250" cy="195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5"/>
          <p:cNvSpPr/>
          <p:nvPr/>
        </p:nvSpPr>
        <p:spPr>
          <a:xfrm>
            <a:off x="866962" y="160197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Fundamental Payroll Certification (FPC)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2" name="Google Shape;152;p25"/>
          <p:cNvSpPr/>
          <p:nvPr/>
        </p:nvSpPr>
        <p:spPr>
          <a:xfrm>
            <a:off x="1919100" y="3487650"/>
            <a:ext cx="27330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No eligibility requirements</a:t>
            </a:r>
          </a:p>
          <a:p>
            <a:pPr marL="285750" lvl="0" indent="-285750" algn="l" rtl="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Pass exam 80%</a:t>
            </a:r>
            <a:endParaRPr sz="16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3" name="Google Shape;153;p25"/>
          <p:cNvSpPr/>
          <p:nvPr/>
        </p:nvSpPr>
        <p:spPr>
          <a:xfrm>
            <a:off x="4140175" y="1601975"/>
            <a:ext cx="27657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Certified Payroll Professionals </a:t>
            </a:r>
          </a:p>
          <a:p>
            <a:pPr lvl="0"/>
            <a:r>
              <a:rPr lang="en-US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(CPP)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2525" y="4566800"/>
            <a:ext cx="1131776" cy="37034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52;p25">
            <a:extLst>
              <a:ext uri="{FF2B5EF4-FFF2-40B4-BE49-F238E27FC236}">
                <a16:creationId xmlns:a16="http://schemas.microsoft.com/office/drawing/2014/main" id="{203E04E8-69AE-40F0-91C1-AF03771B0777}"/>
              </a:ext>
            </a:extLst>
          </p:cNvPr>
          <p:cNvSpPr/>
          <p:nvPr/>
        </p:nvSpPr>
        <p:spPr>
          <a:xfrm>
            <a:off x="5209609" y="3487650"/>
            <a:ext cx="2733000" cy="105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3/5 years experience</a:t>
            </a:r>
          </a:p>
          <a:p>
            <a:pPr marL="342900" lvl="0" indent="-342900" algn="l" rtl="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Complete APA courses</a:t>
            </a:r>
          </a:p>
          <a:p>
            <a:pPr marL="342900" lvl="0" indent="-342900" algn="l" rtl="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Pass exam 300 pts</a:t>
            </a:r>
            <a:endParaRPr sz="1100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12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Current Trends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0" y="1853900"/>
            <a:ext cx="9144000" cy="2511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7" name="Google Shape;17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250" y="2171700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6950" y="2171700"/>
            <a:ext cx="8953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3650" y="2162175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 txBox="1"/>
          <p:nvPr/>
        </p:nvSpPr>
        <p:spPr>
          <a:xfrm>
            <a:off x="1324250" y="1961053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Paid Family Leave</a:t>
            </a:r>
            <a:endParaRPr sz="1800" b="1" dirty="0">
              <a:solidFill>
                <a:schemeClr val="accen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State laws that expand FMLA. Some plans funded by employee contributions while others are funded by employer contributions</a:t>
            </a:r>
          </a:p>
          <a:p>
            <a:pPr lvl="0"/>
            <a:r>
              <a:rPr lang="en-US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(CA, CT, DC, MA, NJ, NY, OR, RI, WA)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4034352" y="1961053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rPr>
              <a:t>Paid Sick Leave</a:t>
            </a:r>
            <a:endParaRPr sz="1800" b="1" dirty="0">
              <a:solidFill>
                <a:schemeClr val="accent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State laws that mandate minimum paid sick time off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(3-5 days)</a:t>
            </a:r>
          </a:p>
          <a:p>
            <a:pPr lvl="0"/>
            <a:r>
              <a:rPr lang="nn-NO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(AZ, CA, CT, DC, ME, MD, MA, MI, NV, NJ, NY, OR, RI, VT, WA)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6858050" y="1961052"/>
            <a:ext cx="1892700" cy="229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Retirement Plans</a:t>
            </a:r>
            <a:endParaRPr sz="1800" b="1" dirty="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If employer does not have a plan, must allow contributions to be made to state plan or IRA through payroll deductions</a:t>
            </a:r>
          </a:p>
          <a:p>
            <a:pPr lvl="0"/>
            <a:r>
              <a:rPr lang="it-IT" sz="12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(CA, CT, IL, MD, MA, NJ, NY, OR VT, WA)</a:t>
            </a:r>
            <a:endParaRPr sz="12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83" name="Google Shape;183;p27"/>
          <p:cNvPicPr preferRelativeResize="0"/>
          <p:nvPr/>
        </p:nvPicPr>
        <p:blipFill rotWithShape="1">
          <a:blip r:embed="rId6">
            <a:alphaModFix/>
          </a:blip>
          <a:srcRect b="23646"/>
          <a:stretch/>
        </p:blipFill>
        <p:spPr>
          <a:xfrm>
            <a:off x="242525" y="4568876"/>
            <a:ext cx="1131776" cy="36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HCM_Allegra_Master">
  <a:themeElements>
    <a:clrScheme name="Simple Light">
      <a:dk1>
        <a:srgbClr val="145656"/>
      </a:dk1>
      <a:lt1>
        <a:srgbClr val="FFFFFF"/>
      </a:lt1>
      <a:dk2>
        <a:srgbClr val="939598"/>
      </a:dk2>
      <a:lt2>
        <a:srgbClr val="EEEEEE"/>
      </a:lt2>
      <a:accent1>
        <a:srgbClr val="009CA6"/>
      </a:accent1>
      <a:accent2>
        <a:srgbClr val="5FBC7B"/>
      </a:accent2>
      <a:accent3>
        <a:srgbClr val="7EBCC6"/>
      </a:accent3>
      <a:accent4>
        <a:srgbClr val="ABD8AC"/>
      </a:accent4>
      <a:accent5>
        <a:srgbClr val="A9CF59"/>
      </a:accent5>
      <a:accent6>
        <a:srgbClr val="EFEE8A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5235</TotalTime>
  <Words>1107</Words>
  <Application>Microsoft Office PowerPoint</Application>
  <PresentationFormat>On-screen Show (16:9)</PresentationFormat>
  <Paragraphs>194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Open Sans</vt:lpstr>
      <vt:lpstr>Arial</vt:lpstr>
      <vt:lpstr>Merriweather</vt:lpstr>
      <vt:lpstr>LinkHCM_Allegra_Master</vt:lpstr>
      <vt:lpstr>Ronda Shutt Former Vice-President  Payroll Link Inc (LinkHCM)  Adjunct Accounting Instructor Mt San Antonio College Chaffey Community College </vt:lpstr>
      <vt:lpstr>Payroll Timeline </vt:lpstr>
      <vt:lpstr>Payroll Timeline (continued)</vt:lpstr>
      <vt:lpstr>COVID-19 Related </vt:lpstr>
      <vt:lpstr>COVID-19 Related </vt:lpstr>
      <vt:lpstr>Expected Compensation</vt:lpstr>
      <vt:lpstr>Employment</vt:lpstr>
      <vt:lpstr>American Payroll Association Certifications https://www.learnpayroll.com/fpc-cpp-certification-and-exam-details/</vt:lpstr>
      <vt:lpstr>Current Trends</vt:lpstr>
      <vt:lpstr>What Does Payroll Include?</vt:lpstr>
      <vt:lpstr>Human Resources</vt:lpstr>
      <vt:lpstr>HCM vs HRIS</vt:lpstr>
      <vt:lpstr>LinkHCM Human Capital Management Solutions Designed for your Business   Mike Demerjian, President linkhcm.com 909-568-2900 </vt:lpstr>
      <vt:lpstr>Our Promise, Your Experience</vt:lpstr>
      <vt:lpstr>Values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Deck</dc:title>
  <dc:creator>Ronda Shutt</dc:creator>
  <cp:lastModifiedBy>Ronda Shutt</cp:lastModifiedBy>
  <cp:revision>35</cp:revision>
  <dcterms:modified xsi:type="dcterms:W3CDTF">2020-11-09T22:04:42Z</dcterms:modified>
</cp:coreProperties>
</file>