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7"/>
  </p:notesMasterIdLst>
  <p:sldIdLst>
    <p:sldId id="262" r:id="rId2"/>
    <p:sldId id="273" r:id="rId3"/>
    <p:sldId id="271" r:id="rId4"/>
    <p:sldId id="275" r:id="rId5"/>
    <p:sldId id="281" r:id="rId6"/>
    <p:sldId id="278" r:id="rId7"/>
    <p:sldId id="277" r:id="rId8"/>
    <p:sldId id="268" r:id="rId9"/>
    <p:sldId id="270" r:id="rId10"/>
    <p:sldId id="279" r:id="rId11"/>
    <p:sldId id="280" r:id="rId12"/>
    <p:sldId id="276" r:id="rId13"/>
    <p:sldId id="282" r:id="rId14"/>
    <p:sldId id="269" r:id="rId15"/>
    <p:sldId id="272" r:id="rId16"/>
  </p:sldIdLst>
  <p:sldSz cx="9144000" cy="5143500" type="screen16x9"/>
  <p:notesSz cx="6858000" cy="9144000"/>
  <p:embeddedFontLst>
    <p:embeddedFont>
      <p:font typeface="Merriweather" panose="020B0604020202020204" charset="0"/>
      <p:regular r:id="rId18"/>
      <p:bold r:id="rId19"/>
      <p:italic r:id="rId20"/>
      <p:boldItalic r:id="rId21"/>
    </p:embeddedFont>
    <p:embeddedFont>
      <p:font typeface="Open Sans" panose="020B0606030504020204" pitchFamily="3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796" autoAdjust="0"/>
  </p:normalViewPr>
  <p:slideViewPr>
    <p:cSldViewPr snapToGrid="0">
      <p:cViewPr varScale="1">
        <p:scale>
          <a:sx n="107" d="100"/>
          <a:sy n="107" d="100"/>
        </p:scale>
        <p:origin x="16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a4239f5ce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a4239f5ce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8a4239f5ce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8a4239f5ce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87268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8a4239f5ce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8a4239f5ce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Certifications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PHR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APHR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SHRM-CP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SPHR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165521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8d20729e0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8d20729e0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25698811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a4239f5ce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a4239f5ce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885369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8a4239f5ce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8a4239f5ce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8d20729e0c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8d20729e0c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8d20729e0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8d20729e0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9839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8d20729e0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8d20729e0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8d20729e0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8d20729e0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/>
              <a:t>CARES - $2 trillion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/>
              <a:t>Stimulus payments</a:t>
            </a:r>
            <a:r>
              <a:rPr lang="en-US" sz="1400" b="0" dirty="0"/>
              <a:t> – $560 billion estimated</a:t>
            </a:r>
            <a:endParaRPr lang="en-US" sz="14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/>
              <a:t>Paycheck Protection </a:t>
            </a:r>
            <a:r>
              <a:rPr lang="en-US" sz="1400" dirty="0"/>
              <a:t>– $350 billion available; 8 weeks of payroll costs - maximum $10 million; loans which can be fully forgiven if 75% used for payroll; 6-month deferral; maintain or rehire EEs; businesses with 500 or less EEs. The Paycheck Protection Program is implemented by the Small Business Administration with support from the Department of the Treasury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/>
              <a:t>Economic Injury Disaster Loan </a:t>
            </a:r>
            <a:r>
              <a:rPr lang="en-US" sz="1400" dirty="0"/>
              <a:t>- $20 billion available;  $10,000 advance (does not need to be repaid) due to loss of business revenue ($1000 per EE); first-come, first-served; 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1600675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8d20729e0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8d20729e0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756957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8a4239f5ce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8a4239f5ce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6256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8a4239f5ce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8a4239f5ce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33816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8a4239f5ce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8a4239f5ce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8a4239f5ce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8a4239f5ce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pen Sans"/>
              <a:buNone/>
              <a:defRPr sz="28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pen Sans"/>
              <a:buNone/>
              <a:defRPr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pen Sans"/>
              <a:buNone/>
              <a:defRPr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pen Sans"/>
              <a:buNone/>
              <a:defRPr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pen Sans"/>
              <a:buNone/>
              <a:defRPr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pen Sans"/>
              <a:buNone/>
              <a:defRPr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pen Sans"/>
              <a:buNone/>
              <a:defRPr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pen Sans"/>
              <a:buNone/>
              <a:defRPr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pen Sans"/>
              <a:buNone/>
              <a:defRPr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  <p:sldLayoutId id="2147483656" r:id="rId5"/>
    <p:sldLayoutId id="2147483657" r:id="rId6"/>
    <p:sldLayoutId id="2147483658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5" Type="http://schemas.openxmlformats.org/officeDocument/2006/relationships/image" Target="../media/image12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2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490250" y="1673524"/>
            <a:ext cx="6367800" cy="28674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rgbClr val="FFFFFF"/>
                </a:solidFill>
              </a:rPr>
              <a:t>Ronda Shutt</a:t>
            </a:r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2400" dirty="0">
                <a:solidFill>
                  <a:srgbClr val="FFFFFF"/>
                </a:solidFill>
              </a:rPr>
              <a:t>Former Vice-President </a:t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 dirty="0">
                <a:solidFill>
                  <a:srgbClr val="FFFFFF"/>
                </a:solidFill>
              </a:rPr>
              <a:t>Payroll Link Inc </a:t>
            </a:r>
            <a:r>
              <a:rPr lang="en-US" sz="2400" b="0" i="1" dirty="0">
                <a:solidFill>
                  <a:srgbClr val="FFFFFF"/>
                </a:solidFill>
              </a:rPr>
              <a:t>(LinkHCM)</a:t>
            </a:r>
            <a:br>
              <a:rPr lang="en-US" sz="2400" b="0" i="1" dirty="0">
                <a:solidFill>
                  <a:srgbClr val="FFFFFF"/>
                </a:solidFill>
              </a:rPr>
            </a:br>
            <a:br>
              <a:rPr lang="en-US" sz="2400" b="0" i="1" dirty="0">
                <a:solidFill>
                  <a:srgbClr val="FFFFFF"/>
                </a:solidFill>
              </a:rPr>
            </a:br>
            <a:r>
              <a:rPr lang="en-US" sz="2400" dirty="0">
                <a:solidFill>
                  <a:srgbClr val="FFFFFF"/>
                </a:solidFill>
              </a:rPr>
              <a:t>Adjunct Accounting Instructor</a:t>
            </a:r>
            <a:br>
              <a:rPr lang="en-US" sz="2400" b="0" dirty="0">
                <a:solidFill>
                  <a:srgbClr val="FFFFFF"/>
                </a:solidFill>
              </a:rPr>
            </a:br>
            <a:r>
              <a:rPr lang="en-US" sz="2400" b="0" dirty="0">
                <a:solidFill>
                  <a:srgbClr val="FFFFFF"/>
                </a:solidFill>
              </a:rPr>
              <a:t>Mt San Antonio College</a:t>
            </a:r>
            <a:br>
              <a:rPr lang="en-US" sz="2400" b="0" dirty="0">
                <a:solidFill>
                  <a:srgbClr val="FFFFFF"/>
                </a:solidFill>
              </a:rPr>
            </a:br>
            <a:r>
              <a:rPr lang="en-US" sz="2400" b="0" dirty="0">
                <a:solidFill>
                  <a:srgbClr val="FFFFFF"/>
                </a:solidFill>
              </a:rPr>
              <a:t>Chaffey Community College</a:t>
            </a:r>
            <a:br>
              <a:rPr lang="en-US" sz="2400" b="0" i="1" dirty="0">
                <a:solidFill>
                  <a:srgbClr val="FFFFFF"/>
                </a:solidFill>
              </a:rPr>
            </a:br>
            <a:endParaRPr sz="2400" b="0" i="1" dirty="0">
              <a:solidFill>
                <a:srgbClr val="FFFFFF"/>
              </a:solidFill>
            </a:endParaRPr>
          </a:p>
        </p:txBody>
      </p:sp>
      <p:pic>
        <p:nvPicPr>
          <p:cNvPr id="102" name="Google Shape;10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1710" y="467160"/>
            <a:ext cx="7218475" cy="54827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9"/>
          <p:cNvPicPr preferRelativeResize="0"/>
          <p:nvPr/>
        </p:nvPicPr>
        <p:blipFill rotWithShape="1">
          <a:blip r:embed="rId4">
            <a:alphaModFix/>
          </a:blip>
          <a:srcRect b="23646"/>
          <a:stretch/>
        </p:blipFill>
        <p:spPr>
          <a:xfrm>
            <a:off x="242525" y="4568876"/>
            <a:ext cx="1131776" cy="36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What Does Payroll Include?</a:t>
            </a:r>
            <a:endParaRPr dirty="0"/>
          </a:p>
        </p:txBody>
      </p:sp>
      <p:pic>
        <p:nvPicPr>
          <p:cNvPr id="147" name="Google Shape;14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4425" y="1068600"/>
            <a:ext cx="2930775" cy="198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20938" y="3055700"/>
            <a:ext cx="2968825" cy="191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5"/>
          <p:cNvPicPr preferRelativeResize="0"/>
          <p:nvPr/>
        </p:nvPicPr>
        <p:blipFill rotWithShape="1">
          <a:blip r:embed="rId5">
            <a:alphaModFix/>
          </a:blip>
          <a:srcRect t="3325"/>
          <a:stretch/>
        </p:blipFill>
        <p:spPr>
          <a:xfrm>
            <a:off x="4019888" y="1150075"/>
            <a:ext cx="3006250" cy="195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5"/>
          <p:cNvPicPr preferRelativeResize="0"/>
          <p:nvPr/>
        </p:nvPicPr>
        <p:blipFill rotWithShape="1">
          <a:blip r:embed="rId5">
            <a:alphaModFix/>
          </a:blip>
          <a:srcRect t="3325"/>
          <a:stretch/>
        </p:blipFill>
        <p:spPr>
          <a:xfrm>
            <a:off x="1766113" y="3106575"/>
            <a:ext cx="3006250" cy="1955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5"/>
          <p:cNvSpPr/>
          <p:nvPr/>
        </p:nvSpPr>
        <p:spPr>
          <a:xfrm>
            <a:off x="860775" y="1511125"/>
            <a:ext cx="2765700" cy="1051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Payroll Checks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2" name="Google Shape;152;p25"/>
          <p:cNvSpPr/>
          <p:nvPr/>
        </p:nvSpPr>
        <p:spPr>
          <a:xfrm>
            <a:off x="1919100" y="3487650"/>
            <a:ext cx="2733000" cy="1051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Employee Changes</a:t>
            </a:r>
          </a:p>
        </p:txBody>
      </p:sp>
      <p:sp>
        <p:nvSpPr>
          <p:cNvPr id="153" name="Google Shape;153;p25"/>
          <p:cNvSpPr/>
          <p:nvPr/>
        </p:nvSpPr>
        <p:spPr>
          <a:xfrm>
            <a:off x="4144786" y="1534175"/>
            <a:ext cx="2765700" cy="1051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Time Records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5184425" y="3487650"/>
            <a:ext cx="2765700" cy="1051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Tax Reporting</a:t>
            </a:r>
          </a:p>
        </p:txBody>
      </p:sp>
      <p:pic>
        <p:nvPicPr>
          <p:cNvPr id="155" name="Google Shape;155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2525" y="4566800"/>
            <a:ext cx="1131776" cy="3703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88FC1E6-BD5E-4CCC-86EB-E273A267FD74}"/>
              </a:ext>
            </a:extLst>
          </p:cNvPr>
          <p:cNvSpPr txBox="1"/>
          <p:nvPr/>
        </p:nvSpPr>
        <p:spPr>
          <a:xfrm>
            <a:off x="871624" y="2155612"/>
            <a:ext cx="2191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  <a:latin typeface="Open Sans"/>
                <a:ea typeface="Open Sans"/>
                <a:cs typeface="Open Sans"/>
              </a:rPr>
              <a:t>Gross to Net calculations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9F3DD0-F623-4B5A-AAFB-2CA9E74C86BF}"/>
              </a:ext>
            </a:extLst>
          </p:cNvPr>
          <p:cNvSpPr txBox="1"/>
          <p:nvPr/>
        </p:nvSpPr>
        <p:spPr>
          <a:xfrm>
            <a:off x="4144786" y="2156251"/>
            <a:ext cx="2881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  <a:latin typeface="Open Sans"/>
                <a:ea typeface="Open Sans"/>
                <a:cs typeface="Open Sans"/>
              </a:rPr>
              <a:t>Reg, O/T, D/T, Meal Penalties, etc.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87C907-2836-42B2-8A2E-0B06703E0138}"/>
              </a:ext>
            </a:extLst>
          </p:cNvPr>
          <p:cNvSpPr txBox="1"/>
          <p:nvPr/>
        </p:nvSpPr>
        <p:spPr>
          <a:xfrm>
            <a:off x="1919100" y="4174847"/>
            <a:ext cx="2191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  <a:latin typeface="Open Sans"/>
                <a:ea typeface="Open Sans"/>
                <a:cs typeface="Open Sans"/>
              </a:rPr>
              <a:t>Pay rates, W-4, deductions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FF72A6-0A52-4DC9-A912-3A5F62CCCFCC}"/>
              </a:ext>
            </a:extLst>
          </p:cNvPr>
          <p:cNvSpPr txBox="1"/>
          <p:nvPr/>
        </p:nvSpPr>
        <p:spPr>
          <a:xfrm>
            <a:off x="5184425" y="4174848"/>
            <a:ext cx="2765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  <a:latin typeface="Open Sans"/>
                <a:ea typeface="Open Sans"/>
                <a:cs typeface="Open Sans"/>
              </a:rPr>
              <a:t>Payments, quarterly returns, W-2s</a:t>
            </a:r>
            <a:endParaRPr lang="en-US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792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7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129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FFFFFF"/>
                </a:solidFill>
              </a:rPr>
              <a:t>Human Resources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176" name="Google Shape;176;p27"/>
          <p:cNvSpPr/>
          <p:nvPr/>
        </p:nvSpPr>
        <p:spPr>
          <a:xfrm>
            <a:off x="0" y="1853900"/>
            <a:ext cx="9144000" cy="2511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77" name="Google Shape;17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0250" y="2171700"/>
            <a:ext cx="895350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03354" y="2162175"/>
            <a:ext cx="895350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43650" y="2162175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7"/>
          <p:cNvSpPr txBox="1"/>
          <p:nvPr/>
        </p:nvSpPr>
        <p:spPr>
          <a:xfrm>
            <a:off x="1324250" y="1961053"/>
            <a:ext cx="1841644" cy="2297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2"/>
                </a:solidFill>
                <a:latin typeface="Open Sans"/>
                <a:ea typeface="Open Sans"/>
                <a:cs typeface="Open Sans"/>
                <a:sym typeface="Open Sans"/>
              </a:rPr>
              <a:t>Employee Focus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Recruit, screen, interview, hire, train, mentor, mediate, dispute resolution, discipline, counsel, terminate.  </a:t>
            </a:r>
          </a:p>
        </p:txBody>
      </p:sp>
      <p:sp>
        <p:nvSpPr>
          <p:cNvPr id="181" name="Google Shape;181;p27"/>
          <p:cNvSpPr txBox="1"/>
          <p:nvPr/>
        </p:nvSpPr>
        <p:spPr>
          <a:xfrm>
            <a:off x="3925019" y="1961053"/>
            <a:ext cx="2002033" cy="2297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Benefits Administration</a:t>
            </a:r>
            <a:endParaRPr sz="1800" b="1" dirty="0">
              <a:solidFill>
                <a:schemeClr val="accent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New plans and plan renewal, open enrollment, employee change reporting, </a:t>
            </a:r>
            <a:endParaRPr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2" name="Google Shape;182;p27"/>
          <p:cNvSpPr txBox="1"/>
          <p:nvPr/>
        </p:nvSpPr>
        <p:spPr>
          <a:xfrm>
            <a:off x="6858050" y="1961052"/>
            <a:ext cx="1892700" cy="2297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Payroll Coordination</a:t>
            </a:r>
            <a:endParaRPr sz="1800" b="1" dirty="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Benefit costs, raises, legal compliance </a:t>
            </a:r>
            <a:endParaRPr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83" name="Google Shape;183;p27"/>
          <p:cNvPicPr preferRelativeResize="0"/>
          <p:nvPr/>
        </p:nvPicPr>
        <p:blipFill rotWithShape="1">
          <a:blip r:embed="rId6">
            <a:alphaModFix/>
          </a:blip>
          <a:srcRect b="23646"/>
          <a:stretch/>
        </p:blipFill>
        <p:spPr>
          <a:xfrm>
            <a:off x="242525" y="4568876"/>
            <a:ext cx="1131776" cy="366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1255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8"/>
          <p:cNvSpPr txBox="1">
            <a:spLocks noGrp="1"/>
          </p:cNvSpPr>
          <p:nvPr>
            <p:ph type="title"/>
          </p:nvPr>
        </p:nvSpPr>
        <p:spPr>
          <a:xfrm>
            <a:off x="493050" y="84250"/>
            <a:ext cx="6367800" cy="129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FFFFFF"/>
                </a:solidFill>
              </a:rPr>
              <a:t>HCM vs HRIS</a:t>
            </a:r>
            <a:endParaRPr sz="2800" dirty="0">
              <a:solidFill>
                <a:srgbClr val="FFFFFF"/>
              </a:solidFill>
            </a:endParaRPr>
          </a:p>
        </p:txBody>
      </p:sp>
      <p:sp>
        <p:nvSpPr>
          <p:cNvPr id="189" name="Google Shape;189;p28"/>
          <p:cNvSpPr/>
          <p:nvPr/>
        </p:nvSpPr>
        <p:spPr>
          <a:xfrm>
            <a:off x="0" y="1376350"/>
            <a:ext cx="9144000" cy="2989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91" name="Google Shape;191;p28"/>
          <p:cNvPicPr preferRelativeResize="0"/>
          <p:nvPr/>
        </p:nvPicPr>
        <p:blipFill rotWithShape="1">
          <a:blip r:embed="rId3">
            <a:alphaModFix/>
          </a:blip>
          <a:srcRect b="23646"/>
          <a:stretch/>
        </p:blipFill>
        <p:spPr>
          <a:xfrm>
            <a:off x="242525" y="4568876"/>
            <a:ext cx="1131776" cy="3662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15;p28">
            <a:extLst>
              <a:ext uri="{FF2B5EF4-FFF2-40B4-BE49-F238E27FC236}">
                <a16:creationId xmlns:a16="http://schemas.microsoft.com/office/drawing/2014/main" id="{C66FF98F-842E-4816-8531-B771105D5EE6}"/>
              </a:ext>
            </a:extLst>
          </p:cNvPr>
          <p:cNvSpPr txBox="1"/>
          <p:nvPr/>
        </p:nvSpPr>
        <p:spPr>
          <a:xfrm>
            <a:off x="4693263" y="1488912"/>
            <a:ext cx="4157932" cy="2876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b="1" dirty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Human Resource Information System</a:t>
            </a:r>
          </a:p>
          <a:p>
            <a:pPr lvl="0">
              <a:tabLst>
                <a:tab pos="228600" algn="l"/>
                <a:tab pos="457200" algn="l"/>
                <a:tab pos="685800" algn="l"/>
                <a:tab pos="914400" algn="l"/>
              </a:tabLst>
            </a:pPr>
            <a:endParaRPr lang="en-US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74320" algn="l"/>
                <a:tab pos="548640" algn="l"/>
                <a:tab pos="822960" algn="l"/>
              </a:tabLst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Software 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system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 to manage the HR functions</a:t>
            </a:r>
          </a:p>
          <a:p>
            <a:pPr marL="171450" lvl="2" indent="-171450"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74320" algn="l"/>
                <a:tab pos="548640" algn="l"/>
                <a:tab pos="822960" algn="l"/>
              </a:tabLst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Typically includes:</a:t>
            </a:r>
          </a:p>
          <a:p>
            <a:pPr lvl="8">
              <a:spcAft>
                <a:spcPts val="400"/>
              </a:spcAft>
              <a:tabLst>
                <a:tab pos="274320" algn="l"/>
                <a:tab pos="548640" algn="l"/>
                <a:tab pos="822960" algn="l"/>
              </a:tabLst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	- Time and Attendance</a:t>
            </a:r>
          </a:p>
          <a:p>
            <a:pPr lvl="3">
              <a:spcAft>
                <a:spcPts val="400"/>
              </a:spcAft>
              <a:tabLst>
                <a:tab pos="274320" algn="l"/>
                <a:tab pos="548640" algn="l"/>
                <a:tab pos="822960" algn="l"/>
              </a:tabLst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	- EE Maintenance (hire to fire)</a:t>
            </a:r>
          </a:p>
          <a:p>
            <a:pPr lvl="3">
              <a:spcAft>
                <a:spcPts val="400"/>
              </a:spcAft>
              <a:tabLst>
                <a:tab pos="274320" algn="l"/>
                <a:tab pos="548640" algn="l"/>
                <a:tab pos="822960" algn="l"/>
              </a:tabLst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	- Benefits Management</a:t>
            </a:r>
          </a:p>
          <a:p>
            <a:pPr lvl="3">
              <a:spcAft>
                <a:spcPts val="400"/>
              </a:spcAft>
              <a:tabLst>
                <a:tab pos="274320" algn="l"/>
                <a:tab pos="548640" algn="l"/>
                <a:tab pos="822960" algn="l"/>
              </a:tabLst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	- Performance Management</a:t>
            </a:r>
          </a:p>
          <a:p>
            <a:pPr lvl="3">
              <a:spcAft>
                <a:spcPts val="400"/>
              </a:spcAft>
              <a:tabLst>
                <a:tab pos="274320" algn="l"/>
                <a:tab pos="548640" algn="l"/>
                <a:tab pos="822960" algn="l"/>
              </a:tabLst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	- Payroll Processing</a:t>
            </a:r>
          </a:p>
          <a:p>
            <a:pPr lvl="3">
              <a:spcAft>
                <a:spcPts val="400"/>
              </a:spcAft>
              <a:tabLst>
                <a:tab pos="274320" algn="l"/>
                <a:tab pos="548640" algn="l"/>
                <a:tab pos="822960" algn="l"/>
              </a:tabLst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	- Comprehensive Reporting</a:t>
            </a:r>
          </a:p>
          <a:p>
            <a:pPr lvl="3">
              <a:spcAft>
                <a:spcPts val="400"/>
              </a:spcAft>
              <a:tabLst>
                <a:tab pos="274320" algn="l"/>
                <a:tab pos="548640" algn="l"/>
                <a:tab pos="822960" algn="l"/>
              </a:tabLst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	- And much, much more!</a:t>
            </a:r>
          </a:p>
          <a:p>
            <a:pPr marL="171450" lvl="3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1200" i="1" dirty="0">
              <a:solidFill>
                <a:schemeClr val="bg1">
                  <a:lumMod val="50000"/>
                </a:schemeClr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" name="Google Shape;215;p28">
            <a:extLst>
              <a:ext uri="{FF2B5EF4-FFF2-40B4-BE49-F238E27FC236}">
                <a16:creationId xmlns:a16="http://schemas.microsoft.com/office/drawing/2014/main" id="{DAF35D43-4020-4062-A6DC-6B05CA00A599}"/>
              </a:ext>
            </a:extLst>
          </p:cNvPr>
          <p:cNvSpPr txBox="1"/>
          <p:nvPr/>
        </p:nvSpPr>
        <p:spPr>
          <a:xfrm>
            <a:off x="292807" y="1488912"/>
            <a:ext cx="4157932" cy="2876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b="1" dirty="0">
                <a:solidFill>
                  <a:schemeClr val="accent2"/>
                </a:solidFill>
                <a:latin typeface="Open Sans"/>
                <a:ea typeface="Open Sans"/>
                <a:cs typeface="Open Sans"/>
                <a:sym typeface="Open Sans"/>
              </a:rPr>
              <a:t>Human Capital Management</a:t>
            </a:r>
          </a:p>
          <a:p>
            <a:pPr lvl="0">
              <a:tabLst>
                <a:tab pos="228600" algn="l"/>
                <a:tab pos="457200" algn="l"/>
                <a:tab pos="685800" algn="l"/>
                <a:tab pos="914400" algn="l"/>
              </a:tabLst>
            </a:pPr>
            <a:endParaRPr lang="en-US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74320" algn="l"/>
                <a:tab pos="548640" algn="l"/>
                <a:tab pos="822960" algn="l"/>
              </a:tabLst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A set of 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practices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 related to managing people within a company/organization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274320" algn="l"/>
                <a:tab pos="548640" algn="l"/>
                <a:tab pos="822960" algn="l"/>
              </a:tabLst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Typically focuses on:</a:t>
            </a:r>
          </a:p>
          <a:p>
            <a:pPr lvl="8">
              <a:spcAft>
                <a:spcPts val="400"/>
              </a:spcAft>
              <a:tabLst>
                <a:tab pos="274320" algn="l"/>
                <a:tab pos="548640" algn="l"/>
                <a:tab pos="822960" algn="l"/>
              </a:tabLst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	- Workforce acquisition (hiring)</a:t>
            </a:r>
          </a:p>
          <a:p>
            <a:pPr lvl="8">
              <a:spcAft>
                <a:spcPts val="400"/>
              </a:spcAft>
              <a:tabLst>
                <a:tab pos="274320" algn="l"/>
                <a:tab pos="548640" algn="l"/>
                <a:tab pos="822960" algn="l"/>
              </a:tabLst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	- Workforce management</a:t>
            </a:r>
          </a:p>
          <a:p>
            <a:pPr lvl="8">
              <a:spcAft>
                <a:spcPts val="400"/>
              </a:spcAft>
              <a:tabLst>
                <a:tab pos="274320" algn="l"/>
                <a:tab pos="548640" algn="l"/>
                <a:tab pos="822960" algn="l"/>
              </a:tabLst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	- Workforce optimization</a:t>
            </a:r>
          </a:p>
        </p:txBody>
      </p:sp>
    </p:spTree>
    <p:extLst>
      <p:ext uri="{BB962C8B-B14F-4D97-AF65-F5344CB8AC3E}">
        <p14:creationId xmlns:p14="http://schemas.microsoft.com/office/powerpoint/2010/main" val="1065873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352227" y="1000664"/>
            <a:ext cx="6367800" cy="28674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6600" dirty="0">
                <a:solidFill>
                  <a:schemeClr val="bg1"/>
                </a:solidFill>
              </a:rPr>
              <a:t>Link</a:t>
            </a:r>
            <a:r>
              <a:rPr lang="en-US" sz="3600" dirty="0">
                <a:solidFill>
                  <a:schemeClr val="bg1"/>
                </a:solidFill>
              </a:rPr>
              <a:t>HCM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2400" b="0" i="1" dirty="0">
                <a:solidFill>
                  <a:schemeClr val="bg1"/>
                </a:solidFill>
              </a:rPr>
              <a:t>Human Capital Management Solutions Designed for your Business</a:t>
            </a:r>
            <a:br>
              <a:rPr lang="en-US" sz="2400" b="0" i="1" dirty="0">
                <a:solidFill>
                  <a:schemeClr val="bg1"/>
                </a:solidFill>
              </a:rPr>
            </a:br>
            <a:br>
              <a:rPr lang="en-US" sz="2400" b="0" i="1" dirty="0">
                <a:solidFill>
                  <a:schemeClr val="bg1"/>
                </a:solidFill>
              </a:rPr>
            </a:br>
            <a:br>
              <a:rPr lang="en-US" sz="2400" b="0" i="1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Mike Demerjian, President</a:t>
            </a:r>
            <a:br>
              <a:rPr lang="en-US" sz="2400" b="0" dirty="0">
                <a:solidFill>
                  <a:schemeClr val="bg1"/>
                </a:solidFill>
              </a:rPr>
            </a:br>
            <a:r>
              <a:rPr lang="en-US" sz="1800" b="0" dirty="0">
                <a:solidFill>
                  <a:schemeClr val="bg1"/>
                </a:solidFill>
              </a:rPr>
              <a:t>linkhcm.com</a:t>
            </a:r>
            <a:br>
              <a:rPr lang="en-US" sz="1800" b="0" dirty="0">
                <a:solidFill>
                  <a:schemeClr val="bg1"/>
                </a:solidFill>
              </a:rPr>
            </a:br>
            <a:r>
              <a:rPr lang="en-US" sz="1800" b="0" dirty="0">
                <a:solidFill>
                  <a:schemeClr val="bg1"/>
                </a:solidFill>
              </a:rPr>
              <a:t>909-568-2900</a:t>
            </a:r>
            <a:br>
              <a:rPr lang="en-US" sz="1100" b="0" i="1" dirty="0">
                <a:solidFill>
                  <a:schemeClr val="bg1"/>
                </a:solidFill>
              </a:rPr>
            </a:br>
            <a:endParaRPr sz="2400" b="0" i="1" dirty="0">
              <a:solidFill>
                <a:schemeClr val="bg1"/>
              </a:solidFill>
            </a:endParaRPr>
          </a:p>
        </p:txBody>
      </p:sp>
      <p:pic>
        <p:nvPicPr>
          <p:cNvPr id="102" name="Google Shape;10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4842" y="562050"/>
            <a:ext cx="7218475" cy="54827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9"/>
          <p:cNvPicPr preferRelativeResize="0"/>
          <p:nvPr/>
        </p:nvPicPr>
        <p:blipFill rotWithShape="1">
          <a:blip r:embed="rId4">
            <a:alphaModFix/>
          </a:blip>
          <a:srcRect b="23646"/>
          <a:stretch/>
        </p:blipFill>
        <p:spPr>
          <a:xfrm>
            <a:off x="242525" y="4568876"/>
            <a:ext cx="1131776" cy="366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9053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Our Promise, Your Experience</a:t>
            </a:r>
            <a:endParaRPr dirty="0"/>
          </a:p>
        </p:txBody>
      </p:sp>
      <p:sp>
        <p:nvSpPr>
          <p:cNvPr id="161" name="Google Shape;161;p26"/>
          <p:cNvSpPr txBox="1">
            <a:spLocks noGrp="1"/>
          </p:cNvSpPr>
          <p:nvPr>
            <p:ph type="subTitle" idx="4294967295"/>
          </p:nvPr>
        </p:nvSpPr>
        <p:spPr>
          <a:xfrm>
            <a:off x="390949" y="921300"/>
            <a:ext cx="8171159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  <a:buNone/>
            </a:pPr>
            <a:r>
              <a:rPr lang="en-US" sz="1200" dirty="0">
                <a:solidFill>
                  <a:schemeClr val="accent1"/>
                </a:solidFill>
              </a:rPr>
              <a:t>The LinkHCM promise means that you can expect a positive experience at every step of our partnership.</a:t>
            </a:r>
            <a:endParaRPr sz="1200" dirty="0">
              <a:solidFill>
                <a:schemeClr val="accent1"/>
              </a:solidFill>
            </a:endParaRPr>
          </a:p>
        </p:txBody>
      </p:sp>
      <p:pic>
        <p:nvPicPr>
          <p:cNvPr id="162" name="Google Shape;16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3250" y="3284325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89605" y="3383050"/>
            <a:ext cx="895350" cy="895350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26"/>
          <p:cNvSpPr/>
          <p:nvPr/>
        </p:nvSpPr>
        <p:spPr>
          <a:xfrm>
            <a:off x="1897649" y="1798575"/>
            <a:ext cx="2440083" cy="1051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0" bIns="91425" anchor="t" anchorCtr="0">
            <a:noAutofit/>
          </a:bodyPr>
          <a:lstStyle/>
          <a:p>
            <a:pPr lvl="0"/>
            <a:r>
              <a:rPr lang="en-US" dirty="0">
                <a:solidFill>
                  <a:schemeClr val="dk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"/>
              </a:rPr>
              <a:t>A Solution Designed for You</a:t>
            </a:r>
          </a:p>
          <a:p>
            <a:r>
              <a:rPr lang="en-US" sz="1200" dirty="0">
                <a:solidFill>
                  <a:schemeClr val="accent1"/>
                </a:solidFill>
                <a:latin typeface="Open Sans"/>
                <a:ea typeface="Open Sans"/>
                <a:cs typeface="Open Sans"/>
              </a:rPr>
              <a:t>We design the solution to fit your needs, and it actually works the way we say it will.</a:t>
            </a:r>
            <a:endParaRPr lang="en-US" sz="1200" dirty="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/>
            <a:endParaRPr dirty="0">
              <a:solidFill>
                <a:schemeClr val="dk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</p:txBody>
      </p:sp>
      <p:sp>
        <p:nvSpPr>
          <p:cNvPr id="167" name="Google Shape;167;p26"/>
          <p:cNvSpPr/>
          <p:nvPr/>
        </p:nvSpPr>
        <p:spPr>
          <a:xfrm>
            <a:off x="1897649" y="3383050"/>
            <a:ext cx="2492981" cy="1051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Commitment to Our Clients</a:t>
            </a:r>
          </a:p>
          <a:p>
            <a:pPr lvl="0"/>
            <a:r>
              <a:rPr lang="en-US" sz="1200" dirty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As a privately-owned company, we’re committed to doing the best for YOU, our clients, not a board or shareholders.</a:t>
            </a:r>
            <a:endParaRPr sz="1200" dirty="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8" name="Google Shape;168;p26"/>
          <p:cNvSpPr/>
          <p:nvPr/>
        </p:nvSpPr>
        <p:spPr>
          <a:xfrm>
            <a:off x="6214324" y="3383050"/>
            <a:ext cx="2492981" cy="1051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Contact LinkHCM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10251 Trademark St, Suite B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Rancho Cucamonga, CA 91730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Main Line 909-568-2900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Job postings on Indeed</a:t>
            </a:r>
            <a:endParaRPr sz="1200" dirty="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9" name="Google Shape;169;p26"/>
          <p:cNvSpPr/>
          <p:nvPr/>
        </p:nvSpPr>
        <p:spPr>
          <a:xfrm>
            <a:off x="6214324" y="1798563"/>
            <a:ext cx="2347783" cy="1051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Real, Hands-on Support</a:t>
            </a:r>
          </a:p>
          <a:p>
            <a:pPr lvl="0"/>
            <a:r>
              <a:rPr lang="en-US" sz="1200" dirty="0">
                <a:solidFill>
                  <a:schemeClr val="accent1"/>
                </a:solidFill>
                <a:latin typeface="Open Sans"/>
                <a:ea typeface="Open Sans"/>
                <a:cs typeface="Open Sans"/>
              </a:rPr>
              <a:t>You get access to a dedicated team of experts who you can actually get ahold of whenever you need it.</a:t>
            </a:r>
            <a:endParaRPr sz="1200" dirty="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70" name="Google Shape;170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2525" y="4566800"/>
            <a:ext cx="1131776" cy="370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Just Another Image">
            <a:extLst>
              <a:ext uri="{FF2B5EF4-FFF2-40B4-BE49-F238E27FC236}">
                <a16:creationId xmlns:a16="http://schemas.microsoft.com/office/drawing/2014/main" id="{934F5749-F70E-4E66-8C1C-0B2B2F17AE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546" y="1790487"/>
            <a:ext cx="741413" cy="84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Just Another Image">
            <a:extLst>
              <a:ext uri="{FF2B5EF4-FFF2-40B4-BE49-F238E27FC236}">
                <a16:creationId xmlns:a16="http://schemas.microsoft.com/office/drawing/2014/main" id="{5AC417AF-6F2A-40EF-BFB1-10A90B815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307" y="1781179"/>
            <a:ext cx="801945" cy="86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9"/>
          <p:cNvSpPr txBox="1">
            <a:spLocks noGrp="1"/>
          </p:cNvSpPr>
          <p:nvPr>
            <p:ph type="title"/>
          </p:nvPr>
        </p:nvSpPr>
        <p:spPr>
          <a:xfrm>
            <a:off x="1662544" y="445025"/>
            <a:ext cx="716975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Values</a:t>
            </a:r>
            <a:endParaRPr dirty="0"/>
          </a:p>
        </p:txBody>
      </p:sp>
      <p:sp>
        <p:nvSpPr>
          <p:cNvPr id="229" name="Google Shape;229;p29"/>
          <p:cNvSpPr/>
          <p:nvPr/>
        </p:nvSpPr>
        <p:spPr>
          <a:xfrm>
            <a:off x="1592850" y="1405850"/>
            <a:ext cx="1414800" cy="9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0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450" b="1">
                <a:solidFill>
                  <a:srgbClr val="135655"/>
                </a:solidFill>
                <a:latin typeface="Open Sans"/>
                <a:ea typeface="Open Sans"/>
                <a:cs typeface="Open Sans"/>
                <a:sym typeface="Open Sans"/>
              </a:rPr>
              <a:t>Jump through hoops.</a:t>
            </a:r>
            <a:endParaRPr sz="1450" b="1">
              <a:solidFill>
                <a:srgbClr val="13565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2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30" name="Google Shape;230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0768" y="558760"/>
            <a:ext cx="1131776" cy="370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51226" y="1298361"/>
            <a:ext cx="973347" cy="105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10387" y="3101288"/>
            <a:ext cx="1030575" cy="1093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18175" y="1260725"/>
            <a:ext cx="973350" cy="106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2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983725" y="1246274"/>
            <a:ext cx="1083899" cy="1093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89562" y="3094478"/>
            <a:ext cx="1030575" cy="1119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2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351223" y="3156646"/>
            <a:ext cx="973350" cy="1057752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p29"/>
          <p:cNvSpPr/>
          <p:nvPr/>
        </p:nvSpPr>
        <p:spPr>
          <a:xfrm>
            <a:off x="7189800" y="1405838"/>
            <a:ext cx="1414800" cy="9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0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450" b="1">
                <a:solidFill>
                  <a:srgbClr val="135655"/>
                </a:solidFill>
                <a:latin typeface="Open Sans"/>
                <a:ea typeface="Open Sans"/>
                <a:cs typeface="Open Sans"/>
                <a:sym typeface="Open Sans"/>
              </a:rPr>
              <a:t>Do the right thing.</a:t>
            </a:r>
            <a:endParaRPr sz="1450" b="1">
              <a:solidFill>
                <a:srgbClr val="13565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450" b="1">
              <a:solidFill>
                <a:srgbClr val="13565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450" b="1">
              <a:solidFill>
                <a:srgbClr val="13565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2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8" name="Google Shape;238;p29"/>
          <p:cNvSpPr/>
          <p:nvPr/>
        </p:nvSpPr>
        <p:spPr>
          <a:xfrm>
            <a:off x="4391325" y="1405850"/>
            <a:ext cx="1414800" cy="9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0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450" b="1">
                <a:solidFill>
                  <a:srgbClr val="135655"/>
                </a:solidFill>
                <a:latin typeface="Open Sans"/>
                <a:ea typeface="Open Sans"/>
                <a:cs typeface="Open Sans"/>
                <a:sym typeface="Open Sans"/>
              </a:rPr>
              <a:t>Grow and improve every day.</a:t>
            </a:r>
            <a:endParaRPr sz="1450" b="1">
              <a:solidFill>
                <a:srgbClr val="13565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450" b="1">
              <a:solidFill>
                <a:srgbClr val="13565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450" b="1">
              <a:solidFill>
                <a:srgbClr val="13565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2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9" name="Google Shape;239;p29"/>
          <p:cNvSpPr/>
          <p:nvPr/>
        </p:nvSpPr>
        <p:spPr>
          <a:xfrm>
            <a:off x="1592850" y="3295200"/>
            <a:ext cx="1414800" cy="9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0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450" b="1">
                <a:solidFill>
                  <a:srgbClr val="135655"/>
                </a:solidFill>
                <a:latin typeface="Open Sans"/>
                <a:ea typeface="Open Sans"/>
                <a:cs typeface="Open Sans"/>
                <a:sym typeface="Open Sans"/>
              </a:rPr>
              <a:t>Find the fun in every day.</a:t>
            </a:r>
            <a:endParaRPr sz="1450" b="1">
              <a:solidFill>
                <a:srgbClr val="13565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450" b="1">
              <a:solidFill>
                <a:srgbClr val="13565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450" b="1">
              <a:solidFill>
                <a:srgbClr val="13565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2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0" name="Google Shape;240;p29"/>
          <p:cNvSpPr/>
          <p:nvPr/>
        </p:nvSpPr>
        <p:spPr>
          <a:xfrm>
            <a:off x="7189800" y="3295188"/>
            <a:ext cx="1414800" cy="9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0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450" b="1">
                <a:solidFill>
                  <a:srgbClr val="135655"/>
                </a:solidFill>
                <a:latin typeface="Open Sans"/>
                <a:ea typeface="Open Sans"/>
                <a:cs typeface="Open Sans"/>
                <a:sym typeface="Open Sans"/>
              </a:rPr>
              <a:t>Recognize the value in all people.</a:t>
            </a:r>
            <a:endParaRPr sz="1450" b="1">
              <a:solidFill>
                <a:srgbClr val="13565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450" b="1">
              <a:solidFill>
                <a:srgbClr val="13565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450" b="1">
              <a:solidFill>
                <a:srgbClr val="13565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450" b="1">
              <a:solidFill>
                <a:srgbClr val="13565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450" b="1">
              <a:solidFill>
                <a:srgbClr val="13565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2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1" name="Google Shape;241;p29"/>
          <p:cNvSpPr/>
          <p:nvPr/>
        </p:nvSpPr>
        <p:spPr>
          <a:xfrm>
            <a:off x="4391325" y="3295200"/>
            <a:ext cx="1414800" cy="9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0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450" b="1">
                <a:solidFill>
                  <a:srgbClr val="135655"/>
                </a:solidFill>
                <a:latin typeface="Open Sans"/>
                <a:ea typeface="Open Sans"/>
                <a:cs typeface="Open Sans"/>
                <a:sym typeface="Open Sans"/>
              </a:rPr>
              <a:t>Get it done, right.</a:t>
            </a:r>
            <a:endParaRPr sz="1450" b="1">
              <a:solidFill>
                <a:srgbClr val="13565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450" b="1">
              <a:solidFill>
                <a:srgbClr val="13565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450" b="1">
              <a:solidFill>
                <a:srgbClr val="13565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2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8"/>
          <p:cNvSpPr txBox="1">
            <a:spLocks noGrp="1"/>
          </p:cNvSpPr>
          <p:nvPr>
            <p:ph type="title"/>
          </p:nvPr>
        </p:nvSpPr>
        <p:spPr>
          <a:xfrm>
            <a:off x="493050" y="84250"/>
            <a:ext cx="6367800" cy="129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FFFFFF"/>
                </a:solidFill>
              </a:rPr>
              <a:t>Payroll </a:t>
            </a:r>
            <a:r>
              <a:rPr lang="en" sz="2800" dirty="0">
                <a:solidFill>
                  <a:srgbClr val="FFFFFF"/>
                </a:solidFill>
              </a:rPr>
              <a:t>Timeline </a:t>
            </a:r>
            <a:endParaRPr sz="2800" dirty="0">
              <a:solidFill>
                <a:srgbClr val="FFFFFF"/>
              </a:solidFill>
            </a:endParaRPr>
          </a:p>
        </p:txBody>
      </p:sp>
      <p:sp>
        <p:nvSpPr>
          <p:cNvPr id="189" name="Google Shape;189;p28"/>
          <p:cNvSpPr/>
          <p:nvPr/>
        </p:nvSpPr>
        <p:spPr>
          <a:xfrm>
            <a:off x="0" y="1376350"/>
            <a:ext cx="9144000" cy="2989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28"/>
          <p:cNvSpPr txBox="1"/>
          <p:nvPr/>
        </p:nvSpPr>
        <p:spPr>
          <a:xfrm>
            <a:off x="6989510" y="1458130"/>
            <a:ext cx="1367927" cy="11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/>
            <a:r>
              <a:rPr lang="en-US" sz="1200" b="1" dirty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Age Discrimination in Employment Act </a:t>
            </a:r>
          </a:p>
          <a:p>
            <a:pPr lvl="0" algn="ctr"/>
            <a:r>
              <a:rPr lang="en-US" sz="10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ADEA</a:t>
            </a:r>
            <a:endParaRPr sz="1000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91" name="Google Shape;191;p28"/>
          <p:cNvPicPr preferRelativeResize="0"/>
          <p:nvPr/>
        </p:nvPicPr>
        <p:blipFill rotWithShape="1">
          <a:blip r:embed="rId3">
            <a:alphaModFix/>
          </a:blip>
          <a:srcRect b="23646"/>
          <a:stretch/>
        </p:blipFill>
        <p:spPr>
          <a:xfrm>
            <a:off x="242525" y="4568876"/>
            <a:ext cx="1131776" cy="3662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2" name="Google Shape;192;p28"/>
          <p:cNvGrpSpPr/>
          <p:nvPr/>
        </p:nvGrpSpPr>
        <p:grpSpPr>
          <a:xfrm>
            <a:off x="757861" y="2603946"/>
            <a:ext cx="1234228" cy="414285"/>
            <a:chOff x="602313" y="2552375"/>
            <a:chExt cx="1048088" cy="368450"/>
          </a:xfrm>
        </p:grpSpPr>
        <p:sp>
          <p:nvSpPr>
            <p:cNvPr id="193" name="Google Shape;193;p28"/>
            <p:cNvSpPr/>
            <p:nvPr/>
          </p:nvSpPr>
          <p:spPr>
            <a:xfrm rot="10800000">
              <a:off x="602313" y="2552375"/>
              <a:ext cx="412200" cy="366300"/>
            </a:xfrm>
            <a:prstGeom prst="flowChartDelay">
              <a:avLst/>
            </a:pr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8"/>
            <p:cNvSpPr/>
            <p:nvPr/>
          </p:nvSpPr>
          <p:spPr>
            <a:xfrm>
              <a:off x="1013500" y="2554525"/>
              <a:ext cx="636900" cy="366300"/>
            </a:xfrm>
            <a:prstGeom prst="rect">
              <a:avLst/>
            </a:pr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5" name="Google Shape;195;p28"/>
          <p:cNvSpPr/>
          <p:nvPr/>
        </p:nvSpPr>
        <p:spPr>
          <a:xfrm>
            <a:off x="2081851" y="2606363"/>
            <a:ext cx="1169700" cy="4119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28"/>
          <p:cNvSpPr/>
          <p:nvPr/>
        </p:nvSpPr>
        <p:spPr>
          <a:xfrm>
            <a:off x="3341324" y="2603946"/>
            <a:ext cx="1169700" cy="4119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8"/>
          <p:cNvSpPr/>
          <p:nvPr/>
        </p:nvSpPr>
        <p:spPr>
          <a:xfrm>
            <a:off x="4600797" y="2606363"/>
            <a:ext cx="1169700" cy="4119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8"/>
          <p:cNvSpPr/>
          <p:nvPr/>
        </p:nvSpPr>
        <p:spPr>
          <a:xfrm>
            <a:off x="5860269" y="2603946"/>
            <a:ext cx="1169700" cy="411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8"/>
          <p:cNvSpPr/>
          <p:nvPr/>
        </p:nvSpPr>
        <p:spPr>
          <a:xfrm>
            <a:off x="7119742" y="2606363"/>
            <a:ext cx="750000" cy="4119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8"/>
          <p:cNvSpPr/>
          <p:nvPr/>
        </p:nvSpPr>
        <p:spPr>
          <a:xfrm>
            <a:off x="7869741" y="2606358"/>
            <a:ext cx="485400" cy="411900"/>
          </a:xfrm>
          <a:prstGeom prst="flowChartDelay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8"/>
          <p:cNvSpPr/>
          <p:nvPr/>
        </p:nvSpPr>
        <p:spPr>
          <a:xfrm>
            <a:off x="7366000" y="3181300"/>
            <a:ext cx="704100" cy="7041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8"/>
          <p:cNvSpPr/>
          <p:nvPr/>
        </p:nvSpPr>
        <p:spPr>
          <a:xfrm>
            <a:off x="6068100" y="1719550"/>
            <a:ext cx="704100" cy="7041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8"/>
          <p:cNvSpPr/>
          <p:nvPr/>
        </p:nvSpPr>
        <p:spPr>
          <a:xfrm>
            <a:off x="4828850" y="3181300"/>
            <a:ext cx="704100" cy="704100"/>
          </a:xfrm>
          <a:prstGeom prst="ellipse">
            <a:avLst/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8"/>
          <p:cNvSpPr/>
          <p:nvPr/>
        </p:nvSpPr>
        <p:spPr>
          <a:xfrm>
            <a:off x="3588150" y="1719550"/>
            <a:ext cx="704100" cy="704100"/>
          </a:xfrm>
          <a:prstGeom prst="ellipse">
            <a:avLst/>
          </a:prstGeom>
          <a:solidFill>
            <a:schemeClr val="accent4"/>
          </a:solidFill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8"/>
          <p:cNvSpPr/>
          <p:nvPr/>
        </p:nvSpPr>
        <p:spPr>
          <a:xfrm>
            <a:off x="2291700" y="3181300"/>
            <a:ext cx="704100" cy="704100"/>
          </a:xfrm>
          <a:prstGeom prst="ellipse">
            <a:avLst/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8"/>
          <p:cNvSpPr/>
          <p:nvPr/>
        </p:nvSpPr>
        <p:spPr>
          <a:xfrm>
            <a:off x="1053200" y="1719550"/>
            <a:ext cx="704100" cy="704100"/>
          </a:xfrm>
          <a:prstGeom prst="ellipse">
            <a:avLst/>
          </a:prstGeom>
          <a:solidFill>
            <a:schemeClr val="accent6"/>
          </a:solidFill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8"/>
          <p:cNvSpPr txBox="1"/>
          <p:nvPr/>
        </p:nvSpPr>
        <p:spPr>
          <a:xfrm>
            <a:off x="1088750" y="2615938"/>
            <a:ext cx="752700" cy="3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1935</a:t>
            </a:r>
            <a:endParaRPr sz="1100" dirty="0">
              <a:solidFill>
                <a:srgbClr val="FFFFFF"/>
              </a:solidFill>
            </a:endParaRPr>
          </a:p>
        </p:txBody>
      </p:sp>
      <p:sp>
        <p:nvSpPr>
          <p:cNvPr id="208" name="Google Shape;208;p28"/>
          <p:cNvSpPr txBox="1"/>
          <p:nvPr/>
        </p:nvSpPr>
        <p:spPr>
          <a:xfrm>
            <a:off x="2343600" y="2615938"/>
            <a:ext cx="752700" cy="3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1938</a:t>
            </a:r>
            <a:endParaRPr sz="1100" dirty="0">
              <a:solidFill>
                <a:srgbClr val="FFFFFF"/>
              </a:solidFill>
            </a:endParaRPr>
          </a:p>
        </p:txBody>
      </p:sp>
      <p:sp>
        <p:nvSpPr>
          <p:cNvPr id="209" name="Google Shape;209;p28"/>
          <p:cNvSpPr txBox="1"/>
          <p:nvPr/>
        </p:nvSpPr>
        <p:spPr>
          <a:xfrm>
            <a:off x="3598450" y="2615938"/>
            <a:ext cx="752700" cy="3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1943</a:t>
            </a:r>
            <a:endParaRPr sz="1100" dirty="0">
              <a:solidFill>
                <a:srgbClr val="FFFFFF"/>
              </a:solidFill>
            </a:endParaRPr>
          </a:p>
        </p:txBody>
      </p:sp>
      <p:sp>
        <p:nvSpPr>
          <p:cNvPr id="210" name="Google Shape;210;p28"/>
          <p:cNvSpPr txBox="1"/>
          <p:nvPr/>
        </p:nvSpPr>
        <p:spPr>
          <a:xfrm>
            <a:off x="4853300" y="2615938"/>
            <a:ext cx="752700" cy="3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1963</a:t>
            </a:r>
            <a:endParaRPr sz="1100" dirty="0">
              <a:solidFill>
                <a:srgbClr val="FFFFFF"/>
              </a:solidFill>
            </a:endParaRPr>
          </a:p>
        </p:txBody>
      </p:sp>
      <p:sp>
        <p:nvSpPr>
          <p:cNvPr id="211" name="Google Shape;211;p28"/>
          <p:cNvSpPr txBox="1"/>
          <p:nvPr/>
        </p:nvSpPr>
        <p:spPr>
          <a:xfrm>
            <a:off x="6108150" y="2615938"/>
            <a:ext cx="752700" cy="3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1964</a:t>
            </a:r>
            <a:endParaRPr sz="1100" dirty="0">
              <a:solidFill>
                <a:srgbClr val="FFFFFF"/>
              </a:solidFill>
            </a:endParaRPr>
          </a:p>
        </p:txBody>
      </p:sp>
      <p:sp>
        <p:nvSpPr>
          <p:cNvPr id="212" name="Google Shape;212;p28"/>
          <p:cNvSpPr txBox="1"/>
          <p:nvPr/>
        </p:nvSpPr>
        <p:spPr>
          <a:xfrm>
            <a:off x="7401800" y="2615938"/>
            <a:ext cx="752700" cy="3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1967</a:t>
            </a:r>
            <a:endParaRPr sz="1100" dirty="0">
              <a:solidFill>
                <a:srgbClr val="FFFFFF"/>
              </a:solidFill>
            </a:endParaRPr>
          </a:p>
        </p:txBody>
      </p:sp>
      <p:sp>
        <p:nvSpPr>
          <p:cNvPr id="213" name="Google Shape;213;p28"/>
          <p:cNvSpPr txBox="1"/>
          <p:nvPr/>
        </p:nvSpPr>
        <p:spPr>
          <a:xfrm>
            <a:off x="5814675" y="3096846"/>
            <a:ext cx="1269000" cy="11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accent2"/>
                </a:solidFill>
                <a:latin typeface="Open Sans"/>
                <a:ea typeface="Open Sans"/>
                <a:cs typeface="Open Sans"/>
                <a:sym typeface="Open Sans"/>
              </a:rPr>
              <a:t>Civil Rights Act</a:t>
            </a:r>
            <a:endParaRPr sz="1300" b="1" dirty="0">
              <a:solidFill>
                <a:schemeClr val="accent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4" name="Google Shape;214;p28"/>
          <p:cNvSpPr txBox="1"/>
          <p:nvPr/>
        </p:nvSpPr>
        <p:spPr>
          <a:xfrm>
            <a:off x="4545675" y="1469650"/>
            <a:ext cx="1269000" cy="11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/>
            <a:r>
              <a:rPr lang="en-US" sz="1300" b="1" dirty="0">
                <a:solidFill>
                  <a:schemeClr val="accent3"/>
                </a:solidFill>
                <a:latin typeface="Open Sans"/>
                <a:ea typeface="Open Sans"/>
                <a:cs typeface="Open Sans"/>
                <a:sym typeface="Open Sans"/>
              </a:rPr>
              <a:t>Equal Pay Act</a:t>
            </a:r>
            <a:endParaRPr sz="1300" b="1" dirty="0">
              <a:solidFill>
                <a:schemeClr val="accent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5" name="Google Shape;215;p28"/>
          <p:cNvSpPr txBox="1"/>
          <p:nvPr/>
        </p:nvSpPr>
        <p:spPr>
          <a:xfrm>
            <a:off x="3277825" y="3120853"/>
            <a:ext cx="1269000" cy="11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dirty="0">
                <a:solidFill>
                  <a:schemeClr val="accent4"/>
                </a:solidFill>
                <a:latin typeface="Open Sans"/>
                <a:ea typeface="Open Sans"/>
                <a:cs typeface="Open Sans"/>
                <a:sym typeface="Open Sans"/>
              </a:rPr>
              <a:t>Current Tax Payment Act </a:t>
            </a:r>
            <a:endParaRPr sz="1200" b="1" dirty="0">
              <a:solidFill>
                <a:schemeClr val="accent4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6" name="Google Shape;216;p28"/>
          <p:cNvSpPr txBox="1"/>
          <p:nvPr/>
        </p:nvSpPr>
        <p:spPr>
          <a:xfrm>
            <a:off x="2009250" y="1450600"/>
            <a:ext cx="1269000" cy="11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/>
            <a:r>
              <a:rPr lang="en-US" sz="1300" b="1" dirty="0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Fair Labor Standards Act</a:t>
            </a:r>
          </a:p>
          <a:p>
            <a:pPr lvl="0" algn="ctr"/>
            <a:r>
              <a:rPr lang="en-US" sz="10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FLSA</a:t>
            </a:r>
            <a:r>
              <a:rPr lang="en-US" sz="1300" b="1" dirty="0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300" b="1" dirty="0">
              <a:solidFill>
                <a:schemeClr val="accent5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631320" y="3096846"/>
            <a:ext cx="1546700" cy="11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dirty="0">
                <a:solidFill>
                  <a:schemeClr val="accent6"/>
                </a:solidFill>
                <a:latin typeface="Open Sans"/>
                <a:ea typeface="Open Sans"/>
                <a:cs typeface="Open Sans"/>
                <a:sym typeface="Open Sans"/>
              </a:rPr>
              <a:t>Federal Insurance Contributions Act</a:t>
            </a:r>
          </a:p>
          <a:p>
            <a:pPr lvl="0" algn="ctr">
              <a:lnSpc>
                <a:spcPct val="150000"/>
              </a:lnSpc>
            </a:pPr>
            <a:r>
              <a:rPr lang="en-US" sz="1000" i="1" dirty="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FICA </a:t>
            </a:r>
          </a:p>
          <a:p>
            <a:pPr lvl="0" algn="ctr">
              <a:lnSpc>
                <a:spcPct val="150000"/>
              </a:lnSpc>
            </a:pPr>
            <a:r>
              <a:rPr lang="en-US" sz="1000" i="1" dirty="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1965 Amendment</a:t>
            </a:r>
          </a:p>
        </p:txBody>
      </p:sp>
      <p:pic>
        <p:nvPicPr>
          <p:cNvPr id="218" name="Google Shape;218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52962" y="1818600"/>
            <a:ext cx="504575" cy="505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75350" y="3255332"/>
            <a:ext cx="485400" cy="5560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177850" y="1856274"/>
            <a:ext cx="504575" cy="4005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2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687913" y="1820809"/>
            <a:ext cx="504575" cy="50158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2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928602" y="3341753"/>
            <a:ext cx="504575" cy="3831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2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416083" y="3305288"/>
            <a:ext cx="485400" cy="4561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3002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8"/>
          <p:cNvSpPr txBox="1">
            <a:spLocks noGrp="1"/>
          </p:cNvSpPr>
          <p:nvPr>
            <p:ph type="title"/>
          </p:nvPr>
        </p:nvSpPr>
        <p:spPr>
          <a:xfrm>
            <a:off x="493050" y="84250"/>
            <a:ext cx="6367800" cy="129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FFFFFF"/>
                </a:solidFill>
              </a:rPr>
              <a:t>Payroll </a:t>
            </a:r>
            <a:r>
              <a:rPr lang="en" sz="2800" dirty="0">
                <a:solidFill>
                  <a:srgbClr val="FFFFFF"/>
                </a:solidFill>
              </a:rPr>
              <a:t>Timeline </a:t>
            </a:r>
            <a:r>
              <a:rPr lang="en" sz="2800" b="0" dirty="0">
                <a:solidFill>
                  <a:srgbClr val="FFFFFF"/>
                </a:solidFill>
              </a:rPr>
              <a:t>(</a:t>
            </a:r>
            <a:r>
              <a:rPr lang="en-US" sz="2800" b="0" dirty="0">
                <a:solidFill>
                  <a:srgbClr val="FFFFFF"/>
                </a:solidFill>
              </a:rPr>
              <a:t>continued)</a:t>
            </a:r>
            <a:endParaRPr sz="2800" b="0" dirty="0">
              <a:solidFill>
                <a:srgbClr val="FFFFFF"/>
              </a:solidFill>
            </a:endParaRPr>
          </a:p>
        </p:txBody>
      </p:sp>
      <p:sp>
        <p:nvSpPr>
          <p:cNvPr id="189" name="Google Shape;189;p28"/>
          <p:cNvSpPr/>
          <p:nvPr/>
        </p:nvSpPr>
        <p:spPr>
          <a:xfrm>
            <a:off x="0" y="1376350"/>
            <a:ext cx="9144000" cy="2989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28"/>
          <p:cNvSpPr txBox="1"/>
          <p:nvPr/>
        </p:nvSpPr>
        <p:spPr>
          <a:xfrm>
            <a:off x="7083550" y="1450600"/>
            <a:ext cx="1269000" cy="11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/>
            <a:r>
              <a:rPr lang="en-US" sz="1300" b="1" dirty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Affordable Care Act</a:t>
            </a:r>
            <a:endParaRPr lang="en" sz="1000" b="1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 algn="ctr"/>
            <a:r>
              <a:rPr lang="en-US" sz="10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ACA</a:t>
            </a:r>
            <a:endParaRPr sz="1000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91" name="Google Shape;191;p28"/>
          <p:cNvPicPr preferRelativeResize="0"/>
          <p:nvPr/>
        </p:nvPicPr>
        <p:blipFill rotWithShape="1">
          <a:blip r:embed="rId3">
            <a:alphaModFix/>
          </a:blip>
          <a:srcRect b="23646"/>
          <a:stretch/>
        </p:blipFill>
        <p:spPr>
          <a:xfrm>
            <a:off x="242525" y="4568876"/>
            <a:ext cx="1131776" cy="3662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2" name="Google Shape;192;p28"/>
          <p:cNvGrpSpPr/>
          <p:nvPr/>
        </p:nvGrpSpPr>
        <p:grpSpPr>
          <a:xfrm>
            <a:off x="757861" y="2603946"/>
            <a:ext cx="1234228" cy="414285"/>
            <a:chOff x="602313" y="2552375"/>
            <a:chExt cx="1048088" cy="368450"/>
          </a:xfrm>
        </p:grpSpPr>
        <p:sp>
          <p:nvSpPr>
            <p:cNvPr id="193" name="Google Shape;193;p28"/>
            <p:cNvSpPr/>
            <p:nvPr/>
          </p:nvSpPr>
          <p:spPr>
            <a:xfrm rot="10800000">
              <a:off x="602313" y="2552375"/>
              <a:ext cx="412200" cy="366300"/>
            </a:xfrm>
            <a:prstGeom prst="flowChartDelay">
              <a:avLst/>
            </a:pr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8"/>
            <p:cNvSpPr/>
            <p:nvPr/>
          </p:nvSpPr>
          <p:spPr>
            <a:xfrm>
              <a:off x="1013500" y="2554525"/>
              <a:ext cx="636900" cy="366300"/>
            </a:xfrm>
            <a:prstGeom prst="rect">
              <a:avLst/>
            </a:pr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5" name="Google Shape;195;p28"/>
          <p:cNvSpPr/>
          <p:nvPr/>
        </p:nvSpPr>
        <p:spPr>
          <a:xfrm>
            <a:off x="2081851" y="2606363"/>
            <a:ext cx="1169700" cy="4119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28"/>
          <p:cNvSpPr/>
          <p:nvPr/>
        </p:nvSpPr>
        <p:spPr>
          <a:xfrm>
            <a:off x="3341324" y="2603946"/>
            <a:ext cx="1169700" cy="4119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8"/>
          <p:cNvSpPr/>
          <p:nvPr/>
        </p:nvSpPr>
        <p:spPr>
          <a:xfrm>
            <a:off x="4600797" y="2606363"/>
            <a:ext cx="1169700" cy="4119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8"/>
          <p:cNvSpPr/>
          <p:nvPr/>
        </p:nvSpPr>
        <p:spPr>
          <a:xfrm>
            <a:off x="5860269" y="2603946"/>
            <a:ext cx="1169700" cy="411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8"/>
          <p:cNvSpPr/>
          <p:nvPr/>
        </p:nvSpPr>
        <p:spPr>
          <a:xfrm>
            <a:off x="7119742" y="2606363"/>
            <a:ext cx="750000" cy="4119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8"/>
          <p:cNvSpPr/>
          <p:nvPr/>
        </p:nvSpPr>
        <p:spPr>
          <a:xfrm>
            <a:off x="7869741" y="2606358"/>
            <a:ext cx="485400" cy="411900"/>
          </a:xfrm>
          <a:prstGeom prst="flowChartDelay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8"/>
          <p:cNvSpPr/>
          <p:nvPr/>
        </p:nvSpPr>
        <p:spPr>
          <a:xfrm>
            <a:off x="7366000" y="3181300"/>
            <a:ext cx="704100" cy="7041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8"/>
          <p:cNvSpPr/>
          <p:nvPr/>
        </p:nvSpPr>
        <p:spPr>
          <a:xfrm>
            <a:off x="6068100" y="1719550"/>
            <a:ext cx="704100" cy="7041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8"/>
          <p:cNvSpPr/>
          <p:nvPr/>
        </p:nvSpPr>
        <p:spPr>
          <a:xfrm>
            <a:off x="4828850" y="3181300"/>
            <a:ext cx="704100" cy="704100"/>
          </a:xfrm>
          <a:prstGeom prst="ellipse">
            <a:avLst/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8"/>
          <p:cNvSpPr/>
          <p:nvPr/>
        </p:nvSpPr>
        <p:spPr>
          <a:xfrm>
            <a:off x="3588150" y="1719550"/>
            <a:ext cx="704100" cy="704100"/>
          </a:xfrm>
          <a:prstGeom prst="ellipse">
            <a:avLst/>
          </a:prstGeom>
          <a:solidFill>
            <a:schemeClr val="accent4"/>
          </a:solidFill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8"/>
          <p:cNvSpPr/>
          <p:nvPr/>
        </p:nvSpPr>
        <p:spPr>
          <a:xfrm>
            <a:off x="2291700" y="3181300"/>
            <a:ext cx="704100" cy="704100"/>
          </a:xfrm>
          <a:prstGeom prst="ellipse">
            <a:avLst/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8"/>
          <p:cNvSpPr/>
          <p:nvPr/>
        </p:nvSpPr>
        <p:spPr>
          <a:xfrm>
            <a:off x="1053200" y="1719550"/>
            <a:ext cx="704100" cy="704100"/>
          </a:xfrm>
          <a:prstGeom prst="ellipse">
            <a:avLst/>
          </a:prstGeom>
          <a:solidFill>
            <a:schemeClr val="accent6"/>
          </a:solidFill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8"/>
          <p:cNvSpPr txBox="1"/>
          <p:nvPr/>
        </p:nvSpPr>
        <p:spPr>
          <a:xfrm>
            <a:off x="1088750" y="2615938"/>
            <a:ext cx="752700" cy="3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1974</a:t>
            </a:r>
            <a:endParaRPr sz="1100" dirty="0">
              <a:solidFill>
                <a:srgbClr val="FFFFFF"/>
              </a:solidFill>
            </a:endParaRPr>
          </a:p>
        </p:txBody>
      </p:sp>
      <p:sp>
        <p:nvSpPr>
          <p:cNvPr id="208" name="Google Shape;208;p28"/>
          <p:cNvSpPr txBox="1"/>
          <p:nvPr/>
        </p:nvSpPr>
        <p:spPr>
          <a:xfrm>
            <a:off x="2343600" y="2615938"/>
            <a:ext cx="752700" cy="3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1983</a:t>
            </a:r>
            <a:endParaRPr sz="1100" dirty="0">
              <a:solidFill>
                <a:srgbClr val="FFFFFF"/>
              </a:solidFill>
            </a:endParaRPr>
          </a:p>
        </p:txBody>
      </p:sp>
      <p:sp>
        <p:nvSpPr>
          <p:cNvPr id="209" name="Google Shape;209;p28"/>
          <p:cNvSpPr txBox="1"/>
          <p:nvPr/>
        </p:nvSpPr>
        <p:spPr>
          <a:xfrm>
            <a:off x="3598450" y="2615938"/>
            <a:ext cx="752700" cy="3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1986</a:t>
            </a:r>
            <a:endParaRPr sz="1100" dirty="0">
              <a:solidFill>
                <a:srgbClr val="FFFFFF"/>
              </a:solidFill>
            </a:endParaRPr>
          </a:p>
        </p:txBody>
      </p:sp>
      <p:sp>
        <p:nvSpPr>
          <p:cNvPr id="210" name="Google Shape;210;p28"/>
          <p:cNvSpPr txBox="1"/>
          <p:nvPr/>
        </p:nvSpPr>
        <p:spPr>
          <a:xfrm>
            <a:off x="4853300" y="2615938"/>
            <a:ext cx="752700" cy="3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1990</a:t>
            </a:r>
            <a:endParaRPr sz="1100" dirty="0">
              <a:solidFill>
                <a:srgbClr val="FFFFFF"/>
              </a:solidFill>
            </a:endParaRPr>
          </a:p>
        </p:txBody>
      </p:sp>
      <p:sp>
        <p:nvSpPr>
          <p:cNvPr id="211" name="Google Shape;211;p28"/>
          <p:cNvSpPr txBox="1"/>
          <p:nvPr/>
        </p:nvSpPr>
        <p:spPr>
          <a:xfrm>
            <a:off x="6108150" y="2615938"/>
            <a:ext cx="752700" cy="3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1993</a:t>
            </a:r>
            <a:endParaRPr sz="1100" dirty="0">
              <a:solidFill>
                <a:srgbClr val="FFFFFF"/>
              </a:solidFill>
            </a:endParaRPr>
          </a:p>
        </p:txBody>
      </p:sp>
      <p:sp>
        <p:nvSpPr>
          <p:cNvPr id="212" name="Google Shape;212;p28"/>
          <p:cNvSpPr txBox="1"/>
          <p:nvPr/>
        </p:nvSpPr>
        <p:spPr>
          <a:xfrm>
            <a:off x="7401800" y="2615938"/>
            <a:ext cx="752700" cy="3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2010</a:t>
            </a:r>
            <a:endParaRPr sz="1100" dirty="0">
              <a:solidFill>
                <a:srgbClr val="FFFFFF"/>
              </a:solidFill>
            </a:endParaRPr>
          </a:p>
        </p:txBody>
      </p:sp>
      <p:sp>
        <p:nvSpPr>
          <p:cNvPr id="213" name="Google Shape;213;p28"/>
          <p:cNvSpPr txBox="1"/>
          <p:nvPr/>
        </p:nvSpPr>
        <p:spPr>
          <a:xfrm>
            <a:off x="5850000" y="3122700"/>
            <a:ext cx="1269000" cy="11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300" b="1" dirty="0">
                <a:solidFill>
                  <a:schemeClr val="accent2"/>
                </a:solidFill>
                <a:latin typeface="Open Sans"/>
                <a:ea typeface="Open Sans"/>
                <a:cs typeface="Open Sans"/>
                <a:sym typeface="Open Sans"/>
              </a:rPr>
              <a:t>Family and Medical Leave Act</a:t>
            </a:r>
            <a:endParaRPr lang="en" sz="1000" b="1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 algn="ctr"/>
            <a:r>
              <a:rPr lang="en-US" sz="10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FMLA</a:t>
            </a:r>
            <a:endParaRPr sz="1000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4" name="Google Shape;214;p28"/>
          <p:cNvSpPr txBox="1"/>
          <p:nvPr/>
        </p:nvSpPr>
        <p:spPr>
          <a:xfrm>
            <a:off x="4545675" y="1469650"/>
            <a:ext cx="1269000" cy="11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/>
            <a:r>
              <a:rPr lang="en-US" sz="1300" b="1" dirty="0">
                <a:solidFill>
                  <a:schemeClr val="accent3"/>
                </a:solidFill>
                <a:latin typeface="Open Sans"/>
                <a:ea typeface="Open Sans"/>
                <a:cs typeface="Open Sans"/>
                <a:sym typeface="Open Sans"/>
              </a:rPr>
              <a:t>Americans with Disabilities Act</a:t>
            </a:r>
          </a:p>
          <a:p>
            <a:pPr lvl="0" algn="ctr"/>
            <a:r>
              <a:rPr lang="en-US" sz="10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ADA</a:t>
            </a:r>
            <a:endParaRPr sz="1000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5" name="Google Shape;215;p28"/>
          <p:cNvSpPr txBox="1"/>
          <p:nvPr/>
        </p:nvSpPr>
        <p:spPr>
          <a:xfrm>
            <a:off x="3277825" y="3122700"/>
            <a:ext cx="1269000" cy="11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300" b="1" dirty="0">
                <a:solidFill>
                  <a:schemeClr val="accent4"/>
                </a:solidFill>
                <a:latin typeface="Open Sans"/>
                <a:ea typeface="Open Sans"/>
                <a:cs typeface="Open Sans"/>
                <a:sym typeface="Open Sans"/>
              </a:rPr>
              <a:t>Immigration Reform and Control Act</a:t>
            </a:r>
          </a:p>
          <a:p>
            <a:pPr lvl="0" algn="ctr"/>
            <a:r>
              <a:rPr lang="en-US" sz="10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IRCA</a:t>
            </a:r>
            <a:endParaRPr sz="1000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6" name="Google Shape;216;p28"/>
          <p:cNvSpPr txBox="1"/>
          <p:nvPr/>
        </p:nvSpPr>
        <p:spPr>
          <a:xfrm>
            <a:off x="2014367" y="1469650"/>
            <a:ext cx="1309363" cy="11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dirty="0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Migrant and Seasonal Agricultural Worker Protection Act</a:t>
            </a:r>
            <a:endParaRPr sz="1200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770750" y="3122700"/>
            <a:ext cx="1269000" cy="11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300" b="1" dirty="0">
                <a:solidFill>
                  <a:schemeClr val="accent6"/>
                </a:solidFill>
                <a:latin typeface="Open Sans"/>
                <a:ea typeface="Open Sans"/>
                <a:cs typeface="Open Sans"/>
                <a:sym typeface="Open Sans"/>
              </a:rPr>
              <a:t>Employee Retirement Income Security Act</a:t>
            </a:r>
            <a:br>
              <a:rPr lang="en-US" sz="1200" b="1" dirty="0">
                <a:solidFill>
                  <a:schemeClr val="accent6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10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ERISA</a:t>
            </a:r>
          </a:p>
        </p:txBody>
      </p:sp>
      <p:pic>
        <p:nvPicPr>
          <p:cNvPr id="218" name="Google Shape;218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52962" y="1818600"/>
            <a:ext cx="504575" cy="505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75350" y="3255332"/>
            <a:ext cx="485400" cy="5560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177850" y="1856274"/>
            <a:ext cx="504575" cy="4005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2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687913" y="1820809"/>
            <a:ext cx="504575" cy="50158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2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928602" y="3341753"/>
            <a:ext cx="504575" cy="3831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2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416083" y="3305288"/>
            <a:ext cx="485400" cy="4561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8"/>
          <p:cNvSpPr txBox="1">
            <a:spLocks noGrp="1"/>
          </p:cNvSpPr>
          <p:nvPr>
            <p:ph type="title"/>
          </p:nvPr>
        </p:nvSpPr>
        <p:spPr>
          <a:xfrm>
            <a:off x="493050" y="84250"/>
            <a:ext cx="6367800" cy="129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FFFFFF"/>
                </a:solidFill>
              </a:rPr>
              <a:t>COVID-19 Related</a:t>
            </a:r>
            <a:r>
              <a:rPr lang="en" sz="2800" dirty="0">
                <a:solidFill>
                  <a:srgbClr val="FFFFFF"/>
                </a:solidFill>
              </a:rPr>
              <a:t> </a:t>
            </a:r>
            <a:endParaRPr sz="2800" dirty="0">
              <a:solidFill>
                <a:srgbClr val="FFFFFF"/>
              </a:solidFill>
            </a:endParaRPr>
          </a:p>
        </p:txBody>
      </p:sp>
      <p:sp>
        <p:nvSpPr>
          <p:cNvPr id="189" name="Google Shape;189;p28"/>
          <p:cNvSpPr/>
          <p:nvPr/>
        </p:nvSpPr>
        <p:spPr>
          <a:xfrm>
            <a:off x="0" y="1376350"/>
            <a:ext cx="9144000" cy="2989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91" name="Google Shape;191;p28"/>
          <p:cNvPicPr preferRelativeResize="0"/>
          <p:nvPr/>
        </p:nvPicPr>
        <p:blipFill rotWithShape="1">
          <a:blip r:embed="rId3">
            <a:alphaModFix/>
          </a:blip>
          <a:srcRect b="23646"/>
          <a:stretch/>
        </p:blipFill>
        <p:spPr>
          <a:xfrm>
            <a:off x="242525" y="4568876"/>
            <a:ext cx="1131776" cy="366200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28"/>
          <p:cNvSpPr txBox="1"/>
          <p:nvPr/>
        </p:nvSpPr>
        <p:spPr>
          <a:xfrm>
            <a:off x="4743544" y="1476828"/>
            <a:ext cx="4157931" cy="2876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b="1" dirty="0">
                <a:solidFill>
                  <a:schemeClr val="accent3"/>
                </a:solidFill>
                <a:latin typeface="Open Sans"/>
                <a:ea typeface="Open Sans"/>
                <a:cs typeface="Open Sans"/>
                <a:sym typeface="Open Sans"/>
              </a:rPr>
              <a:t>Coronavirus Aid, Relief, and Economic Security (CARES) Act </a:t>
            </a:r>
          </a:p>
          <a:p>
            <a:pPr lvl="0"/>
            <a:endParaRPr lang="en-US" sz="1000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/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March 27</a:t>
            </a:r>
            <a:r>
              <a:rPr lang="en-US" sz="1200" b="1" baseline="300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th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, 2020</a:t>
            </a:r>
          </a:p>
          <a:p>
            <a:pPr lvl="0"/>
            <a:endParaRPr lang="en-US" sz="1200" b="1" dirty="0">
              <a:solidFill>
                <a:schemeClr val="bg1">
                  <a:lumMod val="50000"/>
                </a:schemeClr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Workers &amp; Families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$1,200 adult / $500 child</a:t>
            </a: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Small Business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Paycheck Protection Program &amp; Economic Injury Disaster Loans</a:t>
            </a: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Job Preservation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Employee Retention Credit</a:t>
            </a: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State, Local, &amp; Tribal Government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Public Health Expense Coverage</a:t>
            </a: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Federal Pandemic Unemployment Compensation Program (FPUC)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Additional $600 unemployment</a:t>
            </a:r>
            <a:endParaRPr sz="1200" dirty="0">
              <a:solidFill>
                <a:schemeClr val="bg1">
                  <a:lumMod val="50000"/>
                </a:schemeClr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9" name="Google Shape;215;p28">
            <a:extLst>
              <a:ext uri="{FF2B5EF4-FFF2-40B4-BE49-F238E27FC236}">
                <a16:creationId xmlns:a16="http://schemas.microsoft.com/office/drawing/2014/main" id="{33403022-95ED-469C-B5B0-0704B411A509}"/>
              </a:ext>
            </a:extLst>
          </p:cNvPr>
          <p:cNvSpPr txBox="1"/>
          <p:nvPr/>
        </p:nvSpPr>
        <p:spPr>
          <a:xfrm>
            <a:off x="242525" y="1488912"/>
            <a:ext cx="4157932" cy="2876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b="1" dirty="0">
                <a:solidFill>
                  <a:schemeClr val="accent4"/>
                </a:solidFill>
                <a:latin typeface="Open Sans"/>
                <a:ea typeface="Open Sans"/>
                <a:cs typeface="Open Sans"/>
                <a:sym typeface="Open Sans"/>
              </a:rPr>
              <a:t>Families First Coronavirus Response Act (FFCRA)</a:t>
            </a:r>
          </a:p>
          <a:p>
            <a:pPr lvl="0"/>
            <a:endParaRPr lang="en-US" sz="1200" b="1" dirty="0">
              <a:solidFill>
                <a:schemeClr val="bg1">
                  <a:lumMod val="50000"/>
                </a:schemeClr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/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March 18</a:t>
            </a:r>
            <a:r>
              <a:rPr lang="en-US" sz="1200" b="1" baseline="300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th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, 2020</a:t>
            </a:r>
          </a:p>
          <a:p>
            <a:pPr lvl="0"/>
            <a:endParaRPr lang="en-US" sz="1200" b="1" dirty="0">
              <a:solidFill>
                <a:schemeClr val="bg1">
                  <a:lumMod val="50000"/>
                </a:schemeClr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2 weeks/80 hours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paid sick leave</a:t>
            </a: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2 weeks/80 hours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2/3rds pay sick leave</a:t>
            </a: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Up to an additional 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10 weeks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paid expanded family and medical leave 2/3rds pay to care for child</a:t>
            </a: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526495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8"/>
          <p:cNvSpPr txBox="1">
            <a:spLocks noGrp="1"/>
          </p:cNvSpPr>
          <p:nvPr>
            <p:ph type="title"/>
          </p:nvPr>
        </p:nvSpPr>
        <p:spPr>
          <a:xfrm>
            <a:off x="493050" y="84250"/>
            <a:ext cx="6367800" cy="129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FFFFFF"/>
                </a:solidFill>
              </a:rPr>
              <a:t>COVID-19 Related</a:t>
            </a:r>
            <a:r>
              <a:rPr lang="en" sz="2800" dirty="0">
                <a:solidFill>
                  <a:srgbClr val="FFFFFF"/>
                </a:solidFill>
              </a:rPr>
              <a:t> </a:t>
            </a:r>
            <a:endParaRPr sz="2800" dirty="0">
              <a:solidFill>
                <a:srgbClr val="FFFFFF"/>
              </a:solidFill>
            </a:endParaRPr>
          </a:p>
        </p:txBody>
      </p:sp>
      <p:sp>
        <p:nvSpPr>
          <p:cNvPr id="189" name="Google Shape;189;p28"/>
          <p:cNvSpPr/>
          <p:nvPr/>
        </p:nvSpPr>
        <p:spPr>
          <a:xfrm>
            <a:off x="0" y="1376350"/>
            <a:ext cx="9144000" cy="2989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91" name="Google Shape;191;p28"/>
          <p:cNvPicPr preferRelativeResize="0"/>
          <p:nvPr/>
        </p:nvPicPr>
        <p:blipFill rotWithShape="1">
          <a:blip r:embed="rId3">
            <a:alphaModFix/>
          </a:blip>
          <a:srcRect b="23646"/>
          <a:stretch/>
        </p:blipFill>
        <p:spPr>
          <a:xfrm>
            <a:off x="242525" y="4568876"/>
            <a:ext cx="1131776" cy="36620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215;p28">
            <a:extLst>
              <a:ext uri="{FF2B5EF4-FFF2-40B4-BE49-F238E27FC236}">
                <a16:creationId xmlns:a16="http://schemas.microsoft.com/office/drawing/2014/main" id="{33403022-95ED-469C-B5B0-0704B411A509}"/>
              </a:ext>
            </a:extLst>
          </p:cNvPr>
          <p:cNvSpPr txBox="1"/>
          <p:nvPr/>
        </p:nvSpPr>
        <p:spPr>
          <a:xfrm>
            <a:off x="242525" y="1488912"/>
            <a:ext cx="4157932" cy="2876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b="1" dirty="0">
                <a:solidFill>
                  <a:schemeClr val="accent2"/>
                </a:solidFill>
                <a:latin typeface="Open Sans"/>
                <a:ea typeface="Open Sans"/>
                <a:cs typeface="Open Sans"/>
                <a:sym typeface="Open Sans"/>
              </a:rPr>
              <a:t>Paycheck Protection Program Flexibility Act</a:t>
            </a:r>
          </a:p>
          <a:p>
            <a:pPr lvl="0"/>
            <a:endParaRPr lang="en-US" sz="1200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/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June 5</a:t>
            </a:r>
            <a:r>
              <a:rPr lang="en-US" sz="1200" b="1" baseline="300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th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, 2020</a:t>
            </a:r>
          </a:p>
          <a:p>
            <a:pPr lvl="0"/>
            <a:endParaRPr lang="en-US" sz="1200" b="1" dirty="0">
              <a:solidFill>
                <a:schemeClr val="bg1">
                  <a:lumMod val="50000"/>
                </a:schemeClr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PPP Loan application date extended</a:t>
            </a: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Extended time from 8 weeks to 24 weeks for spend loan proceeds (not beyond 12/31/20)</a:t>
            </a: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Mandatory payroll spending reduced to 60% instead of 75%</a:t>
            </a: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Loan payoff extended from 2 to 5 years</a:t>
            </a: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Full loan forgiveness possible</a:t>
            </a: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Companies can now delay paying payroll taxes</a:t>
            </a:r>
          </a:p>
        </p:txBody>
      </p:sp>
      <p:sp>
        <p:nvSpPr>
          <p:cNvPr id="7" name="Google Shape;215;p28">
            <a:extLst>
              <a:ext uri="{FF2B5EF4-FFF2-40B4-BE49-F238E27FC236}">
                <a16:creationId xmlns:a16="http://schemas.microsoft.com/office/drawing/2014/main" id="{C66FF98F-842E-4816-8531-B771105D5EE6}"/>
              </a:ext>
            </a:extLst>
          </p:cNvPr>
          <p:cNvSpPr txBox="1"/>
          <p:nvPr/>
        </p:nvSpPr>
        <p:spPr>
          <a:xfrm>
            <a:off x="4693262" y="1488912"/>
            <a:ext cx="4157932" cy="2876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b="1" dirty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Presidential Memorandum Deferring Payroll Tax</a:t>
            </a:r>
          </a:p>
          <a:p>
            <a:pPr lvl="0"/>
            <a:endParaRPr lang="en-US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/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August 8th, 2020</a:t>
            </a:r>
          </a:p>
          <a:p>
            <a:pPr lvl="0"/>
            <a:endParaRPr lang="en-US" sz="1200" b="1" dirty="0">
              <a:solidFill>
                <a:schemeClr val="bg1">
                  <a:lumMod val="50000"/>
                </a:schemeClr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Employees making $4,000 or less bi-weekly</a:t>
            </a: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Employee Social Security tax deferral</a:t>
            </a: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Repayment due between Jan 1 and Apr 30, 2021</a:t>
            </a: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Instructs the Treasury Secretary to explore options to “eliminate the obligation to pay the taxes deferred”</a:t>
            </a: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Many employers choose not to implement</a:t>
            </a:r>
          </a:p>
        </p:txBody>
      </p:sp>
    </p:spTree>
    <p:extLst>
      <p:ext uri="{BB962C8B-B14F-4D97-AF65-F5344CB8AC3E}">
        <p14:creationId xmlns:p14="http://schemas.microsoft.com/office/powerpoint/2010/main" val="3219096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Expected Compensation</a:t>
            </a:r>
            <a:endParaRPr dirty="0"/>
          </a:p>
        </p:txBody>
      </p:sp>
      <p:pic>
        <p:nvPicPr>
          <p:cNvPr id="147" name="Google Shape;14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4425" y="1068600"/>
            <a:ext cx="2930775" cy="198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20938" y="3055700"/>
            <a:ext cx="2968825" cy="191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5"/>
          <p:cNvPicPr preferRelativeResize="0"/>
          <p:nvPr/>
        </p:nvPicPr>
        <p:blipFill rotWithShape="1">
          <a:blip r:embed="rId5">
            <a:alphaModFix/>
          </a:blip>
          <a:srcRect t="3325"/>
          <a:stretch/>
        </p:blipFill>
        <p:spPr>
          <a:xfrm>
            <a:off x="4019888" y="1150075"/>
            <a:ext cx="3006250" cy="195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5"/>
          <p:cNvPicPr preferRelativeResize="0"/>
          <p:nvPr/>
        </p:nvPicPr>
        <p:blipFill rotWithShape="1">
          <a:blip r:embed="rId5">
            <a:alphaModFix/>
          </a:blip>
          <a:srcRect t="3325"/>
          <a:stretch/>
        </p:blipFill>
        <p:spPr>
          <a:xfrm>
            <a:off x="1766113" y="3106575"/>
            <a:ext cx="3006250" cy="1955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5"/>
          <p:cNvSpPr/>
          <p:nvPr/>
        </p:nvSpPr>
        <p:spPr>
          <a:xfrm>
            <a:off x="860775" y="1511125"/>
            <a:ext cx="2765700" cy="1051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Payroll Clerk (CSR)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$35,000 - $50,000</a:t>
            </a:r>
            <a:endParaRPr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2" name="Google Shape;152;p25"/>
          <p:cNvSpPr/>
          <p:nvPr/>
        </p:nvSpPr>
        <p:spPr>
          <a:xfrm>
            <a:off x="1919100" y="3487650"/>
            <a:ext cx="2733000" cy="1051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Payroll Manager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$65,000 - $125,000</a:t>
            </a:r>
            <a:endParaRPr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3" name="Google Shape;153;p25"/>
          <p:cNvSpPr/>
          <p:nvPr/>
        </p:nvSpPr>
        <p:spPr>
          <a:xfrm>
            <a:off x="4140175" y="1601975"/>
            <a:ext cx="2765700" cy="1051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Payroll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Administrator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$52,000 - $70,000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4" name="Google Shape;154;p25"/>
          <p:cNvSpPr/>
          <p:nvPr/>
        </p:nvSpPr>
        <p:spPr>
          <a:xfrm>
            <a:off x="5184425" y="3487650"/>
            <a:ext cx="2765700" cy="1051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Payroll Director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$90,000 - $150,000</a:t>
            </a:r>
            <a:endParaRPr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55" name="Google Shape;155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2525" y="4566800"/>
            <a:ext cx="1131776" cy="3703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88FC1E6-BD5E-4CCC-86EB-E273A267FD74}"/>
              </a:ext>
            </a:extLst>
          </p:cNvPr>
          <p:cNvSpPr txBox="1"/>
          <p:nvPr/>
        </p:nvSpPr>
        <p:spPr>
          <a:xfrm>
            <a:off x="860775" y="2433250"/>
            <a:ext cx="2191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  <a:latin typeface="Open Sans"/>
                <a:ea typeface="Open Sans"/>
                <a:cs typeface="Open Sans"/>
              </a:rPr>
              <a:t>FPC, basic tasks, data entry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9F3DD0-F623-4B5A-AAFB-2CA9E74C86BF}"/>
              </a:ext>
            </a:extLst>
          </p:cNvPr>
          <p:cNvSpPr txBox="1"/>
          <p:nvPr/>
        </p:nvSpPr>
        <p:spPr>
          <a:xfrm>
            <a:off x="4144786" y="2433250"/>
            <a:ext cx="2881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  <a:latin typeface="Open Sans"/>
                <a:ea typeface="Open Sans"/>
                <a:cs typeface="Open Sans"/>
              </a:rPr>
              <a:t>CPP, complex tasks, reconciliations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87C907-2836-42B2-8A2E-0B06703E0138}"/>
              </a:ext>
            </a:extLst>
          </p:cNvPr>
          <p:cNvSpPr txBox="1"/>
          <p:nvPr/>
        </p:nvSpPr>
        <p:spPr>
          <a:xfrm>
            <a:off x="1919100" y="4420704"/>
            <a:ext cx="2191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  <a:latin typeface="Open Sans"/>
                <a:ea typeface="Open Sans"/>
                <a:cs typeface="Open Sans"/>
              </a:rPr>
              <a:t>CPP/CPA, HR coordination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FF72A6-0A52-4DC9-A912-3A5F62CCCFCC}"/>
              </a:ext>
            </a:extLst>
          </p:cNvPr>
          <p:cNvSpPr txBox="1"/>
          <p:nvPr/>
        </p:nvSpPr>
        <p:spPr>
          <a:xfrm>
            <a:off x="5161848" y="4428300"/>
            <a:ext cx="2191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  <a:latin typeface="Open Sans"/>
                <a:ea typeface="Open Sans"/>
                <a:cs typeface="Open Sans"/>
              </a:rPr>
              <a:t>CPP/CPA, C-Suite peers</a:t>
            </a:r>
            <a:endParaRPr lang="en-US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833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7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129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FFFFFF"/>
                </a:solidFill>
              </a:rPr>
              <a:t>Employment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176" name="Google Shape;176;p27"/>
          <p:cNvSpPr/>
          <p:nvPr/>
        </p:nvSpPr>
        <p:spPr>
          <a:xfrm>
            <a:off x="0" y="1853900"/>
            <a:ext cx="9144000" cy="2511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77" name="Google Shape;17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0250" y="2171700"/>
            <a:ext cx="895350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16950" y="2171700"/>
            <a:ext cx="895350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43650" y="2162175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7"/>
          <p:cNvSpPr txBox="1"/>
          <p:nvPr/>
        </p:nvSpPr>
        <p:spPr>
          <a:xfrm>
            <a:off x="1324250" y="2023782"/>
            <a:ext cx="1892700" cy="2297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2"/>
                </a:solidFill>
                <a:latin typeface="Open Sans"/>
                <a:ea typeface="Open Sans"/>
                <a:cs typeface="Open Sans"/>
                <a:sym typeface="Open Sans"/>
              </a:rPr>
              <a:t>Private Business</a:t>
            </a:r>
            <a:endParaRPr sz="1800" b="1" dirty="0">
              <a:solidFill>
                <a:schemeClr val="accent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Internal payroll positions; in-house payroll software or outsourced</a:t>
            </a:r>
            <a:endParaRPr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1" name="Google Shape;181;p27"/>
          <p:cNvSpPr txBox="1"/>
          <p:nvPr/>
        </p:nvSpPr>
        <p:spPr>
          <a:xfrm>
            <a:off x="3995175" y="2023782"/>
            <a:ext cx="1892700" cy="2297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Payroll Service Bureau</a:t>
            </a:r>
            <a:endParaRPr sz="1800" b="1" dirty="0">
              <a:solidFill>
                <a:schemeClr val="accent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Outsourced payroll service; companies utilize payroll professionals and software to stay in compliance</a:t>
            </a:r>
            <a:endParaRPr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2" name="Google Shape;182;p27"/>
          <p:cNvSpPr txBox="1"/>
          <p:nvPr/>
        </p:nvSpPr>
        <p:spPr>
          <a:xfrm>
            <a:off x="6858050" y="2023782"/>
            <a:ext cx="1892700" cy="2297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Self-Employed Accountant</a:t>
            </a:r>
            <a:endParaRPr lang="en-US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Bookkeeper, tax preparer, payroll processor – accounting based services for small to mid-sized companies</a:t>
            </a:r>
            <a:endParaRPr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83" name="Google Shape;183;p27"/>
          <p:cNvPicPr preferRelativeResize="0"/>
          <p:nvPr/>
        </p:nvPicPr>
        <p:blipFill rotWithShape="1">
          <a:blip r:embed="rId6">
            <a:alphaModFix/>
          </a:blip>
          <a:srcRect b="23646"/>
          <a:stretch/>
        </p:blipFill>
        <p:spPr>
          <a:xfrm>
            <a:off x="242525" y="4568876"/>
            <a:ext cx="1131776" cy="366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0536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5"/>
          <p:cNvSpPr txBox="1">
            <a:spLocks noGrp="1"/>
          </p:cNvSpPr>
          <p:nvPr>
            <p:ph type="title"/>
          </p:nvPr>
        </p:nvSpPr>
        <p:spPr>
          <a:xfrm>
            <a:off x="311700" y="284672"/>
            <a:ext cx="8520600" cy="7330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/>
              <a:t>American Payroll Association Certifications</a:t>
            </a:r>
            <a:br>
              <a:rPr lang="en-US" dirty="0"/>
            </a:br>
            <a:r>
              <a:rPr lang="en-US" sz="1400" b="0" dirty="0">
                <a:solidFill>
                  <a:schemeClr val="accent1"/>
                </a:solidFill>
              </a:rPr>
              <a:t>https://www.learnpayroll.com/fpc-cpp-certification-and-exam-details/</a:t>
            </a:r>
            <a:endParaRPr sz="1400" b="0" dirty="0">
              <a:solidFill>
                <a:schemeClr val="accent1"/>
              </a:solidFill>
            </a:endParaRPr>
          </a:p>
        </p:txBody>
      </p:sp>
      <p:pic>
        <p:nvPicPr>
          <p:cNvPr id="147" name="Google Shape;14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4425" y="1068600"/>
            <a:ext cx="2930775" cy="198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20938" y="3055700"/>
            <a:ext cx="2968825" cy="191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5"/>
          <p:cNvPicPr preferRelativeResize="0"/>
          <p:nvPr/>
        </p:nvPicPr>
        <p:blipFill rotWithShape="1">
          <a:blip r:embed="rId5">
            <a:alphaModFix/>
          </a:blip>
          <a:srcRect t="3325"/>
          <a:stretch/>
        </p:blipFill>
        <p:spPr>
          <a:xfrm>
            <a:off x="4019888" y="1150075"/>
            <a:ext cx="3006250" cy="195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5"/>
          <p:cNvPicPr preferRelativeResize="0"/>
          <p:nvPr/>
        </p:nvPicPr>
        <p:blipFill rotWithShape="1">
          <a:blip r:embed="rId5">
            <a:alphaModFix/>
          </a:blip>
          <a:srcRect t="3325"/>
          <a:stretch/>
        </p:blipFill>
        <p:spPr>
          <a:xfrm>
            <a:off x="1766113" y="3106575"/>
            <a:ext cx="3006250" cy="1955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5"/>
          <p:cNvSpPr/>
          <p:nvPr/>
        </p:nvSpPr>
        <p:spPr>
          <a:xfrm>
            <a:off x="866962" y="1601975"/>
            <a:ext cx="2765700" cy="1051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20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Fundamental Payroll Certification (FPC)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2" name="Google Shape;152;p25"/>
          <p:cNvSpPr/>
          <p:nvPr/>
        </p:nvSpPr>
        <p:spPr>
          <a:xfrm>
            <a:off x="1919100" y="3487650"/>
            <a:ext cx="2733000" cy="1051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No eligibility requirements</a:t>
            </a:r>
          </a:p>
          <a:p>
            <a:pPr marL="285750" lvl="0" indent="-285750" algn="l" rtl="0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Pass exam 80%</a:t>
            </a:r>
            <a:endParaRPr sz="1600" dirty="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3" name="Google Shape;153;p25"/>
          <p:cNvSpPr/>
          <p:nvPr/>
        </p:nvSpPr>
        <p:spPr>
          <a:xfrm>
            <a:off x="4140175" y="1601975"/>
            <a:ext cx="2765700" cy="1051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20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Certified Payroll Professionals </a:t>
            </a:r>
          </a:p>
          <a:p>
            <a:pPr lvl="0"/>
            <a:r>
              <a:rPr lang="en-US" sz="20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(CPP)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55" name="Google Shape;155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2525" y="4566800"/>
            <a:ext cx="1131776" cy="37034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52;p25">
            <a:extLst>
              <a:ext uri="{FF2B5EF4-FFF2-40B4-BE49-F238E27FC236}">
                <a16:creationId xmlns:a16="http://schemas.microsoft.com/office/drawing/2014/main" id="{203E04E8-69AE-40F0-91C1-AF03771B0777}"/>
              </a:ext>
            </a:extLst>
          </p:cNvPr>
          <p:cNvSpPr/>
          <p:nvPr/>
        </p:nvSpPr>
        <p:spPr>
          <a:xfrm>
            <a:off x="5209609" y="3487650"/>
            <a:ext cx="2733000" cy="1051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3/5 years experience</a:t>
            </a:r>
          </a:p>
          <a:p>
            <a:pPr marL="342900" lvl="0" indent="-342900" algn="l" rtl="0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Complete APA courses</a:t>
            </a:r>
          </a:p>
          <a:p>
            <a:pPr marL="342900" lvl="0" indent="-342900" algn="l" rtl="0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Pass exam 300 pts</a:t>
            </a:r>
            <a:endParaRPr sz="1100" dirty="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7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129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FFFFFF"/>
                </a:solidFill>
              </a:rPr>
              <a:t>Current Trends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176" name="Google Shape;176;p27"/>
          <p:cNvSpPr/>
          <p:nvPr/>
        </p:nvSpPr>
        <p:spPr>
          <a:xfrm>
            <a:off x="0" y="1853900"/>
            <a:ext cx="9144000" cy="2511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77" name="Google Shape;17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0250" y="2171700"/>
            <a:ext cx="895350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16950" y="2171700"/>
            <a:ext cx="895350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43650" y="2162175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7"/>
          <p:cNvSpPr txBox="1"/>
          <p:nvPr/>
        </p:nvSpPr>
        <p:spPr>
          <a:xfrm>
            <a:off x="1324250" y="1961053"/>
            <a:ext cx="1892700" cy="2297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2"/>
                </a:solidFill>
                <a:latin typeface="Open Sans"/>
                <a:ea typeface="Open Sans"/>
                <a:cs typeface="Open Sans"/>
                <a:sym typeface="Open Sans"/>
              </a:rPr>
              <a:t>Paid Family Leave</a:t>
            </a:r>
            <a:endParaRPr sz="1800" b="1" dirty="0">
              <a:solidFill>
                <a:schemeClr val="accent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State laws that expand FMLA. Some plans funded by employee contributions while others are funded by employer contributions</a:t>
            </a:r>
          </a:p>
          <a:p>
            <a:pPr lvl="0"/>
            <a:r>
              <a:rPr lang="en-US" sz="12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(CA, CT, DC, MA, NJ, NY, OR, RI, WA)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1" name="Google Shape;181;p27"/>
          <p:cNvSpPr txBox="1"/>
          <p:nvPr/>
        </p:nvSpPr>
        <p:spPr>
          <a:xfrm>
            <a:off x="4034352" y="1961053"/>
            <a:ext cx="1892700" cy="2297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Paid Sick Leave</a:t>
            </a:r>
            <a:endParaRPr sz="1800" b="1" dirty="0">
              <a:solidFill>
                <a:schemeClr val="accent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State laws that mandate minimum paid sick time off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(3-5 days)</a:t>
            </a:r>
          </a:p>
          <a:p>
            <a:pPr lvl="0"/>
            <a:r>
              <a:rPr lang="nn-NO" sz="12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(AZ, CA, CT, DC, ME, MD, MA, MI, NV, NJ, NY, OR, RI, VT, WA)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2" name="Google Shape;182;p27"/>
          <p:cNvSpPr txBox="1"/>
          <p:nvPr/>
        </p:nvSpPr>
        <p:spPr>
          <a:xfrm>
            <a:off x="6858050" y="1961052"/>
            <a:ext cx="1892700" cy="2297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Retirement Plans</a:t>
            </a:r>
            <a:endParaRPr sz="1800" b="1" dirty="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If employer does not have a plan, must allow contributions to be made to state plan or IRA through payroll deductions</a:t>
            </a:r>
          </a:p>
          <a:p>
            <a:pPr lvl="0"/>
            <a:r>
              <a:rPr lang="it-IT" sz="12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(CA, CT, IL, MD, MA, NJ, NY, OR VT, WA)</a:t>
            </a:r>
            <a:endParaRPr sz="1200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83" name="Google Shape;183;p27"/>
          <p:cNvPicPr preferRelativeResize="0"/>
          <p:nvPr/>
        </p:nvPicPr>
        <p:blipFill rotWithShape="1">
          <a:blip r:embed="rId6">
            <a:alphaModFix/>
          </a:blip>
          <a:srcRect b="23646"/>
          <a:stretch/>
        </p:blipFill>
        <p:spPr>
          <a:xfrm>
            <a:off x="242525" y="4568876"/>
            <a:ext cx="1131776" cy="36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inkHCM_Allegra_Master">
  <a:themeElements>
    <a:clrScheme name="Simple Light">
      <a:dk1>
        <a:srgbClr val="145656"/>
      </a:dk1>
      <a:lt1>
        <a:srgbClr val="FFFFFF"/>
      </a:lt1>
      <a:dk2>
        <a:srgbClr val="939598"/>
      </a:dk2>
      <a:lt2>
        <a:srgbClr val="EEEEEE"/>
      </a:lt2>
      <a:accent1>
        <a:srgbClr val="009CA6"/>
      </a:accent1>
      <a:accent2>
        <a:srgbClr val="5FBC7B"/>
      </a:accent2>
      <a:accent3>
        <a:srgbClr val="7EBCC6"/>
      </a:accent3>
      <a:accent4>
        <a:srgbClr val="ABD8AC"/>
      </a:accent4>
      <a:accent5>
        <a:srgbClr val="A9CF59"/>
      </a:accent5>
      <a:accent6>
        <a:srgbClr val="EFEE8A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5235</TotalTime>
  <Words>1107</Words>
  <Application>Microsoft Office PowerPoint</Application>
  <PresentationFormat>On-screen Show (16:9)</PresentationFormat>
  <Paragraphs>194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Open Sans</vt:lpstr>
      <vt:lpstr>Arial</vt:lpstr>
      <vt:lpstr>Merriweather</vt:lpstr>
      <vt:lpstr>LinkHCM_Allegra_Master</vt:lpstr>
      <vt:lpstr>Ronda Shutt Former Vice-President  Payroll Link Inc (LinkHCM)  Adjunct Accounting Instructor Mt San Antonio College Chaffey Community College </vt:lpstr>
      <vt:lpstr>Payroll Timeline </vt:lpstr>
      <vt:lpstr>Payroll Timeline (continued)</vt:lpstr>
      <vt:lpstr>COVID-19 Related </vt:lpstr>
      <vt:lpstr>COVID-19 Related </vt:lpstr>
      <vt:lpstr>Expected Compensation</vt:lpstr>
      <vt:lpstr>Employment</vt:lpstr>
      <vt:lpstr>American Payroll Association Certifications https://www.learnpayroll.com/fpc-cpp-certification-and-exam-details/</vt:lpstr>
      <vt:lpstr>Current Trends</vt:lpstr>
      <vt:lpstr>What Does Payroll Include?</vt:lpstr>
      <vt:lpstr>Human Resources</vt:lpstr>
      <vt:lpstr>HCM vs HRIS</vt:lpstr>
      <vt:lpstr>LinkHCM Human Capital Management Solutions Designed for your Business   Mike Demerjian, President linkhcm.com 909-568-2900 </vt:lpstr>
      <vt:lpstr>Our Promise, Your Experience</vt:lpstr>
      <vt:lpstr>Values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Deck</dc:title>
  <dc:creator>Ronda Shutt</dc:creator>
  <cp:lastModifiedBy>Ronda Shutt</cp:lastModifiedBy>
  <cp:revision>35</cp:revision>
  <dcterms:modified xsi:type="dcterms:W3CDTF">2020-11-09T22:04:42Z</dcterms:modified>
</cp:coreProperties>
</file>