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79" r:id="rId2"/>
    <p:sldId id="338" r:id="rId3"/>
    <p:sldId id="366" r:id="rId4"/>
    <p:sldId id="342" r:id="rId5"/>
    <p:sldId id="343" r:id="rId6"/>
    <p:sldId id="356" r:id="rId7"/>
    <p:sldId id="363" r:id="rId8"/>
    <p:sldId id="345" r:id="rId9"/>
    <p:sldId id="372" r:id="rId10"/>
    <p:sldId id="375" r:id="rId11"/>
    <p:sldId id="344" r:id="rId12"/>
    <p:sldId id="365" r:id="rId13"/>
    <p:sldId id="364" r:id="rId14"/>
    <p:sldId id="346" r:id="rId15"/>
    <p:sldId id="341" r:id="rId16"/>
    <p:sldId id="296" r:id="rId17"/>
    <p:sldId id="379" r:id="rId18"/>
    <p:sldId id="322" r:id="rId19"/>
    <p:sldId id="377" r:id="rId20"/>
    <p:sldId id="378" r:id="rId21"/>
    <p:sldId id="351" r:id="rId22"/>
    <p:sldId id="357" r:id="rId23"/>
    <p:sldId id="359" r:id="rId24"/>
    <p:sldId id="358" r:id="rId25"/>
    <p:sldId id="361" r:id="rId26"/>
    <p:sldId id="373" r:id="rId27"/>
    <p:sldId id="306" r:id="rId28"/>
    <p:sldId id="362" r:id="rId29"/>
    <p:sldId id="369" r:id="rId30"/>
    <p:sldId id="370" r:id="rId31"/>
    <p:sldId id="371" r:id="rId32"/>
    <p:sldId id="334" r:id="rId33"/>
    <p:sldId id="380" r:id="rId34"/>
    <p:sldId id="381" r:id="rId35"/>
    <p:sldId id="382" r:id="rId36"/>
    <p:sldId id="352" r:id="rId37"/>
    <p:sldId id="354" r:id="rId3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Samantha Robertson" initials="SR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A64B"/>
    <a:srgbClr val="B83B1D"/>
    <a:srgbClr val="D83B01"/>
    <a:srgbClr val="D7D7D7"/>
    <a:srgbClr val="C8C8C8"/>
    <a:srgbClr val="DD462F"/>
    <a:srgbClr val="0078D7"/>
    <a:srgbClr val="9BC9EF"/>
    <a:srgbClr val="898E8C"/>
    <a:srgbClr val="DFC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301B821-A1FF-4177-AEE7-76D212191A09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6" autoAdjust="0"/>
    <p:restoredTop sz="86051" autoAdjust="0"/>
  </p:normalViewPr>
  <p:slideViewPr>
    <p:cSldViewPr snapToGrid="0">
      <p:cViewPr>
        <p:scale>
          <a:sx n="50" d="100"/>
          <a:sy n="50" d="100"/>
        </p:scale>
        <p:origin x="1368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230" y="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10/11/2019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10/11/2019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Organized around 4 Principles and 12 Guidelines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erceivable: Information and user interface components must be presentable to users in ways they can perceive.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perable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nderstandable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obust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169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1200" b="1" dirty="0" smtClean="0"/>
              <a:t>P</a:t>
            </a:r>
            <a:r>
              <a:rPr lang="en-US" sz="1200" dirty="0" smtClean="0"/>
              <a:t>erceivable: </a:t>
            </a:r>
          </a:p>
          <a:p>
            <a:pPr marL="5715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Provide text alternatives for not-text content</a:t>
            </a:r>
          </a:p>
          <a:p>
            <a:pPr marL="5715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Place headings in logical sequential order</a:t>
            </a:r>
          </a:p>
          <a:p>
            <a:pPr>
              <a:spcAft>
                <a:spcPts val="600"/>
              </a:spcAft>
            </a:pPr>
            <a:r>
              <a:rPr lang="en-US" sz="1200" b="1" dirty="0" smtClean="0"/>
              <a:t>O</a:t>
            </a:r>
            <a:r>
              <a:rPr lang="en-US" sz="1200" dirty="0" smtClean="0"/>
              <a:t>perable: </a:t>
            </a:r>
          </a:p>
          <a:p>
            <a:pPr marL="5715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Make all functionality available from a keyboard</a:t>
            </a:r>
          </a:p>
          <a:p>
            <a:pPr fontAlgn="ctr">
              <a:spcAft>
                <a:spcPts val="600"/>
              </a:spcAft>
            </a:pPr>
            <a:r>
              <a:rPr lang="en-US" sz="1200" b="1" dirty="0" smtClean="0"/>
              <a:t>U</a:t>
            </a:r>
            <a:r>
              <a:rPr lang="en-US" sz="1200" dirty="0" smtClean="0"/>
              <a:t>nderstandable: </a:t>
            </a:r>
          </a:p>
          <a:p>
            <a:pPr marL="571500" indent="-3429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Use consistent navigation</a:t>
            </a:r>
          </a:p>
          <a:p>
            <a:pPr marL="571500" indent="-3429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Write out acronyms</a:t>
            </a:r>
          </a:p>
          <a:p>
            <a:pPr>
              <a:spcAft>
                <a:spcPts val="600"/>
              </a:spcAft>
            </a:pPr>
            <a:r>
              <a:rPr lang="en-US" sz="1200" b="1" dirty="0" smtClean="0"/>
              <a:t>R</a:t>
            </a:r>
            <a:r>
              <a:rPr lang="en-US" sz="1200" dirty="0" smtClean="0"/>
              <a:t>obust: </a:t>
            </a:r>
          </a:p>
          <a:p>
            <a:pPr marL="5715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Use good design that work with all assistive technology, not just JAWS, e.g., Dragon voice assisted technology</a:t>
            </a:r>
            <a:endParaRPr lang="en-US" sz="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06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0BB3DE-D03D-43F0-8FF6-454E1AC089C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804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ide view of the Mt. San Antonio College campus with snowy hills in the background.&#10;" title="Landscape of Mt. San Antonio Colleg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251312" y="4459349"/>
            <a:ext cx="10940687" cy="2009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0" y="4742044"/>
            <a:ext cx="8080373" cy="1111495"/>
          </a:xfrm>
          <a:noFill/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The logo features the words Mt. San Antonio College, Mt. SAC, hills and a torch." title="Mt. San Antonio Colleg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3" y="4814416"/>
            <a:ext cx="1940560" cy="1375871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566160" y="5427663"/>
            <a:ext cx="808037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75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2256" y="365125"/>
            <a:ext cx="64008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65125"/>
            <a:ext cx="916305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07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AC4B-C38C-4DB2-876C-432351D0F328}" type="datetime1">
              <a:rPr lang="en-US" smtClean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CISOA/3CBG 2018 Conference, Ontario, 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01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915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450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0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709738"/>
            <a:ext cx="10079736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589463"/>
            <a:ext cx="100797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38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1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414463"/>
            <a:ext cx="4702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2238375"/>
            <a:ext cx="470217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004" y="1414463"/>
            <a:ext cx="4725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004" y="2238375"/>
            <a:ext cx="472533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10/11/2019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4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10/11/2019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4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457200"/>
            <a:ext cx="39433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0" y="987425"/>
            <a:ext cx="56220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1650" y="2171700"/>
            <a:ext cx="3943350" cy="3697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7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36" y="457200"/>
            <a:ext cx="39410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08776" y="987425"/>
            <a:ext cx="56235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3936" y="2176272"/>
            <a:ext cx="3941064" cy="3694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8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ekaboo view of the Mt. SAC campus with rolling hills and snowcapped mountain in the background" title="Landscape of Campus"/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1" t="-136" r="49163" b="7881"/>
          <a:stretch/>
        </p:blipFill>
        <p:spPr>
          <a:xfrm>
            <a:off x="-8636" y="-10160"/>
            <a:ext cx="1503680" cy="689864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549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5648" y="1447800"/>
            <a:ext cx="10076688" cy="438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5648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19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736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7" r:id="rId4"/>
    <p:sldLayoutId id="2147483678" r:id="rId5"/>
    <p:sldLayoutId id="2147483672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90" r:id="rId14"/>
    <p:sldLayoutId id="2147483696" r:id="rId15"/>
    <p:sldLayoutId id="2147483698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WCAG21/#dfn-text-alternative" TargetMode="External"/><Relationship Id="rId2" Type="http://schemas.openxmlformats.org/officeDocument/2006/relationships/hyperlink" Target="https://www.w3.org/TR/WCAG21/#dfn-non-text-cont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.prototypr.io/the-new-guidelines-in-wcag-2-1-explained-c26e62b196f2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ave.webaim.org/extension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fsa.gov/" TargetMode="Externa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tsac.edu/accessibility/colortest" TargetMode="Externa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mtsac.edu/accessibility/pdf/index.html#Fixe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improve.com/" TargetMode="External"/><Relationship Id="rId3" Type="http://schemas.openxmlformats.org/officeDocument/2006/relationships/hyperlink" Target="https://www.mtsac.edu/accessibility/pdf/index.html#Fixes" TargetMode="External"/><Relationship Id="rId7" Type="http://schemas.openxmlformats.org/officeDocument/2006/relationships/hyperlink" Target="https://omniupdate.com/blog/posts/2019/website-accessibility-checker.html" TargetMode="External"/><Relationship Id="rId12" Type="http://schemas.openxmlformats.org/officeDocument/2006/relationships/hyperlink" Target="http://colororacle.org/" TargetMode="External"/><Relationship Id="rId2" Type="http://schemas.openxmlformats.org/officeDocument/2006/relationships/hyperlink" Target="http://www.mtsac.edu/accessibility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blog.prototypr.io/the-new-guidelines-in-wcag-2-1-explained-c26e62b196f2" TargetMode="External"/><Relationship Id="rId11" Type="http://schemas.openxmlformats.org/officeDocument/2006/relationships/hyperlink" Target="https://www.mtsac.edu/accessibility/colortest/" TargetMode="External"/><Relationship Id="rId5" Type="http://schemas.openxmlformats.org/officeDocument/2006/relationships/hyperlink" Target="https://wave.webaim.org/extension" TargetMode="External"/><Relationship Id="rId10" Type="http://schemas.openxmlformats.org/officeDocument/2006/relationships/hyperlink" Target="https://www.soderberg.consulting/" TargetMode="External"/><Relationship Id="rId4" Type="http://schemas.openxmlformats.org/officeDocument/2006/relationships/hyperlink" Target="https://www.w3.org/TR/WCAG21/" TargetMode="External"/><Relationship Id="rId9" Type="http://schemas.openxmlformats.org/officeDocument/2006/relationships/hyperlink" Target="https://www.accessibilityoz.com/forms/document-remediation-service-request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tsac.edu/artgallery/exhibits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hyperlink" Target="You%20are%20cordially%20invited%20to%20experience%20Khora" TargetMode="External"/><Relationship Id="rId4" Type="http://schemas.openxmlformats.org/officeDocument/2006/relationships/hyperlink" Target="You%20are%20cordially%20invited%20to%20experience%20Khora.%20For%20more%20information,%20click%20here.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drobertscampus.or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WCAG21/#requirements-for-wcag-2-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cnbc.com/2019/10/07/dominos-supreme-court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Document is not 508 Compliant, Now What?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6000" y="5618732"/>
            <a:ext cx="8080373" cy="823912"/>
          </a:xfrm>
        </p:spPr>
        <p:txBody>
          <a:bodyPr>
            <a:normAutofit/>
          </a:bodyPr>
          <a:lstStyle/>
          <a:p>
            <a:r>
              <a:rPr lang="en-US" dirty="0" smtClean="0"/>
              <a:t>-Eric Turner | eturner@mtsac.edu | (909) 274-4379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5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WCAG 2.0 vs. 2.1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5648" y="1198568"/>
            <a:ext cx="10076688" cy="5659432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Sites which conform to WCAG 2.1 also conform to WCAG 2.0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WCAG </a:t>
            </a:r>
            <a:r>
              <a:rPr lang="en-US" sz="1900" dirty="0"/>
              <a:t>2.1 extends WCAG 2.0 by adding new success criteria, definitions to support them, guidelines to organize the additions, and a couple additions to the conformance section. </a:t>
            </a:r>
            <a:endParaRPr lang="en-US" sz="1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1700" dirty="0" smtClean="0"/>
              <a:t>Example:</a:t>
            </a:r>
          </a:p>
          <a:p>
            <a:pPr marL="339725" lvl="1"/>
            <a:r>
              <a:rPr lang="en-US" sz="1700" b="1" dirty="0" smtClean="0"/>
              <a:t>Perceivable</a:t>
            </a:r>
            <a:endParaRPr lang="en-US" sz="1700" b="1" dirty="0"/>
          </a:p>
          <a:p>
            <a:pPr marL="339725" lvl="1"/>
            <a:r>
              <a:rPr lang="en-US" sz="1700" dirty="0"/>
              <a:t>Information and user interface components must be presentable to users in ways they can perceive</a:t>
            </a:r>
            <a:r>
              <a:rPr lang="en-US" sz="1700" dirty="0" smtClean="0"/>
              <a:t>.</a:t>
            </a:r>
          </a:p>
          <a:p>
            <a:pPr marL="339725" lvl="1"/>
            <a:endParaRPr lang="en-US" sz="1700" dirty="0"/>
          </a:p>
          <a:p>
            <a:pPr marL="339725" lvl="1"/>
            <a:r>
              <a:rPr lang="en-US" sz="1700" b="1" dirty="0"/>
              <a:t>Guideline 1.1 Text </a:t>
            </a:r>
            <a:r>
              <a:rPr lang="en-US" sz="1700" b="1" dirty="0" smtClean="0"/>
              <a:t>Alternatives</a:t>
            </a:r>
            <a:endParaRPr lang="en-US" sz="1700" dirty="0"/>
          </a:p>
          <a:p>
            <a:pPr marL="339725" lvl="1"/>
            <a:r>
              <a:rPr lang="en-US" sz="1700" dirty="0"/>
              <a:t>Provide text alternatives for any non-text content so that it can be changed into other forms people need, such as large print, braille, speech, symbols or simpler language.</a:t>
            </a:r>
          </a:p>
          <a:p>
            <a:pPr marL="339725" lvl="1"/>
            <a:endParaRPr lang="en-US" sz="1700" dirty="0" smtClean="0"/>
          </a:p>
          <a:p>
            <a:pPr marL="339725" lvl="1"/>
            <a:r>
              <a:rPr lang="en-US" sz="1700" b="1" dirty="0"/>
              <a:t>Success Criterion 1.1.1 Non-text </a:t>
            </a:r>
            <a:r>
              <a:rPr lang="en-US" sz="1700" b="1" dirty="0" smtClean="0"/>
              <a:t>Content</a:t>
            </a:r>
          </a:p>
          <a:p>
            <a:pPr marL="339725" lvl="1"/>
            <a:r>
              <a:rPr lang="en-US" sz="1700" dirty="0" smtClean="0"/>
              <a:t>(Level </a:t>
            </a:r>
            <a:r>
              <a:rPr lang="en-US" sz="1700" dirty="0"/>
              <a:t>A)</a:t>
            </a:r>
          </a:p>
          <a:p>
            <a:pPr marL="339725" lvl="1"/>
            <a:r>
              <a:rPr lang="en-US" sz="1700" dirty="0"/>
              <a:t>All </a:t>
            </a:r>
            <a:r>
              <a:rPr lang="en-US" sz="1700" dirty="0">
                <a:hlinkClick r:id="rId2"/>
              </a:rPr>
              <a:t>non-text content</a:t>
            </a:r>
            <a:r>
              <a:rPr lang="en-US" sz="1700" dirty="0"/>
              <a:t> that is presented to the user has a </a:t>
            </a:r>
            <a:r>
              <a:rPr lang="en-US" sz="1700" dirty="0">
                <a:hlinkClick r:id="rId3"/>
              </a:rPr>
              <a:t>text alternative</a:t>
            </a:r>
            <a:r>
              <a:rPr lang="en-US" sz="1700" dirty="0"/>
              <a:t> that serves the equivalent </a:t>
            </a:r>
            <a:r>
              <a:rPr lang="en-US" sz="1700" dirty="0" smtClean="0"/>
              <a:t>purpose…</a:t>
            </a:r>
          </a:p>
          <a:p>
            <a:pPr marL="339725" lvl="1"/>
            <a:endParaRPr lang="en-US" dirty="0" smtClean="0"/>
          </a:p>
          <a:p>
            <a:pPr marL="339725" lvl="1" algn="ctr"/>
            <a:r>
              <a:rPr lang="en-US" sz="1700" dirty="0" smtClean="0">
                <a:hlinkClick r:id="rId4"/>
              </a:rPr>
              <a:t>Alexander Skogberg’s blog</a:t>
            </a:r>
            <a:r>
              <a:rPr lang="en-US" sz="1700" dirty="0" smtClean="0"/>
              <a:t> explains the new additions to WCAG 2.1</a:t>
            </a:r>
            <a:endParaRPr lang="en-US" sz="1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061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124" y="448056"/>
            <a:ext cx="11239212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What Information Must be Accessible?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77375" y="1862994"/>
            <a:ext cx="9456075" cy="3924861"/>
          </a:xfrm>
        </p:spPr>
        <p:txBody>
          <a:bodyPr>
            <a:normAutofit fontScale="92500" lnSpcReduction="10000"/>
          </a:bodyPr>
          <a:lstStyle/>
          <a:p>
            <a:pPr marL="287338" indent="-287338">
              <a:spcAft>
                <a:spcPts val="300"/>
              </a:spcAft>
              <a:buFont typeface="+mj-lt"/>
              <a:buAutoNum type="arabicPeriod"/>
            </a:pPr>
            <a:r>
              <a:rPr lang="en-US" sz="2600" dirty="0" smtClean="0"/>
              <a:t>Emergency </a:t>
            </a:r>
            <a:r>
              <a:rPr lang="en-US" sz="2600" dirty="0"/>
              <a:t>Notifications</a:t>
            </a:r>
          </a:p>
          <a:p>
            <a:pPr marL="287338" indent="-287338">
              <a:spcAft>
                <a:spcPts val="300"/>
              </a:spcAft>
              <a:buFont typeface="+mj-lt"/>
              <a:buAutoNum type="arabicPeriod"/>
            </a:pPr>
            <a:r>
              <a:rPr lang="en-US" sz="2600" dirty="0" smtClean="0"/>
              <a:t>Decisions </a:t>
            </a:r>
            <a:r>
              <a:rPr lang="en-US" sz="2600" dirty="0"/>
              <a:t>adjudicating administrative claim or </a:t>
            </a:r>
            <a:r>
              <a:rPr lang="en-US" sz="2600" dirty="0" smtClean="0"/>
              <a:t>proceeding</a:t>
            </a:r>
            <a:endParaRPr lang="en-US" sz="2600" dirty="0"/>
          </a:p>
          <a:p>
            <a:pPr marL="287338" indent="-287338">
              <a:spcAft>
                <a:spcPts val="300"/>
              </a:spcAft>
              <a:buFont typeface="+mj-lt"/>
              <a:buAutoNum type="arabicPeriod"/>
            </a:pPr>
            <a:r>
              <a:rPr lang="en-US" sz="2600" dirty="0" smtClean="0"/>
              <a:t>Program </a:t>
            </a:r>
            <a:r>
              <a:rPr lang="en-US" sz="2600" dirty="0"/>
              <a:t>or policy announcements</a:t>
            </a:r>
          </a:p>
          <a:p>
            <a:pPr marL="287338" indent="-287338">
              <a:spcAft>
                <a:spcPts val="300"/>
              </a:spcAft>
              <a:buFont typeface="+mj-lt"/>
              <a:buAutoNum type="arabicPeriod"/>
            </a:pPr>
            <a:r>
              <a:rPr lang="en-US" sz="2600" dirty="0" smtClean="0"/>
              <a:t>Notices </a:t>
            </a:r>
            <a:r>
              <a:rPr lang="en-US" sz="2600" dirty="0"/>
              <a:t>of benefits, program eligibility, employment opportunity, </a:t>
            </a:r>
            <a:r>
              <a:rPr lang="en-US" sz="2600" dirty="0" smtClean="0"/>
              <a:t>or </a:t>
            </a:r>
            <a:r>
              <a:rPr lang="en-US" sz="2600" dirty="0"/>
              <a:t>personnel </a:t>
            </a:r>
            <a:r>
              <a:rPr lang="en-US" sz="2600" dirty="0" smtClean="0"/>
              <a:t>action</a:t>
            </a:r>
          </a:p>
          <a:p>
            <a:pPr marL="287338" indent="-287338">
              <a:spcAft>
                <a:spcPts val="300"/>
              </a:spcAft>
              <a:buFont typeface="+mj-lt"/>
              <a:buAutoNum type="arabicPeriod"/>
            </a:pPr>
            <a:r>
              <a:rPr lang="en-US" sz="2600" dirty="0" smtClean="0"/>
              <a:t>Formal acknowledgements of receipt</a:t>
            </a:r>
          </a:p>
          <a:p>
            <a:pPr marL="287338" indent="-287338">
              <a:spcAft>
                <a:spcPts val="300"/>
              </a:spcAft>
              <a:buFont typeface="+mj-lt"/>
              <a:buAutoNum type="arabicPeriod"/>
            </a:pPr>
            <a:r>
              <a:rPr lang="fr-FR" sz="2600" dirty="0" smtClean="0"/>
              <a:t>Survey </a:t>
            </a:r>
            <a:r>
              <a:rPr lang="fr-FR" sz="2600" dirty="0"/>
              <a:t>questionnaires</a:t>
            </a:r>
          </a:p>
          <a:p>
            <a:pPr marL="287338" indent="-287338">
              <a:spcAft>
                <a:spcPts val="300"/>
              </a:spcAft>
              <a:buFont typeface="+mj-lt"/>
              <a:buAutoNum type="arabicPeriod"/>
            </a:pPr>
            <a:r>
              <a:rPr lang="fr-FR" sz="2600" dirty="0" smtClean="0"/>
              <a:t>Templates </a:t>
            </a:r>
            <a:r>
              <a:rPr lang="fr-FR" sz="2600" dirty="0"/>
              <a:t>and </a:t>
            </a:r>
            <a:r>
              <a:rPr lang="en-US" sz="2600" dirty="0"/>
              <a:t>forms</a:t>
            </a:r>
          </a:p>
          <a:p>
            <a:pPr marL="287338" indent="-287338">
              <a:spcAft>
                <a:spcPts val="300"/>
              </a:spcAft>
              <a:buFont typeface="+mj-lt"/>
              <a:buAutoNum type="arabicPeriod"/>
            </a:pPr>
            <a:r>
              <a:rPr lang="en-US" sz="2600" b="1" dirty="0" smtClean="0"/>
              <a:t>Educational </a:t>
            </a:r>
            <a:r>
              <a:rPr lang="en-US" sz="2600" b="1" dirty="0"/>
              <a:t>and training materials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21360" y="5913489"/>
            <a:ext cx="5110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</a:t>
            </a:r>
            <a:r>
              <a:rPr lang="en-US" sz="1200" dirty="0" smtClean="0"/>
              <a:t>sed with permission from the High-Tech Center Training Unit (www.htctu.net)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4133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885" y="286604"/>
            <a:ext cx="11346985" cy="800792"/>
          </a:xfrm>
        </p:spPr>
        <p:txBody>
          <a:bodyPr/>
          <a:lstStyle/>
          <a:p>
            <a:r>
              <a:rPr lang="en-US" dirty="0" smtClean="0"/>
              <a:t>Scan Microsoft Office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40222" y="1829762"/>
            <a:ext cx="6131750" cy="4707515"/>
          </a:xfrm>
        </p:spPr>
        <p:txBody>
          <a:bodyPr>
            <a:normAutofit/>
          </a:bodyPr>
          <a:lstStyle/>
          <a:p>
            <a:pPr lvl="1"/>
            <a:r>
              <a:rPr lang="en-US" sz="1900" dirty="0" smtClean="0"/>
              <a:t>To </a:t>
            </a:r>
            <a:r>
              <a:rPr lang="en-US" sz="1900" dirty="0" smtClean="0"/>
              <a:t>scan </a:t>
            </a:r>
            <a:r>
              <a:rPr lang="en-US" sz="1900" dirty="0" smtClean="0"/>
              <a:t>Office </a:t>
            </a:r>
            <a:r>
              <a:rPr lang="en-US" sz="1900" dirty="0"/>
              <a:t>(Word, Excel, </a:t>
            </a:r>
            <a:r>
              <a:rPr lang="en-US" sz="1900" dirty="0" smtClean="0"/>
              <a:t>PowerPoint</a:t>
            </a:r>
            <a:r>
              <a:rPr lang="en-US" sz="1900" dirty="0"/>
              <a:t>, etc.) Documents:</a:t>
            </a:r>
          </a:p>
          <a:p>
            <a:pPr marL="631825" lvl="1" indent="-342900">
              <a:buFont typeface="Arial" panose="020B0604020202020204" pitchFamily="34" charset="0"/>
              <a:buChar char="•"/>
            </a:pPr>
            <a:r>
              <a:rPr lang="en-US" sz="1900" dirty="0"/>
              <a:t>Use built-in Accessibility </a:t>
            </a:r>
            <a:r>
              <a:rPr lang="en-US" sz="1900" dirty="0" smtClean="0"/>
              <a:t>Checker</a:t>
            </a:r>
          </a:p>
          <a:p>
            <a:pPr marL="631825" lvl="1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1023938" lvl="1" indent="-279400">
              <a:buFont typeface="+mj-lt"/>
              <a:buAutoNum type="arabicPeriod"/>
            </a:pPr>
            <a:r>
              <a:rPr lang="en-US" sz="1900" dirty="0"/>
              <a:t>Open the </a:t>
            </a:r>
            <a:r>
              <a:rPr lang="en-US" sz="1900" dirty="0" smtClean="0"/>
              <a:t>document</a:t>
            </a:r>
            <a:endParaRPr lang="en-US" sz="1900" dirty="0"/>
          </a:p>
          <a:p>
            <a:pPr marL="1023938" lvl="1" indent="-279400">
              <a:buFont typeface="+mj-lt"/>
              <a:buAutoNum type="arabicPeriod"/>
            </a:pPr>
            <a:r>
              <a:rPr lang="en-US" sz="1900" dirty="0"/>
              <a:t>Open the </a:t>
            </a:r>
            <a:r>
              <a:rPr lang="en-US" sz="1900" b="1" dirty="0"/>
              <a:t>File</a:t>
            </a:r>
            <a:r>
              <a:rPr lang="en-US" sz="1900" dirty="0"/>
              <a:t> menu</a:t>
            </a:r>
          </a:p>
          <a:p>
            <a:pPr marL="1023938" lvl="1" indent="-279400">
              <a:buFont typeface="+mj-lt"/>
              <a:buAutoNum type="arabicPeriod"/>
            </a:pPr>
            <a:r>
              <a:rPr lang="en-US" sz="1900" dirty="0"/>
              <a:t>Click the </a:t>
            </a:r>
            <a:r>
              <a:rPr lang="en-US" sz="1900" b="1" dirty="0"/>
              <a:t>Check for Issues</a:t>
            </a:r>
            <a:r>
              <a:rPr lang="en-US" sz="1900" dirty="0"/>
              <a:t> button</a:t>
            </a:r>
          </a:p>
          <a:p>
            <a:pPr marL="1023938" lvl="1" indent="-279400">
              <a:buFont typeface="+mj-lt"/>
              <a:buAutoNum type="arabicPeriod"/>
            </a:pPr>
            <a:r>
              <a:rPr lang="en-US" sz="1900" dirty="0"/>
              <a:t>Click </a:t>
            </a:r>
            <a:r>
              <a:rPr lang="en-US" sz="1900" b="1" dirty="0"/>
              <a:t>Check </a:t>
            </a:r>
            <a:r>
              <a:rPr lang="en-US" sz="1900" b="1" dirty="0" smtClean="0"/>
              <a:t>Accessibility</a:t>
            </a:r>
          </a:p>
          <a:p>
            <a:pPr marL="631825" lvl="1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 descr="Built-In Accessibility Checker within Microsoft Off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972" y="1829762"/>
            <a:ext cx="3759898" cy="287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13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885" y="286604"/>
            <a:ext cx="10994665" cy="800792"/>
          </a:xfrm>
        </p:spPr>
        <p:txBody>
          <a:bodyPr/>
          <a:lstStyle/>
          <a:p>
            <a:r>
              <a:rPr lang="en-US" dirty="0" smtClean="0"/>
              <a:t>Scan PDF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25396" y="1829763"/>
            <a:ext cx="9403891" cy="5413248"/>
          </a:xfrm>
        </p:spPr>
        <p:txBody>
          <a:bodyPr>
            <a:normAutofit/>
          </a:bodyPr>
          <a:lstStyle/>
          <a:p>
            <a:r>
              <a:rPr lang="en-US" sz="1900" dirty="0" smtClean="0"/>
              <a:t>To scan PDF </a:t>
            </a:r>
            <a:r>
              <a:rPr lang="en-US" sz="1900" dirty="0" smtClean="0"/>
              <a:t>Documents:</a:t>
            </a:r>
          </a:p>
          <a:p>
            <a:pPr marL="519113" lvl="1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Use Adobe Acrobat Pro scanning tool</a:t>
            </a:r>
          </a:p>
          <a:p>
            <a:pPr marL="519113" lvl="1" indent="-28575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1146175" lvl="1" indent="-457200">
              <a:buFont typeface="+mj-lt"/>
              <a:buAutoNum type="arabicPeriod"/>
            </a:pPr>
            <a:r>
              <a:rPr lang="en-US" sz="1900" dirty="0" smtClean="0"/>
              <a:t>Launch the </a:t>
            </a:r>
            <a:r>
              <a:rPr lang="en-US" sz="1900" b="1" dirty="0" smtClean="0"/>
              <a:t>Accessibility</a:t>
            </a:r>
            <a:r>
              <a:rPr lang="en-US" sz="1900" dirty="0" smtClean="0"/>
              <a:t> </a:t>
            </a:r>
            <a:r>
              <a:rPr lang="en-US" sz="1900" b="1" dirty="0" smtClean="0"/>
              <a:t>Pane</a:t>
            </a:r>
          </a:p>
          <a:p>
            <a:pPr marL="1146175" lvl="1" indent="-457200">
              <a:buFont typeface="+mj-lt"/>
              <a:buAutoNum type="arabicPeriod"/>
            </a:pPr>
            <a:r>
              <a:rPr lang="en-US" sz="1900" dirty="0" smtClean="0"/>
              <a:t>Click</a:t>
            </a:r>
            <a:r>
              <a:rPr lang="en-US" sz="1900" b="1" dirty="0" smtClean="0"/>
              <a:t> Full Check</a:t>
            </a:r>
          </a:p>
          <a:p>
            <a:pPr marL="1146175" lvl="1" indent="-457200">
              <a:buFont typeface="+mj-lt"/>
              <a:buAutoNum type="arabicPeriod"/>
            </a:pPr>
            <a:r>
              <a:rPr lang="en-US" sz="1900" dirty="0" smtClean="0"/>
              <a:t>Click</a:t>
            </a:r>
            <a:r>
              <a:rPr lang="en-US" sz="1900" b="1" dirty="0" smtClean="0"/>
              <a:t> Start Checking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Adobe Acrobat Pro Accessibility Checker Results when all items successfully pass the sc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738" y="1651061"/>
            <a:ext cx="2754662" cy="273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91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885" y="286604"/>
            <a:ext cx="11190496" cy="800792"/>
          </a:xfrm>
        </p:spPr>
        <p:txBody>
          <a:bodyPr/>
          <a:lstStyle/>
          <a:p>
            <a:r>
              <a:rPr lang="en-US" dirty="0" smtClean="0"/>
              <a:t>Scan Webpages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50834" y="1267690"/>
            <a:ext cx="9403891" cy="5413248"/>
          </a:xfrm>
        </p:spPr>
        <p:txBody>
          <a:bodyPr>
            <a:normAutofit/>
          </a:bodyPr>
          <a:lstStyle/>
          <a:p>
            <a:r>
              <a:rPr lang="en-US" sz="1900" dirty="0" smtClean="0"/>
              <a:t>To scan Webpages</a:t>
            </a:r>
            <a:r>
              <a:rPr lang="en-US" sz="1900" dirty="0" smtClean="0"/>
              <a:t>: </a:t>
            </a:r>
          </a:p>
          <a:p>
            <a:pPr marL="631825" indent="-285750">
              <a:buFont typeface="Arial" panose="020B0604020202020204" pitchFamily="34" charset="0"/>
              <a:buChar char="•"/>
            </a:pPr>
            <a:r>
              <a:rPr lang="en-US" sz="2000" dirty="0"/>
              <a:t>WAVE </a:t>
            </a:r>
            <a:r>
              <a:rPr lang="en-US" sz="2000" dirty="0" smtClean="0"/>
              <a:t>(</a:t>
            </a:r>
            <a:r>
              <a:rPr lang="en-US" sz="2000" dirty="0" smtClean="0">
                <a:hlinkClick r:id="rId2"/>
              </a:rPr>
              <a:t>WAVE Webpage Scanning</a:t>
            </a:r>
            <a:r>
              <a:rPr lang="en-US" sz="2000" dirty="0" smtClean="0"/>
              <a:t>) </a:t>
            </a:r>
          </a:p>
          <a:p>
            <a:pPr marL="631825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CMS</a:t>
            </a:r>
            <a:br>
              <a:rPr lang="en-US" sz="2000" dirty="0" smtClean="0"/>
            </a:br>
            <a:endParaRPr lang="en-US" sz="1900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 descr="WAVE Web accessibility too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834" y="2769156"/>
            <a:ext cx="2309348" cy="3725624"/>
          </a:xfrm>
          <a:prstGeom prst="rect">
            <a:avLst/>
          </a:prstGeom>
        </p:spPr>
      </p:pic>
      <p:grpSp>
        <p:nvGrpSpPr>
          <p:cNvPr id="9" name="Group 8" descr="OmniUpdate's OU Campus Accessibility Checker"/>
          <p:cNvGrpSpPr/>
          <p:nvPr/>
        </p:nvGrpSpPr>
        <p:grpSpPr>
          <a:xfrm>
            <a:off x="6082217" y="2275848"/>
            <a:ext cx="5693164" cy="4130830"/>
            <a:chOff x="6082217" y="2275848"/>
            <a:chExt cx="5693164" cy="4130830"/>
          </a:xfrm>
        </p:grpSpPr>
        <p:pic>
          <p:nvPicPr>
            <p:cNvPr id="7" name="Picture 6" descr="OmniUpdate logo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82217" y="2769156"/>
              <a:ext cx="5693164" cy="3637522"/>
            </a:xfrm>
            <a:prstGeom prst="rect">
              <a:avLst/>
            </a:prstGeom>
          </p:spPr>
        </p:pic>
        <p:pic>
          <p:nvPicPr>
            <p:cNvPr id="8" name="Picture 7" descr="OmniUpdate Logo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11948" y="2275848"/>
              <a:ext cx="1961905" cy="438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8509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885" y="286604"/>
            <a:ext cx="11288534" cy="800792"/>
          </a:xfrm>
        </p:spPr>
        <p:txBody>
          <a:bodyPr/>
          <a:lstStyle/>
          <a:p>
            <a:r>
              <a:rPr lang="en-US" dirty="0" smtClean="0"/>
              <a:t>Scan Your Email (Office 365)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47659" y="1258315"/>
            <a:ext cx="40119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scan an email:</a:t>
            </a:r>
          </a:p>
          <a:p>
            <a:endParaRPr lang="en-US" dirty="0"/>
          </a:p>
          <a:p>
            <a:pPr marL="576263" indent="-342900">
              <a:buFont typeface="+mj-lt"/>
              <a:buAutoNum type="arabicPeriod"/>
            </a:pPr>
            <a:r>
              <a:rPr lang="en-US" dirty="0" smtClean="0"/>
              <a:t>Open </a:t>
            </a:r>
            <a:r>
              <a:rPr lang="en-US" b="1" dirty="0" smtClean="0"/>
              <a:t>Office 365</a:t>
            </a:r>
            <a:endParaRPr lang="en-US" dirty="0" smtClean="0"/>
          </a:p>
          <a:p>
            <a:pPr marL="576263" indent="-34290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b="1" dirty="0" smtClean="0"/>
              <a:t>Outlook</a:t>
            </a:r>
          </a:p>
          <a:p>
            <a:pPr marL="576263" indent="-34290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b="1" dirty="0" smtClean="0"/>
              <a:t>New Message </a:t>
            </a:r>
            <a:r>
              <a:rPr lang="en-US" dirty="0" smtClean="0"/>
              <a:t>to</a:t>
            </a:r>
            <a:r>
              <a:rPr lang="en-US" b="1" dirty="0" smtClean="0"/>
              <a:t> </a:t>
            </a:r>
            <a:r>
              <a:rPr lang="en-US" dirty="0" smtClean="0"/>
              <a:t>compose an email or forward an existing one</a:t>
            </a:r>
          </a:p>
          <a:p>
            <a:pPr marL="576263" indent="-34290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b="1" dirty="0" smtClean="0"/>
              <a:t>Check for Accessibility Issues</a:t>
            </a:r>
            <a:r>
              <a:rPr lang="en-US" dirty="0" smtClean="0"/>
              <a:t> from the … menu</a:t>
            </a:r>
          </a:p>
          <a:p>
            <a:pPr marL="576263" indent="-342900">
              <a:buFont typeface="+mj-lt"/>
              <a:buAutoNum type="arabicPeriod"/>
            </a:pPr>
            <a:r>
              <a:rPr lang="en-US" dirty="0" smtClean="0"/>
              <a:t>Fix </a:t>
            </a:r>
            <a:r>
              <a:rPr lang="en-US" b="1" dirty="0" smtClean="0"/>
              <a:t>issues</a:t>
            </a:r>
            <a:r>
              <a:rPr lang="en-US" dirty="0" smtClean="0"/>
              <a:t> until </a:t>
            </a:r>
            <a:r>
              <a:rPr lang="en-US" i="1" dirty="0" smtClean="0"/>
              <a:t>No Issues Found </a:t>
            </a:r>
            <a:endParaRPr lang="en-US" i="1" dirty="0"/>
          </a:p>
        </p:txBody>
      </p:sp>
      <p:pic>
        <p:nvPicPr>
          <p:cNvPr id="3" name="Picture 2" descr="Check for Accessibility Issues menu option under &quot;...&quo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217" y="1384922"/>
            <a:ext cx="5791202" cy="4707518"/>
          </a:xfrm>
          <a:prstGeom prst="rect">
            <a:avLst/>
          </a:prstGeom>
        </p:spPr>
      </p:pic>
      <p:pic>
        <p:nvPicPr>
          <p:cNvPr id="6" name="Picture 5" descr="No Issues found. Your email content passes all checks for accessibility issues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489" y="4317393"/>
            <a:ext cx="2914286" cy="19238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92469" y="6389966"/>
            <a:ext cx="10699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Note: </a:t>
            </a:r>
            <a:r>
              <a:rPr lang="en-US" sz="1600" i="1" dirty="0" smtClean="0"/>
              <a:t>Check Accessibility</a:t>
            </a:r>
            <a:r>
              <a:rPr lang="en-US" sz="1600" dirty="0" smtClean="0"/>
              <a:t> works in Office 365, but not in all versions of Outlook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1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390" y="594357"/>
            <a:ext cx="9272289" cy="835250"/>
          </a:xfrm>
        </p:spPr>
        <p:txBody>
          <a:bodyPr/>
          <a:lstStyle/>
          <a:p>
            <a:r>
              <a:rPr lang="en-US" dirty="0" smtClean="0"/>
              <a:t>Creating Accessible Documents from Scratch</a:t>
            </a:r>
            <a:endParaRPr lang="en-US" dirty="0"/>
          </a:p>
        </p:txBody>
      </p:sp>
      <p:sp>
        <p:nvSpPr>
          <p:cNvPr id="5" name="5-Point Star 4" descr="This slide is a Tip"/>
          <p:cNvSpPr/>
          <p:nvPr/>
        </p:nvSpPr>
        <p:spPr>
          <a:xfrm>
            <a:off x="154284" y="286603"/>
            <a:ext cx="1455376" cy="1143003"/>
          </a:xfrm>
          <a:prstGeom prst="star5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Tip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1989220"/>
            <a:ext cx="10076688" cy="384465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Microsoft Office (Word, PowerPoint, etc.)</a:t>
            </a:r>
          </a:p>
          <a:p>
            <a:pPr marL="735013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L</a:t>
            </a:r>
            <a:r>
              <a:rPr lang="en-US" sz="2400" dirty="0" smtClean="0"/>
              <a:t>inks</a:t>
            </a:r>
          </a:p>
          <a:p>
            <a:pPr marL="735013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I</a:t>
            </a:r>
            <a:r>
              <a:rPr lang="en-US" sz="2400" dirty="0" smtClean="0"/>
              <a:t>mages</a:t>
            </a:r>
          </a:p>
          <a:p>
            <a:pPr marL="735013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</a:t>
            </a:r>
            <a:r>
              <a:rPr lang="en-US" sz="2400" dirty="0" smtClean="0"/>
              <a:t>tructure &amp; Styles</a:t>
            </a:r>
          </a:p>
          <a:p>
            <a:pPr marL="735013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T</a:t>
            </a:r>
            <a:r>
              <a:rPr lang="en-US" sz="2400" dirty="0" smtClean="0"/>
              <a:t>ables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621360" y="5913489"/>
            <a:ext cx="5110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</a:t>
            </a:r>
            <a:r>
              <a:rPr lang="en-US" sz="1200" dirty="0" smtClean="0"/>
              <a:t>sed with permission from the High-Tech Center Training Unit (www.htctu.net)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22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Links should clearly show where the user will be taken when clicked.</a:t>
            </a:r>
          </a:p>
          <a:p>
            <a:endParaRPr lang="en-US" sz="1800" dirty="0" smtClean="0"/>
          </a:p>
          <a:p>
            <a:r>
              <a:rPr lang="en-US" sz="1800" dirty="0" smtClean="0"/>
              <a:t>Example:</a:t>
            </a:r>
          </a:p>
          <a:p>
            <a:endParaRPr lang="en-US" sz="1800" dirty="0"/>
          </a:p>
          <a:p>
            <a:pPr marL="457200" lvl="1"/>
            <a:r>
              <a:rPr lang="en-US" sz="2400" dirty="0" smtClean="0"/>
              <a:t>To apply for FAFSA, </a:t>
            </a:r>
            <a:r>
              <a:rPr lang="en-US" sz="2400" dirty="0" smtClean="0">
                <a:hlinkClick r:id="rId2"/>
              </a:rPr>
              <a:t>click here</a:t>
            </a:r>
            <a:r>
              <a:rPr lang="en-US" sz="2400" dirty="0" smtClean="0"/>
              <a:t>.</a:t>
            </a:r>
          </a:p>
          <a:p>
            <a:endParaRPr lang="en-US" sz="1800" dirty="0"/>
          </a:p>
          <a:p>
            <a:r>
              <a:rPr lang="en-US" sz="1800" dirty="0" smtClean="0"/>
              <a:t>Becomes:</a:t>
            </a:r>
          </a:p>
          <a:p>
            <a:endParaRPr lang="en-US" sz="1800" dirty="0"/>
          </a:p>
          <a:p>
            <a:pPr marL="457200"/>
            <a:r>
              <a:rPr lang="en-US" sz="2400" dirty="0" smtClean="0"/>
              <a:t>Use the </a:t>
            </a:r>
            <a:r>
              <a:rPr lang="en-US" sz="2400" dirty="0" smtClean="0">
                <a:hlinkClick r:id="rId2"/>
              </a:rPr>
              <a:t>FAFSA application</a:t>
            </a:r>
            <a:r>
              <a:rPr lang="en-US" sz="2400" dirty="0" smtClean="0"/>
              <a:t> to apply.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2807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5501" y="340594"/>
            <a:ext cx="11311128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Images: Which </a:t>
            </a:r>
            <a:r>
              <a:rPr lang="en-US" dirty="0"/>
              <a:t>is the best alternative text for this image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" name="Picture 1" descr="Smiling student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035" y="1110715"/>
            <a:ext cx="2948060" cy="232811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8534" y="3793436"/>
            <a:ext cx="8691992" cy="26848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0513" lvl="2" indent="-290513">
              <a:buFont typeface="+mj-lt"/>
              <a:buAutoNum type="alphaUcPeriod"/>
            </a:pPr>
            <a:r>
              <a:rPr lang="en-US" sz="2500" dirty="0" smtClean="0"/>
              <a:t>“Image”</a:t>
            </a:r>
          </a:p>
          <a:p>
            <a:pPr marL="288925" lvl="2" indent="-288925">
              <a:buFont typeface="+mj-lt"/>
              <a:buAutoNum type="alphaUcPeriod"/>
            </a:pPr>
            <a:r>
              <a:rPr lang="en-US" sz="2500" dirty="0" smtClean="0"/>
              <a:t>“Two girls and a boy leaning over”</a:t>
            </a:r>
          </a:p>
          <a:p>
            <a:pPr marL="288925" lvl="2" indent="-288925">
              <a:buFont typeface="+mj-lt"/>
              <a:buAutoNum type="alphaUcPeriod"/>
            </a:pPr>
            <a:r>
              <a:rPr lang="en-US" sz="2500" dirty="0" smtClean="0"/>
              <a:t>“Three smiling students”</a:t>
            </a:r>
          </a:p>
          <a:p>
            <a:pPr marL="288925" lvl="2" indent="-288925">
              <a:buFont typeface="+mj-lt"/>
              <a:buAutoNum type="alphaUcPeriod"/>
            </a:pPr>
            <a:r>
              <a:rPr lang="en-US" sz="2500" dirty="0" smtClean="0"/>
              <a:t>“Image of three smiling students”</a:t>
            </a:r>
          </a:p>
          <a:p>
            <a:pPr marL="288925" lvl="2" indent="-288925">
              <a:buFont typeface="+mj-lt"/>
              <a:buAutoNum type="alphaUcPeriod"/>
            </a:pPr>
            <a:r>
              <a:rPr lang="en-US" sz="2500" dirty="0" smtClean="0"/>
              <a:t>“Girl with blue shirt and shell necklace, next to girl with black shirt and hoop earrings, boy with plaid shirt in second row.”</a:t>
            </a:r>
          </a:p>
          <a:p>
            <a:pPr marL="385763" indent="-385763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37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Style/Structure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1396419"/>
          </a:xfrm>
        </p:spPr>
        <p:txBody>
          <a:bodyPr/>
          <a:lstStyle/>
          <a:p>
            <a:r>
              <a:rPr lang="en-US" sz="1800" dirty="0"/>
              <a:t>Headings communicate the organization </a:t>
            </a:r>
            <a:r>
              <a:rPr lang="en-US" sz="1800" dirty="0" smtClean="0"/>
              <a:t>and structure of </a:t>
            </a:r>
            <a:r>
              <a:rPr lang="en-US" sz="1800" dirty="0"/>
              <a:t>the </a:t>
            </a:r>
            <a:r>
              <a:rPr lang="en-US" sz="1800" dirty="0" smtClean="0"/>
              <a:t>content. </a:t>
            </a:r>
          </a:p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Assistive </a:t>
            </a:r>
            <a:r>
              <a:rPr lang="en-US" sz="1800" dirty="0"/>
              <a:t>technologies </a:t>
            </a:r>
            <a:r>
              <a:rPr lang="en-US" sz="1800" dirty="0" smtClean="0"/>
              <a:t>use headings </a:t>
            </a:r>
            <a:r>
              <a:rPr lang="en-US" sz="1800" dirty="0"/>
              <a:t>to provide in-page navigation</a:t>
            </a:r>
            <a:r>
              <a:rPr lang="en-US" sz="1800" dirty="0" smtClean="0"/>
              <a:t>. </a:t>
            </a:r>
          </a:p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sz="1800" b="1" dirty="0" smtClean="0"/>
              <a:t>Make </a:t>
            </a:r>
            <a:r>
              <a:rPr lang="en-US" sz="1800" b="1" dirty="0"/>
              <a:t>sure headings and sub-headings are in logical sequential order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0215" y="3438710"/>
            <a:ext cx="45665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/>
              <a:t>&lt;</a:t>
            </a:r>
            <a:r>
              <a:rPr lang="en-US" dirty="0"/>
              <a:t>h1&gt;Plant Foods that Humans Eat&lt;/h1&gt;</a:t>
            </a:r>
          </a:p>
          <a:p>
            <a:pPr lvl="2"/>
            <a:r>
              <a:rPr lang="en-US" dirty="0" smtClean="0"/>
              <a:t>&lt;</a:t>
            </a:r>
            <a:r>
              <a:rPr lang="en-US" dirty="0"/>
              <a:t>h2&gt;Fruit&lt;/h2&gt;</a:t>
            </a:r>
          </a:p>
          <a:p>
            <a:pPr lvl="3"/>
            <a:r>
              <a:rPr lang="en-US" dirty="0" smtClean="0"/>
              <a:t>&lt;</a:t>
            </a:r>
            <a:r>
              <a:rPr lang="en-US" dirty="0"/>
              <a:t>h3&gt;Apple&lt;/h3&gt;</a:t>
            </a:r>
          </a:p>
          <a:p>
            <a:pPr lvl="3"/>
            <a:r>
              <a:rPr lang="en-US" dirty="0" smtClean="0"/>
              <a:t>&lt;</a:t>
            </a:r>
            <a:r>
              <a:rPr lang="en-US" dirty="0"/>
              <a:t>h3&gt;Orange&lt;/h3&gt;</a:t>
            </a:r>
          </a:p>
          <a:p>
            <a:pPr lvl="3"/>
            <a:r>
              <a:rPr lang="en-US" dirty="0" smtClean="0"/>
              <a:t>&lt;</a:t>
            </a:r>
            <a:r>
              <a:rPr lang="en-US" dirty="0"/>
              <a:t>h3&gt;Banana&lt;/h3</a:t>
            </a:r>
            <a:r>
              <a:rPr lang="en-US" dirty="0" smtClean="0"/>
              <a:t>&gt;</a:t>
            </a:r>
          </a:p>
          <a:p>
            <a:pPr lvl="2"/>
            <a:r>
              <a:rPr lang="en-US" dirty="0"/>
              <a:t>&lt;h2&gt;Vegetables&lt;/h2&gt;</a:t>
            </a:r>
          </a:p>
          <a:p>
            <a:pPr lvl="3"/>
            <a:r>
              <a:rPr lang="en-US" dirty="0" smtClean="0"/>
              <a:t>&lt;</a:t>
            </a:r>
            <a:r>
              <a:rPr lang="en-US" dirty="0"/>
              <a:t>h3&gt;Broccoli&lt;/h3</a:t>
            </a:r>
            <a:r>
              <a:rPr lang="en-US" dirty="0" smtClean="0"/>
              <a:t>&gt;</a:t>
            </a:r>
            <a:endParaRPr lang="en-US" dirty="0"/>
          </a:p>
          <a:p>
            <a:pPr lvl="3"/>
            <a:r>
              <a:rPr lang="en-US" dirty="0"/>
              <a:t>&lt;h3&gt;Brussels sprouts&lt;/h3&gt;</a:t>
            </a:r>
          </a:p>
          <a:p>
            <a:pPr lvl="3"/>
            <a:r>
              <a:rPr lang="en-US" dirty="0" smtClean="0"/>
              <a:t>&lt;</a:t>
            </a:r>
            <a:r>
              <a:rPr lang="en-US" dirty="0"/>
              <a:t>h3&gt;Green beans&lt;/h3&gt;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3039345"/>
            <a:ext cx="1575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Code: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817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5648" y="1559858"/>
            <a:ext cx="10076688" cy="486245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Know what the Law says…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Whenever </a:t>
            </a:r>
            <a:r>
              <a:rPr lang="en-US" sz="2000" dirty="0"/>
              <a:t>possible, delete documents with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Whenever possible, use a webpage instead of a PDF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Keep original copies made from Microsoft Word, Excel, PowerPoint…</a:t>
            </a:r>
          </a:p>
          <a:p>
            <a:pPr marL="747713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Documents are more accessible in their native form</a:t>
            </a:r>
          </a:p>
          <a:p>
            <a:pPr marL="747713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Documents can be made to be read-only in their native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Live Remediation Demonstration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22629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Tables – Making Tables Accessible</a:t>
            </a:r>
            <a:endParaRPr lang="en-US" dirty="0"/>
          </a:p>
        </p:txBody>
      </p:sp>
      <p:sp>
        <p:nvSpPr>
          <p:cNvPr id="5" name="TextBox 4" descr="&#10;&#10;"/>
          <p:cNvSpPr txBox="1"/>
          <p:nvPr/>
        </p:nvSpPr>
        <p:spPr>
          <a:xfrm>
            <a:off x="1934308" y="1215851"/>
            <a:ext cx="83138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Split nested tables into multiple tables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Remove merged cells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Set row headers in your tables using </a:t>
            </a:r>
            <a:r>
              <a:rPr lang="en-US" i="1" dirty="0" smtClean="0"/>
              <a:t>Table Properties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i="1" dirty="0"/>
              <a:t>Uncheck the Allow row to break across pages check box in the Options section.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i="1" dirty="0"/>
              <a:t>Check the Repeat as header row at the top of each </a:t>
            </a:r>
            <a:r>
              <a:rPr lang="en-US" i="1" dirty="0" smtClean="0"/>
              <a:t>page</a:t>
            </a:r>
          </a:p>
        </p:txBody>
      </p:sp>
      <p:pic>
        <p:nvPicPr>
          <p:cNvPr id="4098" name="Picture 2" descr="Uncheck the Allow row to break across pages check box in the Options section.&#10;Check the Repeat as header row at the top of each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57" y="2773643"/>
            <a:ext cx="7180810" cy="347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9571" y="6333469"/>
            <a:ext cx="10362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dirty="0" smtClean="0"/>
              <a:t>Note: Do not forget to add Alt-text </a:t>
            </a:r>
            <a:r>
              <a:rPr lang="en-US" dirty="0"/>
              <a:t>to your tables</a:t>
            </a:r>
          </a:p>
          <a:p>
            <a:endParaRPr lang="en-US" dirty="0"/>
          </a:p>
        </p:txBody>
      </p:sp>
      <p:pic>
        <p:nvPicPr>
          <p:cNvPr id="6" name="Picture 5" descr="Do not forget to add Alt-text"/>
          <p:cNvPicPr>
            <a:picLocks noChangeAspect="1"/>
          </p:cNvPicPr>
          <p:nvPr/>
        </p:nvPicPr>
        <p:blipFill rotWithShape="1">
          <a:blip r:embed="rId3"/>
          <a:srcRect l="8098"/>
          <a:stretch/>
        </p:blipFill>
        <p:spPr>
          <a:xfrm>
            <a:off x="8111697" y="3108571"/>
            <a:ext cx="306340" cy="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19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Considerations: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5263697"/>
          </a:xfrm>
        </p:spPr>
        <p:txBody>
          <a:bodyPr>
            <a:noAutofit/>
          </a:bodyPr>
          <a:lstStyle/>
          <a:p>
            <a:pPr lvl="1" fontAlgn="ctr"/>
            <a:r>
              <a:rPr lang="en-US" sz="2400" dirty="0" smtClean="0"/>
              <a:t>Colors should not be used to communicate information</a:t>
            </a:r>
          </a:p>
          <a:p>
            <a:pPr marL="685800" lvl="2" indent="-173038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If you were to use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 text to communicate bad information and </a:t>
            </a:r>
            <a:r>
              <a:rPr lang="en-US" sz="2400" dirty="0" smtClean="0">
                <a:solidFill>
                  <a:srgbClr val="49A64B"/>
                </a:solidFill>
              </a:rPr>
              <a:t>green</a:t>
            </a:r>
            <a:r>
              <a:rPr lang="en-US" sz="2400" dirty="0" smtClean="0"/>
              <a:t> text to communicate good information</a:t>
            </a:r>
          </a:p>
          <a:p>
            <a:pPr marL="1263650" lvl="4" indent="-173038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Those who use screen readers would not get that information</a:t>
            </a:r>
          </a:p>
          <a:p>
            <a:pPr marL="1263650" lvl="4" indent="-173038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Those who are color blind would not get that information</a:t>
            </a:r>
          </a:p>
          <a:p>
            <a:pPr marL="577850" lvl="1" indent="-173038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Use </a:t>
            </a:r>
            <a:r>
              <a:rPr lang="en-US" sz="2400" b="1" dirty="0" smtClean="0"/>
              <a:t>bold</a:t>
            </a:r>
            <a:r>
              <a:rPr lang="en-US" sz="2400" dirty="0" smtClean="0"/>
              <a:t> or </a:t>
            </a:r>
            <a:r>
              <a:rPr lang="en-US" sz="2400" i="1" dirty="0" smtClean="0"/>
              <a:t>italics</a:t>
            </a:r>
            <a:r>
              <a:rPr lang="en-US" sz="2400" dirty="0" smtClean="0"/>
              <a:t> to communicate information</a:t>
            </a:r>
          </a:p>
          <a:p>
            <a:pPr marL="577850" lvl="1" indent="-173038">
              <a:buFont typeface="Arial" panose="020B0604020202020204" pitchFamily="34" charset="0"/>
              <a:buChar char="•"/>
            </a:pPr>
            <a:r>
              <a:rPr lang="en-US" sz="2400" dirty="0" smtClean="0"/>
              <a:t>If you use color, it must be high contrast (i.e., dark text on light background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or </a:t>
            </a:r>
            <a:r>
              <a:rPr lang="en-US" sz="2400" dirty="0" smtClean="0"/>
              <a:t>vice-versa)</a:t>
            </a:r>
          </a:p>
          <a:p>
            <a:pPr marL="173038" lvl="1" indent="-173038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 algn="ctr"/>
            <a:r>
              <a:rPr lang="en-US" sz="2400" dirty="0" smtClean="0">
                <a:hlinkClick r:id="rId2"/>
              </a:rPr>
              <a:t>Color Test (http://www.mtsac.edu/accessibility/colortest)</a:t>
            </a:r>
            <a:r>
              <a:rPr lang="en-US" sz="2400" dirty="0" smtClean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9857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449131" cy="640080"/>
          </a:xfrm>
        </p:spPr>
        <p:txBody>
          <a:bodyPr/>
          <a:lstStyle/>
          <a:p>
            <a:r>
              <a:rPr lang="en-US" dirty="0" smtClean="0"/>
              <a:t>My PDF Doesn't Pass. Now What?</a:t>
            </a:r>
            <a:endParaRPr lang="en-US" dirty="0"/>
          </a:p>
        </p:txBody>
      </p:sp>
      <p:sp>
        <p:nvSpPr>
          <p:cNvPr id="4" name="Content Placeholder 3" hidden="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4" name="Picture 6" descr="Groundskeeper Example of Tags and Heade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970" y="1088136"/>
            <a:ext cx="9837672" cy="767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418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856" y="448056"/>
            <a:ext cx="10044479" cy="640080"/>
          </a:xfrm>
        </p:spPr>
        <p:txBody>
          <a:bodyPr/>
          <a:lstStyle/>
          <a:p>
            <a:r>
              <a:rPr lang="en-US" dirty="0" smtClean="0"/>
              <a:t>Use the Adobe Acrobat Action Wizard</a:t>
            </a:r>
            <a:endParaRPr lang="en-US" dirty="0"/>
          </a:p>
        </p:txBody>
      </p:sp>
      <p:sp>
        <p:nvSpPr>
          <p:cNvPr id="5" name="5-Point Star 4" descr="This slide is a Tip"/>
          <p:cNvSpPr/>
          <p:nvPr/>
        </p:nvSpPr>
        <p:spPr>
          <a:xfrm>
            <a:off x="154284" y="286603"/>
            <a:ext cx="1455376" cy="1143003"/>
          </a:xfrm>
          <a:prstGeom prst="star5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Tip</a:t>
            </a:r>
          </a:p>
        </p:txBody>
      </p:sp>
      <p:pic>
        <p:nvPicPr>
          <p:cNvPr id="3" name="Picture 2" descr="Action Wizard Shortcu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894" y="1345875"/>
            <a:ext cx="3033144" cy="934870"/>
          </a:xfrm>
          <a:prstGeom prst="rect">
            <a:avLst/>
          </a:prstGeom>
        </p:spPr>
      </p:pic>
      <p:pic>
        <p:nvPicPr>
          <p:cNvPr id="4" name="Content Placeholder 3" descr="Make Accessible Start button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719973" y="2538484"/>
            <a:ext cx="4914406" cy="35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61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890" y="448056"/>
            <a:ext cx="3163961" cy="640080"/>
          </a:xfrm>
        </p:spPr>
        <p:txBody>
          <a:bodyPr/>
          <a:lstStyle/>
          <a:p>
            <a:r>
              <a:rPr lang="en-US" dirty="0" smtClean="0"/>
              <a:t>What About Tables?</a:t>
            </a:r>
            <a:endParaRPr lang="en-US" dirty="0"/>
          </a:p>
        </p:txBody>
      </p:sp>
      <p:sp>
        <p:nvSpPr>
          <p:cNvPr id="3" name="Content Placeholder 2" hidden="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Respiratory Therapy Table Examp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271" y="40944"/>
            <a:ext cx="6463350" cy="673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50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 Fixes</a:t>
            </a:r>
            <a:endParaRPr lang="en-US" dirty="0"/>
          </a:p>
        </p:txBody>
      </p:sp>
      <p:sp>
        <p:nvSpPr>
          <p:cNvPr id="3" name="Content Placeholder 2" hidden="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 descr="For Decoration Only"/>
          <p:cNvSpPr/>
          <p:nvPr/>
        </p:nvSpPr>
        <p:spPr>
          <a:xfrm>
            <a:off x="-140677" y="-128954"/>
            <a:ext cx="12449908" cy="70237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ccessibility Issues and instructions on how to fix them https://www.mtsac.edu/accessibility/pdf/index.html#Fixes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8" y="0"/>
            <a:ext cx="11195538" cy="689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85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Mt. SAC – By the Numbers</a:t>
            </a:r>
            <a:endParaRPr lang="en-US" dirty="0"/>
          </a:p>
        </p:txBody>
      </p:sp>
      <p:pic>
        <p:nvPicPr>
          <p:cNvPr id="1030" name="Picture 6" descr="Siteimprov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644" y="991597"/>
            <a:ext cx="4103156" cy="229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ontent Placeholder 9" descr="PDF Documents to be processed in October 2018 was 8515 and dropped to 4881 a year later.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5312568"/>
              </p:ext>
            </p:extLst>
          </p:nvPr>
        </p:nvGraphicFramePr>
        <p:xfrm>
          <a:off x="2550856" y="2509660"/>
          <a:ext cx="8480938" cy="2259368"/>
        </p:xfrm>
        <a:graphic>
          <a:graphicData uri="http://schemas.openxmlformats.org/drawingml/2006/table">
            <a:tbl>
              <a:tblPr firstRow="1"/>
              <a:tblGrid>
                <a:gridCol w="5720020">
                  <a:extLst>
                    <a:ext uri="{9D8B030D-6E8A-4147-A177-3AD203B41FA5}">
                      <a16:colId xmlns:a16="http://schemas.microsoft.com/office/drawing/2014/main" val="1317953933"/>
                    </a:ext>
                  </a:extLst>
                </a:gridCol>
                <a:gridCol w="1312119">
                  <a:extLst>
                    <a:ext uri="{9D8B030D-6E8A-4147-A177-3AD203B41FA5}">
                      <a16:colId xmlns:a16="http://schemas.microsoft.com/office/drawing/2014/main" val="2232731101"/>
                    </a:ext>
                  </a:extLst>
                </a:gridCol>
                <a:gridCol w="1448799">
                  <a:extLst>
                    <a:ext uri="{9D8B030D-6E8A-4147-A177-3AD203B41FA5}">
                      <a16:colId xmlns:a16="http://schemas.microsoft.com/office/drawing/2014/main" val="43625087"/>
                    </a:ext>
                  </a:extLst>
                </a:gridCol>
              </a:tblGrid>
              <a:tr h="5648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Statistic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Oct-18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Oct-19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05782"/>
                  </a:ext>
                </a:extLst>
              </a:tr>
              <a:tr h="56484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Misspelled Words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594079"/>
                  </a:ext>
                </a:extLst>
              </a:tr>
              <a:tr h="5648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Broken Links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033714"/>
                  </a:ext>
                </a:extLst>
              </a:tr>
              <a:tr h="56484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PDF Documents to be Fixed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761315"/>
                  </a:ext>
                </a:extLst>
              </a:tr>
            </a:tbl>
          </a:graphicData>
        </a:graphic>
      </p:graphicFrame>
      <p:sp>
        <p:nvSpPr>
          <p:cNvPr id="3" name="Rounded Rectangle 2" descr="Highlights that over 50% of the failed PDF documents have been fixed"/>
          <p:cNvSpPr/>
          <p:nvPr/>
        </p:nvSpPr>
        <p:spPr>
          <a:xfrm>
            <a:off x="8430800" y="4345255"/>
            <a:ext cx="2770600" cy="45066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67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4" y="448056"/>
            <a:ext cx="10276491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Need </a:t>
            </a:r>
            <a:r>
              <a:rPr lang="en-US" dirty="0"/>
              <a:t>help making an accessible document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5-Point Star 3" descr="This slide is a Tip"/>
          <p:cNvSpPr/>
          <p:nvPr/>
        </p:nvSpPr>
        <p:spPr>
          <a:xfrm>
            <a:off x="154284" y="286603"/>
            <a:ext cx="1455376" cy="1143003"/>
          </a:xfrm>
          <a:prstGeom prst="star5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Tip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798513" lvl="1" indent="-342900">
              <a:buFont typeface="+mj-lt"/>
              <a:buAutoNum type="arabicPeriod"/>
              <a:tabLst>
                <a:tab pos="514350" algn="l"/>
              </a:tabLst>
            </a:pPr>
            <a:r>
              <a:rPr lang="en-US" sz="2000" dirty="0" smtClean="0"/>
              <a:t>Get Training and Fix It Yourself</a:t>
            </a:r>
          </a:p>
          <a:p>
            <a:pPr marL="798513" lvl="1" indent="-342900">
              <a:buFont typeface="+mj-lt"/>
              <a:buAutoNum type="arabicPeriod"/>
              <a:tabLst>
                <a:tab pos="514350" algn="l"/>
              </a:tabLst>
            </a:pPr>
            <a:r>
              <a:rPr lang="en-US" sz="2000" dirty="0" smtClean="0"/>
              <a:t>Get Training for Your Colleagues (We supplemented our team with </a:t>
            </a:r>
            <a:r>
              <a:rPr lang="en-US" sz="2000" dirty="0"/>
              <a:t>s</a:t>
            </a:r>
            <a:r>
              <a:rPr lang="en-US" sz="2000" dirty="0" smtClean="0"/>
              <a:t>tudent </a:t>
            </a:r>
            <a:r>
              <a:rPr lang="en-US" sz="2000" dirty="0"/>
              <a:t>w</a:t>
            </a:r>
            <a:r>
              <a:rPr lang="en-US" sz="2000" dirty="0" smtClean="0"/>
              <a:t>orkers)</a:t>
            </a:r>
          </a:p>
          <a:p>
            <a:pPr marL="798513" lvl="1" indent="-342900">
              <a:buFont typeface="+mj-lt"/>
              <a:buAutoNum type="arabicPeriod"/>
              <a:tabLst>
                <a:tab pos="514350" algn="l"/>
              </a:tabLst>
            </a:pPr>
            <a:r>
              <a:rPr lang="en-US" sz="2000" dirty="0" smtClean="0"/>
              <a:t>Send It to an Accessibility </a:t>
            </a:r>
            <a:r>
              <a:rPr lang="en-US" sz="2000" dirty="0" smtClean="0"/>
              <a:t>Vendor</a:t>
            </a:r>
          </a:p>
          <a:p>
            <a:pPr marL="798513" lvl="1" indent="-342900">
              <a:buFont typeface="+mj-lt"/>
              <a:buAutoNum type="arabicPeriod"/>
              <a:tabLst>
                <a:tab pos="514350" algn="l"/>
              </a:tabLst>
            </a:pPr>
            <a:r>
              <a:rPr lang="en-US" sz="2000" dirty="0" smtClean="0"/>
              <a:t>Talk to an Accessibility Consultant</a:t>
            </a:r>
          </a:p>
          <a:p>
            <a:pPr marL="798513" lvl="1" indent="-342900">
              <a:buFont typeface="+mj-lt"/>
              <a:buAutoNum type="arabicPeriod"/>
              <a:tabLst>
                <a:tab pos="514350" algn="l"/>
              </a:tabLst>
            </a:pPr>
            <a:r>
              <a:rPr lang="en-US" sz="2000" dirty="0" smtClean="0"/>
              <a:t>All of the above</a:t>
            </a:r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9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Dream Team of Student Workers</a:t>
            </a:r>
            <a:endParaRPr lang="en-US" dirty="0"/>
          </a:p>
        </p:txBody>
      </p:sp>
      <p:grpSp>
        <p:nvGrpSpPr>
          <p:cNvPr id="13" name="Group 12" descr="Carlos"/>
          <p:cNvGrpSpPr/>
          <p:nvPr/>
        </p:nvGrpSpPr>
        <p:grpSpPr>
          <a:xfrm>
            <a:off x="9271121" y="1312985"/>
            <a:ext cx="1932266" cy="2521983"/>
            <a:chOff x="1827108" y="1310185"/>
            <a:chExt cx="1932266" cy="2521983"/>
          </a:xfrm>
        </p:grpSpPr>
        <p:sp>
          <p:nvSpPr>
            <p:cNvPr id="12" name="TextBox 11"/>
            <p:cNvSpPr txBox="1"/>
            <p:nvPr/>
          </p:nvSpPr>
          <p:spPr>
            <a:xfrm>
              <a:off x="2411565" y="3462836"/>
              <a:ext cx="763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Carlos</a:t>
              </a:r>
              <a:endParaRPr lang="en-US" dirty="0"/>
            </a:p>
          </p:txBody>
        </p:sp>
        <p:pic>
          <p:nvPicPr>
            <p:cNvPr id="11" name="Picture 10" descr="Carlos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" t="-205" r="-1175" b="44577"/>
            <a:stretch/>
          </p:blipFill>
          <p:spPr>
            <a:xfrm>
              <a:off x="1827108" y="1310185"/>
              <a:ext cx="1932266" cy="2115268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</p:pic>
      </p:grpSp>
      <p:grpSp>
        <p:nvGrpSpPr>
          <p:cNvPr id="16" name="Group 15" descr="Dallas"/>
          <p:cNvGrpSpPr/>
          <p:nvPr/>
        </p:nvGrpSpPr>
        <p:grpSpPr>
          <a:xfrm>
            <a:off x="4252495" y="1312985"/>
            <a:ext cx="1924277" cy="2520808"/>
            <a:chOff x="4252495" y="1312985"/>
            <a:chExt cx="1924277" cy="2520808"/>
          </a:xfrm>
        </p:grpSpPr>
        <p:sp>
          <p:nvSpPr>
            <p:cNvPr id="15" name="TextBox 14"/>
            <p:cNvSpPr txBox="1"/>
            <p:nvPr/>
          </p:nvSpPr>
          <p:spPr>
            <a:xfrm>
              <a:off x="4772431" y="3464461"/>
              <a:ext cx="744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Dallas</a:t>
              </a:r>
              <a:endParaRPr lang="en-US" dirty="0"/>
            </a:p>
          </p:txBody>
        </p:sp>
        <p:pic>
          <p:nvPicPr>
            <p:cNvPr id="14" name="Picture 13" descr="Dallas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65" r="5223"/>
            <a:stretch/>
          </p:blipFill>
          <p:spPr>
            <a:xfrm>
              <a:off x="4252495" y="1312985"/>
              <a:ext cx="1924277" cy="2112468"/>
            </a:xfrm>
            <a:prstGeom prst="rect">
              <a:avLst/>
            </a:prstGeom>
            <a:ln w="12700">
              <a:solidFill>
                <a:schemeClr val="dk1">
                  <a:shade val="50000"/>
                </a:schemeClr>
              </a:solidFill>
            </a:ln>
          </p:spPr>
        </p:pic>
      </p:grpSp>
      <p:grpSp>
        <p:nvGrpSpPr>
          <p:cNvPr id="10" name="Group 9" descr="Mark"/>
          <p:cNvGrpSpPr/>
          <p:nvPr/>
        </p:nvGrpSpPr>
        <p:grpSpPr>
          <a:xfrm>
            <a:off x="5560088" y="3974911"/>
            <a:ext cx="2381250" cy="2750582"/>
            <a:chOff x="5560088" y="3974911"/>
            <a:chExt cx="2381250" cy="2750582"/>
          </a:xfrm>
        </p:grpSpPr>
        <p:sp>
          <p:nvSpPr>
            <p:cNvPr id="9" name="TextBox 8"/>
            <p:cNvSpPr txBox="1"/>
            <p:nvPr/>
          </p:nvSpPr>
          <p:spPr>
            <a:xfrm>
              <a:off x="6361752" y="6356161"/>
              <a:ext cx="777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Mark</a:t>
              </a:r>
              <a:endParaRPr lang="en-US" dirty="0"/>
            </a:p>
          </p:txBody>
        </p:sp>
        <p:pic>
          <p:nvPicPr>
            <p:cNvPr id="2054" name="Picture 6" descr="Mark Fernande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0088" y="3974911"/>
              <a:ext cx="2381250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 descr="Richard"/>
          <p:cNvGrpSpPr/>
          <p:nvPr/>
        </p:nvGrpSpPr>
        <p:grpSpPr>
          <a:xfrm>
            <a:off x="6761808" y="1314450"/>
            <a:ext cx="1924277" cy="2517718"/>
            <a:chOff x="6761808" y="1314450"/>
            <a:chExt cx="1924277" cy="2517718"/>
          </a:xfrm>
        </p:grpSpPr>
        <p:pic>
          <p:nvPicPr>
            <p:cNvPr id="3" name="Picture 2" descr="Richard"/>
            <p:cNvPicPr>
              <a:picLocks noChangeAspect="1"/>
            </p:cNvPicPr>
            <p:nvPr/>
          </p:nvPicPr>
          <p:blipFill rotWithShape="1">
            <a:blip r:embed="rId6"/>
            <a:srcRect t="17723"/>
            <a:stretch/>
          </p:blipFill>
          <p:spPr>
            <a:xfrm>
              <a:off x="6761808" y="1314450"/>
              <a:ext cx="1924277" cy="2111003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7278119" y="3462836"/>
              <a:ext cx="891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Richard</a:t>
              </a:r>
              <a:endParaRPr lang="en-US" dirty="0"/>
            </a:p>
          </p:txBody>
        </p:sp>
      </p:grpSp>
      <p:grpSp>
        <p:nvGrpSpPr>
          <p:cNvPr id="17" name="Group 16" descr="Aaron"/>
          <p:cNvGrpSpPr/>
          <p:nvPr/>
        </p:nvGrpSpPr>
        <p:grpSpPr>
          <a:xfrm>
            <a:off x="1733300" y="1311976"/>
            <a:ext cx="1944042" cy="2559366"/>
            <a:chOff x="9104959" y="1310185"/>
            <a:chExt cx="1944042" cy="2559366"/>
          </a:xfrm>
        </p:grpSpPr>
        <p:pic>
          <p:nvPicPr>
            <p:cNvPr id="7" name="Picture 6" descr="Aaron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691"/>
            <a:stretch/>
          </p:blipFill>
          <p:spPr>
            <a:xfrm>
              <a:off x="9104959" y="1310185"/>
              <a:ext cx="1944042" cy="2152651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9702775" y="3500219"/>
              <a:ext cx="748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Aaron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57410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 Vendor</a:t>
            </a:r>
            <a:endParaRPr lang="en-US" dirty="0"/>
          </a:p>
        </p:txBody>
      </p:sp>
      <p:pic>
        <p:nvPicPr>
          <p:cNvPr id="4" name="Content Placeholder 3" descr="AccessibilityOz Input Form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96563" y="1100490"/>
            <a:ext cx="6898206" cy="575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90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5"/>
            <a:ext cx="11311128" cy="862129"/>
          </a:xfrm>
        </p:spPr>
        <p:txBody>
          <a:bodyPr>
            <a:normAutofit/>
          </a:bodyPr>
          <a:lstStyle/>
          <a:p>
            <a:r>
              <a:rPr lang="en-US" sz="3600" dirty="0"/>
              <a:t>Accessibility Scan Not Passed, Now What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pic>
        <p:nvPicPr>
          <p:cNvPr id="4" name="Content Placeholder 3" descr="Baby crying over too many accessibility issues to fix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13" y="1423796"/>
            <a:ext cx="7973718" cy="5304550"/>
          </a:xfrm>
        </p:spPr>
      </p:pic>
    </p:spTree>
    <p:extLst>
      <p:ext uri="{BB962C8B-B14F-4D97-AF65-F5344CB8AC3E}">
        <p14:creationId xmlns:p14="http://schemas.microsoft.com/office/powerpoint/2010/main" val="131915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6000" dirty="0" smtClean="0"/>
              <a:t>Let’s See It…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01103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935" y="448056"/>
            <a:ext cx="11280401" cy="64008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530774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Need help making an accessible document?</a:t>
            </a:r>
          </a:p>
          <a:p>
            <a:pPr marL="798513" lvl="1" indent="-342900">
              <a:buFont typeface="Arial" panose="020B0604020202020204" pitchFamily="34" charset="0"/>
              <a:buChar char="•"/>
              <a:tabLst>
                <a:tab pos="514350" algn="l"/>
              </a:tabLst>
            </a:pPr>
            <a:r>
              <a:rPr lang="en-US" sz="1800" dirty="0" smtClean="0"/>
              <a:t>Check out the Mt. SAC </a:t>
            </a:r>
            <a:r>
              <a:rPr lang="en-US" sz="1800" dirty="0" smtClean="0">
                <a:hlinkClick r:id="rId2"/>
              </a:rPr>
              <a:t>Accessibility webpage</a:t>
            </a:r>
            <a:r>
              <a:rPr lang="en-US" sz="1800" dirty="0" smtClean="0"/>
              <a:t> for </a:t>
            </a:r>
            <a:r>
              <a:rPr lang="en-US" sz="1800" dirty="0" smtClean="0">
                <a:hlinkClick r:id="rId3"/>
              </a:rPr>
              <a:t>common errors and fixes</a:t>
            </a:r>
            <a:r>
              <a:rPr lang="en-US" sz="1800" dirty="0" smtClean="0"/>
              <a:t>.  </a:t>
            </a:r>
          </a:p>
          <a:p>
            <a:endParaRPr lang="en-US" sz="1800" dirty="0" smtClean="0"/>
          </a:p>
          <a:p>
            <a:r>
              <a:rPr lang="en-US" sz="1800" dirty="0" smtClean="0"/>
              <a:t>Other Resources:</a:t>
            </a:r>
          </a:p>
          <a:p>
            <a:pPr marL="515938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hlinkClick r:id="rId4"/>
              </a:rPr>
              <a:t>WCAG Guidelines</a:t>
            </a:r>
            <a:endParaRPr lang="en-US" sz="1800" dirty="0" smtClean="0">
              <a:hlinkClick r:id="rId5"/>
            </a:endParaRPr>
          </a:p>
          <a:p>
            <a:pPr marL="515938" indent="-285750">
              <a:buFont typeface="Arial" panose="020B0604020202020204" pitchFamily="34" charset="0"/>
              <a:buChar char="•"/>
            </a:pPr>
            <a:r>
              <a:rPr lang="en-US" sz="1800" dirty="0">
                <a:hlinkClick r:id="rId6"/>
              </a:rPr>
              <a:t>Alexander Skogberg’s blog</a:t>
            </a:r>
            <a:r>
              <a:rPr lang="en-US" sz="1800" dirty="0"/>
              <a:t> </a:t>
            </a:r>
            <a:r>
              <a:rPr lang="en-US" sz="1800" dirty="0" smtClean="0"/>
              <a:t>that explains </a:t>
            </a:r>
            <a:r>
              <a:rPr lang="en-US" sz="1800" dirty="0"/>
              <a:t>the new additions to WCAG </a:t>
            </a:r>
            <a:r>
              <a:rPr lang="en-US" sz="1800" dirty="0" smtClean="0"/>
              <a:t>2.1</a:t>
            </a:r>
          </a:p>
          <a:p>
            <a:pPr marL="515938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hlinkClick r:id="rId5"/>
              </a:rPr>
              <a:t>WAVE</a:t>
            </a:r>
            <a:r>
              <a:rPr lang="en-US" sz="1800" dirty="0" smtClean="0"/>
              <a:t> (Web Page Scanning)</a:t>
            </a:r>
          </a:p>
          <a:p>
            <a:pPr marL="515938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hlinkClick r:id="rId7"/>
              </a:rPr>
              <a:t>OmniUpdate OU Campus Accessibility Scanning</a:t>
            </a:r>
            <a:endParaRPr lang="en-US" sz="1800" dirty="0" smtClean="0"/>
          </a:p>
          <a:p>
            <a:pPr marL="515938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hlinkClick r:id="rId8"/>
              </a:rPr>
              <a:t>Siteimprove (Website Scanning, PDF Scanning, and Quality Assurance)</a:t>
            </a:r>
            <a:endParaRPr lang="en-US" sz="1800" dirty="0" smtClean="0"/>
          </a:p>
          <a:p>
            <a:pPr marL="515938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hlinkClick r:id="rId9"/>
              </a:rPr>
              <a:t>AccessibilityOz Document Remediation</a:t>
            </a:r>
            <a:endParaRPr lang="en-US" sz="1800" dirty="0" smtClean="0"/>
          </a:p>
          <a:p>
            <a:pPr marL="515938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hlinkClick r:id="rId10"/>
              </a:rPr>
              <a:t>Andrew Soderberg Consulting</a:t>
            </a:r>
            <a:endParaRPr lang="en-US" sz="1800" dirty="0" smtClean="0"/>
          </a:p>
          <a:p>
            <a:pPr marL="515938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hlinkClick r:id="rId11"/>
              </a:rPr>
              <a:t>Color Test</a:t>
            </a:r>
            <a:r>
              <a:rPr lang="en-US" sz="1800" dirty="0" smtClean="0"/>
              <a:t> using </a:t>
            </a:r>
            <a:r>
              <a:rPr lang="en-US" sz="1800" dirty="0" smtClean="0">
                <a:hlinkClick r:id="rId12"/>
              </a:rPr>
              <a:t>Color Oracle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9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Content Placeholder 3" descr="Do you have questions?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597" y="1473654"/>
            <a:ext cx="3705913" cy="4389438"/>
          </a:xfrm>
        </p:spPr>
      </p:pic>
    </p:spTree>
    <p:extLst>
      <p:ext uri="{BB962C8B-B14F-4D97-AF65-F5344CB8AC3E}">
        <p14:creationId xmlns:p14="http://schemas.microsoft.com/office/powerpoint/2010/main" val="3183623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you ready for a Quiz?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90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Khora Art Exhibition"/>
          <p:cNvSpPr>
            <a:spLocks noGrp="1"/>
          </p:cNvSpPr>
          <p:nvPr>
            <p:ph type="title"/>
          </p:nvPr>
        </p:nvSpPr>
        <p:spPr>
          <a:xfrm>
            <a:off x="535459" y="448056"/>
            <a:ext cx="11296877" cy="64008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Links: The Khora Art Exhibit Question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 descr="KHORA art exibi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001" y="1172395"/>
            <a:ext cx="5137718" cy="224347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446" y="3415865"/>
            <a:ext cx="9719005" cy="3114143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US" sz="2000" dirty="0" smtClean="0"/>
              <a:t>The </a:t>
            </a:r>
            <a:r>
              <a:rPr lang="en-US" sz="2000" dirty="0"/>
              <a:t>Art Gallery wants to add a link to their webpage for their new exhibition. </a:t>
            </a:r>
            <a:r>
              <a:rPr lang="en-US" sz="2000" dirty="0" smtClean="0"/>
              <a:t>What is the best link description?</a:t>
            </a:r>
            <a:br>
              <a:rPr lang="en-US" sz="2000" dirty="0" smtClean="0"/>
            </a:br>
            <a:r>
              <a:rPr lang="en-US" dirty="0" smtClean="0"/>
              <a:t> </a:t>
            </a:r>
          </a:p>
          <a:p>
            <a:pPr lvl="1" indent="-342900">
              <a:buFont typeface="+mj-lt"/>
              <a:buAutoNum type="alphaUcPeriod"/>
            </a:pPr>
            <a:r>
              <a:rPr lang="en-US" sz="1900" dirty="0"/>
              <a:t>You are cordially invited to experience Khôra. For more information, </a:t>
            </a:r>
            <a:r>
              <a:rPr lang="en-US" sz="1900" dirty="0">
                <a:hlinkClick r:id="rId3"/>
              </a:rPr>
              <a:t>click here</a:t>
            </a:r>
            <a:r>
              <a:rPr lang="en-US" sz="1900" dirty="0"/>
              <a:t>.</a:t>
            </a:r>
          </a:p>
          <a:p>
            <a:pPr lvl="1" indent="-342900">
              <a:buFont typeface="+mj-lt"/>
              <a:buAutoNum type="alphaUcPeriod"/>
            </a:pPr>
            <a:r>
              <a:rPr lang="en-US" sz="1900" dirty="0"/>
              <a:t>You are cordially invited to experience Khôra. </a:t>
            </a:r>
            <a:r>
              <a:rPr lang="en-US" sz="1900" dirty="0">
                <a:hlinkClick r:id="rId4"/>
              </a:rPr>
              <a:t>For more information, click here</a:t>
            </a:r>
            <a:r>
              <a:rPr lang="en-US" sz="1900" dirty="0"/>
              <a:t>.</a:t>
            </a:r>
          </a:p>
          <a:p>
            <a:pPr lvl="1" indent="-342900">
              <a:buFont typeface="+mj-lt"/>
              <a:buAutoNum type="alphaUcPeriod"/>
            </a:pPr>
            <a:r>
              <a:rPr lang="en-US" sz="1900" dirty="0"/>
              <a:t>You are cordially invited to experience </a:t>
            </a:r>
            <a:r>
              <a:rPr lang="en-US" sz="1900" dirty="0">
                <a:hlinkClick r:id="rId5"/>
              </a:rPr>
              <a:t>Khôra</a:t>
            </a:r>
            <a:r>
              <a:rPr lang="en-US" sz="1900" dirty="0"/>
              <a:t>.</a:t>
            </a:r>
          </a:p>
          <a:p>
            <a:pPr lvl="1" indent="-342900">
              <a:buFont typeface="+mj-lt"/>
              <a:buAutoNum type="alphaUcPeriod"/>
            </a:pPr>
            <a:r>
              <a:rPr lang="en-US" sz="1900" dirty="0"/>
              <a:t>You are cordially invited to experience </a:t>
            </a:r>
            <a:r>
              <a:rPr lang="en-US" sz="1900" dirty="0">
                <a:hlinkClick r:id="rId3"/>
              </a:rPr>
              <a:t>Khôra, the Art Gallery’s latest exhibition</a:t>
            </a:r>
            <a:r>
              <a:rPr lang="en-US" sz="1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0031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Tables - </a:t>
            </a:r>
            <a:r>
              <a:rPr lang="en-US" dirty="0"/>
              <a:t>Is this table 508 compliant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" name="Picture 5" descr="Crime Statistics Table with merged cells and nested tabl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524" y="1529033"/>
            <a:ext cx="8181260" cy="25447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05524" y="4514714"/>
            <a:ext cx="825116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342900">
              <a:buFont typeface="+mj-lt"/>
              <a:buAutoNum type="alphaUcPeriod"/>
            </a:pPr>
            <a:r>
              <a:rPr lang="en-US" sz="1900" dirty="0" smtClean="0"/>
              <a:t>Yes</a:t>
            </a:r>
            <a:endParaRPr lang="en-US" sz="1900" dirty="0"/>
          </a:p>
          <a:p>
            <a:pPr lvl="1" indent="-342900">
              <a:buFont typeface="+mj-lt"/>
              <a:buAutoNum type="alphaUcPeriod"/>
            </a:pPr>
            <a:r>
              <a:rPr lang="en-US" sz="1900" dirty="0" smtClean="0"/>
              <a:t>No, it uses merged cells.</a:t>
            </a:r>
            <a:endParaRPr lang="en-US" sz="1900" dirty="0"/>
          </a:p>
          <a:p>
            <a:pPr lvl="1" indent="-342900">
              <a:buFont typeface="+mj-lt"/>
              <a:buAutoNum type="alphaUcPeriod"/>
            </a:pPr>
            <a:r>
              <a:rPr lang="en-US" sz="1900" dirty="0" smtClean="0"/>
              <a:t>No, it uses nested tables that should be split into multiple tables?</a:t>
            </a:r>
            <a:endParaRPr lang="en-US" sz="1900" dirty="0"/>
          </a:p>
          <a:p>
            <a:pPr lvl="1" indent="-342900">
              <a:buFont typeface="+mj-lt"/>
              <a:buAutoNum type="alphaUcPeriod"/>
            </a:pPr>
            <a:r>
              <a:rPr lang="en-US" sz="1900" dirty="0" smtClean="0"/>
              <a:t>No, it uses both merged cells and nested tables.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565684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9" y="302005"/>
            <a:ext cx="3424711" cy="644881"/>
          </a:xfrm>
        </p:spPr>
        <p:txBody>
          <a:bodyPr>
            <a:normAutofit/>
          </a:bodyPr>
          <a:lstStyle/>
          <a:p>
            <a:r>
              <a:rPr lang="en-US" sz="3000" dirty="0"/>
              <a:t>Is this a good email?</a:t>
            </a:r>
          </a:p>
        </p:txBody>
      </p:sp>
      <p:pic>
        <p:nvPicPr>
          <p:cNvPr id="4" name="Content Placeholder 3" descr="Scaned flyer of an advertisement for a free cookie with the purchase of any coffe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3019" y="328254"/>
            <a:ext cx="7476899" cy="633670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82715" y="2597863"/>
            <a:ext cx="1706947" cy="3294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spcAft>
                <a:spcPts val="600"/>
              </a:spcAft>
              <a:buAutoNum type="alphaUcPeriod"/>
            </a:pPr>
            <a:r>
              <a:rPr lang="en-US" sz="2000" dirty="0"/>
              <a:t>Yes</a:t>
            </a:r>
          </a:p>
          <a:p>
            <a:pPr marL="514350" indent="-514350">
              <a:spcAft>
                <a:spcPts val="600"/>
              </a:spcAft>
              <a:buAutoNum type="alphaUcPeriod"/>
            </a:pPr>
            <a:r>
              <a:rPr lang="en-US" sz="2000" dirty="0"/>
              <a:t>No</a:t>
            </a:r>
          </a:p>
          <a:p>
            <a:pPr marL="514350" indent="-514350">
              <a:spcAft>
                <a:spcPts val="600"/>
              </a:spcAft>
              <a:buAutoNum type="alphaUcPeriod"/>
            </a:pPr>
            <a:r>
              <a:rPr lang="en-US" sz="2000" dirty="0"/>
              <a:t>Maybe</a:t>
            </a:r>
          </a:p>
        </p:txBody>
      </p:sp>
    </p:spTree>
    <p:extLst>
      <p:ext uri="{BB962C8B-B14F-4D97-AF65-F5344CB8AC3E}">
        <p14:creationId xmlns:p14="http://schemas.microsoft.com/office/powerpoint/2010/main" val="3890040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Email is Required to be Accessible if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9444" y="1496263"/>
            <a:ext cx="10062556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9113" lvl="1" indent="-479425" defTabSz="914400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am sending to all employees</a:t>
            </a:r>
          </a:p>
          <a:p>
            <a:pPr marL="519113" lvl="1" indent="-479425" defTabSz="914400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am only sending to a small group, all of whom I know</a:t>
            </a:r>
          </a:p>
          <a:p>
            <a:pPr marL="519113" lvl="1" indent="-479425" defTabSz="914400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am only sending to one other person</a:t>
            </a:r>
          </a:p>
          <a:p>
            <a:pPr marL="519113" lvl="1" indent="-479425" defTabSz="914400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email contains a survey</a:t>
            </a:r>
          </a:p>
          <a:p>
            <a:pPr marL="519113" lvl="1" indent="-479425" defTabSz="914400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email contains educational or training material</a:t>
            </a:r>
          </a:p>
        </p:txBody>
      </p:sp>
    </p:spTree>
    <p:extLst>
      <p:ext uri="{BB962C8B-B14F-4D97-AF65-F5344CB8AC3E}">
        <p14:creationId xmlns:p14="http://schemas.microsoft.com/office/powerpoint/2010/main" val="3461219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14" y="306018"/>
            <a:ext cx="11204247" cy="83904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What does </a:t>
            </a:r>
            <a:r>
              <a:rPr lang="en-US" sz="4000" dirty="0" smtClean="0"/>
              <a:t>Web “accessibility</a:t>
            </a:r>
            <a:r>
              <a:rPr lang="en-US" sz="4000" dirty="0"/>
              <a:t>” mean to you?</a:t>
            </a:r>
          </a:p>
        </p:txBody>
      </p:sp>
      <p:pic>
        <p:nvPicPr>
          <p:cNvPr id="4" name="Content Placeholder 3" descr="Big Question Mark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38" y="1145059"/>
            <a:ext cx="2867502" cy="3822700"/>
          </a:xfrm>
        </p:spPr>
      </p:pic>
      <p:sp>
        <p:nvSpPr>
          <p:cNvPr id="3" name="TextBox 2"/>
          <p:cNvSpPr txBox="1"/>
          <p:nvPr/>
        </p:nvSpPr>
        <p:spPr>
          <a:xfrm>
            <a:off x="1570892" y="4852692"/>
            <a:ext cx="1062110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Accessibility for the Web is </a:t>
            </a:r>
            <a:r>
              <a:rPr lang="en-US" sz="2000" dirty="0"/>
              <a:t>actively designing, developing, and creating content in such a way that it does not hinder any person from interacting with the website. - Web Access Initiative (WAI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</a:t>
            </a:r>
            <a:r>
              <a:rPr lang="en-US" sz="2000" dirty="0" smtClean="0"/>
              <a:t>document </a:t>
            </a:r>
            <a:r>
              <a:rPr lang="en-US" sz="2000" dirty="0"/>
              <a:t>is accessible when everyone, regardless of ability or disability, can use it and get the information they need.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580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14" y="448056"/>
            <a:ext cx="11198022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Accessibility--</a:t>
            </a:r>
            <a:r>
              <a:rPr lang="en-US" altLang="en-US" dirty="0" smtClean="0"/>
              <a:t>Non-Technical </a:t>
            </a:r>
            <a:r>
              <a:rPr lang="en-US" altLang="en-US" dirty="0"/>
              <a:t>D</a:t>
            </a:r>
            <a:r>
              <a:rPr lang="en-US" altLang="en-US" dirty="0" smtClean="0"/>
              <a:t>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5648" y="1909010"/>
            <a:ext cx="10076688" cy="3924861"/>
          </a:xfrm>
        </p:spPr>
        <p:txBody>
          <a:bodyPr/>
          <a:lstStyle/>
          <a:p>
            <a:r>
              <a:rPr lang="en-US" altLang="en-US" sz="2400" dirty="0" smtClean="0"/>
              <a:t>Usable </a:t>
            </a:r>
            <a:r>
              <a:rPr lang="en-US" altLang="en-US" sz="2400" dirty="0"/>
              <a:t>by someone who…</a:t>
            </a:r>
          </a:p>
          <a:p>
            <a:pPr marL="520700" lvl="1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Cannot use a mouse</a:t>
            </a:r>
          </a:p>
          <a:p>
            <a:pPr marL="520700" lvl="1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Cannot hear</a:t>
            </a:r>
          </a:p>
          <a:p>
            <a:pPr marL="520700" lvl="1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Cannot see</a:t>
            </a:r>
          </a:p>
          <a:p>
            <a:pPr marL="520700" lvl="1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Cannot easily distinguish color differences</a:t>
            </a:r>
          </a:p>
          <a:p>
            <a:pPr marL="520700" lvl="1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Uses assistive technology (adaptive hardware and software) to access </a:t>
            </a:r>
            <a:br>
              <a:rPr lang="en-US" altLang="en-US" sz="2400" dirty="0"/>
            </a:br>
            <a:r>
              <a:rPr lang="en-US" altLang="en-US" sz="2400" dirty="0" smtClean="0"/>
              <a:t>the </a:t>
            </a:r>
            <a:r>
              <a:rPr lang="en-US" altLang="en-US" sz="2400" dirty="0"/>
              <a:t>system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21360" y="5913489"/>
            <a:ext cx="5110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</a:t>
            </a:r>
            <a:r>
              <a:rPr lang="en-US" sz="1200" dirty="0" smtClean="0"/>
              <a:t>sed with permission from the High-Tech Center Training Unit (www.htctu.net)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0094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Non-accessible stairway</a:t>
            </a:r>
            <a:endParaRPr lang="en-US" dirty="0"/>
          </a:p>
        </p:txBody>
      </p:sp>
      <p:sp>
        <p:nvSpPr>
          <p:cNvPr id="4" name="Rectangle 3" descr="For decoration onl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115" y="387170"/>
            <a:ext cx="3644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504/508 Compliant?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6" name="FD560225-E66B-4427-9F90-FD1226E7EF0E" descr="steep staircase with incredibly steep ramp next to 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348" y="0"/>
            <a:ext cx="5293894" cy="691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 descr="Arrow pointing to an accessibility sticker"/>
          <p:cNvSpPr/>
          <p:nvPr/>
        </p:nvSpPr>
        <p:spPr>
          <a:xfrm>
            <a:off x="7547212" y="4189862"/>
            <a:ext cx="1555844" cy="60050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30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 Roberts Center</a:t>
            </a:r>
            <a:endParaRPr lang="en-US" dirty="0"/>
          </a:p>
        </p:txBody>
      </p:sp>
      <p:sp>
        <p:nvSpPr>
          <p:cNvPr id="5" name="Rectangle 4" descr="For Decoration Onl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Ed Roberts ra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0251960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51961" y="5042118"/>
            <a:ext cx="194003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dirty="0">
                <a:solidFill>
                  <a:schemeClr val="bg1"/>
                </a:solidFill>
              </a:rPr>
              <a:t>Ed Roberts Campus</a:t>
            </a:r>
          </a:p>
          <a:p>
            <a:pPr fontAlgn="base"/>
            <a:r>
              <a:rPr lang="en-US" sz="1600" dirty="0">
                <a:solidFill>
                  <a:schemeClr val="bg1"/>
                </a:solidFill>
              </a:rPr>
              <a:t>3075 Adeline</a:t>
            </a:r>
            <a:r>
              <a:rPr lang="en-US" sz="1600" dirty="0" smtClean="0">
                <a:solidFill>
                  <a:schemeClr val="bg1"/>
                </a:solidFill>
              </a:rPr>
              <a:t>,</a:t>
            </a:r>
          </a:p>
          <a:p>
            <a:pPr fontAlgn="base"/>
            <a:r>
              <a:rPr lang="en-US" sz="1600" dirty="0" smtClean="0">
                <a:solidFill>
                  <a:schemeClr val="bg1"/>
                </a:solidFill>
              </a:rPr>
              <a:t>Suite </a:t>
            </a:r>
            <a:r>
              <a:rPr lang="en-US" sz="1600" dirty="0">
                <a:solidFill>
                  <a:schemeClr val="bg1"/>
                </a:solidFill>
              </a:rPr>
              <a:t>220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Berkeley, CA 94703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510.225.6300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400" b="1" dirty="0" smtClean="0">
                <a:solidFill>
                  <a:schemeClr val="bg1"/>
                </a:solidFill>
                <a:hlinkClick r:id="rId3"/>
              </a:rPr>
              <a:t>edrobertscampus.org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Content Placeholder 2" hidden="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2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1" y="286603"/>
            <a:ext cx="11465876" cy="710175"/>
          </a:xfrm>
        </p:spPr>
        <p:txBody>
          <a:bodyPr/>
          <a:lstStyle/>
          <a:p>
            <a:r>
              <a:rPr lang="en-US" dirty="0" smtClean="0"/>
              <a:t>Know What the Law Says Regarding Accessibility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73928" y="2365514"/>
            <a:ext cx="5586201" cy="4599602"/>
          </a:xfrm>
        </p:spPr>
        <p:txBody>
          <a:bodyPr>
            <a:normAutofit/>
          </a:bodyPr>
          <a:lstStyle/>
          <a:p>
            <a:pPr marL="52070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1,700 </a:t>
            </a:r>
            <a:r>
              <a:rPr lang="en-US" sz="2400" dirty="0"/>
              <a:t>cases pending with the Office of Civil Rights (OCR)</a:t>
            </a:r>
          </a:p>
          <a:p>
            <a:pPr marL="520700" indent="-285750">
              <a:buFont typeface="Arial" panose="020B0604020202020204" pitchFamily="34" charset="0"/>
              <a:buChar char="•"/>
            </a:pPr>
            <a:r>
              <a:rPr lang="en-US" sz="2400" dirty="0"/>
              <a:t>The OCR tasked College of the Siskiyous to make their online courses/websites accessible by the next term or take them down</a:t>
            </a:r>
          </a:p>
          <a:p>
            <a:endParaRPr lang="en-US" sz="2400" dirty="0"/>
          </a:p>
          <a:p>
            <a:pPr algn="ctr"/>
            <a:r>
              <a:rPr lang="en-US" sz="2800" dirty="0" smtClean="0"/>
              <a:t>Essentially, you must follow </a:t>
            </a:r>
            <a:br>
              <a:rPr lang="en-US" sz="2800" dirty="0" smtClean="0"/>
            </a:br>
            <a:r>
              <a:rPr lang="en-US" sz="2800" dirty="0" smtClean="0">
                <a:hlinkClick r:id="rId3"/>
              </a:rPr>
              <a:t>WCAG Guidelines</a:t>
            </a:r>
            <a:r>
              <a:rPr lang="en-US" sz="2800" dirty="0" smtClean="0"/>
              <a:t> to comply!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  <p:pic>
        <p:nvPicPr>
          <p:cNvPr id="4" name="Picture 3" descr="Supreme Court hands victory to blind man who sued Domino’s over site accessibility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0129" y="2804426"/>
            <a:ext cx="4104174" cy="333315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115312" y="996778"/>
            <a:ext cx="10076688" cy="1368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Section 508 of the Rehabilitation Act of </a:t>
            </a:r>
            <a:r>
              <a:rPr lang="en-US" altLang="en-US" sz="2400" dirty="0" smtClean="0"/>
              <a:t>1973 has been refreshed. As of </a:t>
            </a:r>
            <a:br>
              <a:rPr lang="en-US" altLang="en-US" sz="2400" dirty="0" smtClean="0"/>
            </a:br>
            <a:r>
              <a:rPr lang="en-US" altLang="en-US" sz="2400" dirty="0" smtClean="0"/>
              <a:t>January 18, 2018 institutions (anyone who receives federal funding) must ensure </a:t>
            </a:r>
            <a:r>
              <a:rPr lang="en-US" sz="2400" dirty="0" smtClean="0"/>
              <a:t>websites, emails and MORE are accessible or face possible litigation! </a:t>
            </a:r>
          </a:p>
        </p:txBody>
      </p:sp>
    </p:spTree>
    <p:extLst>
      <p:ext uri="{BB962C8B-B14F-4D97-AF65-F5344CB8AC3E}">
        <p14:creationId xmlns:p14="http://schemas.microsoft.com/office/powerpoint/2010/main" val="818722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Content Accessibility </a:t>
            </a:r>
            <a:r>
              <a:rPr lang="en-US" dirty="0" smtClean="0"/>
              <a:t>Guidelines (WCAG) - Principles and Guidelines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8461" y="1296865"/>
            <a:ext cx="53846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WCAG 2.1 is organized as follows:</a:t>
            </a:r>
          </a:p>
          <a:p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erceivable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Guideline 1.1 – Text Alternatives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Guideline 1.2 – Time-based Media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Guideline 1.3 – Adaptable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Guideline 1.4 – Distinguishable</a:t>
            </a:r>
          </a:p>
          <a:p>
            <a:pPr lvl="1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perable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Guideline 2.1 – Keyboard Accessible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Guideline 2.2 – Enough Time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Guideline 2.3 – Seizures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Guideline 2.4 – Navigable</a:t>
            </a:r>
          </a:p>
          <a:p>
            <a:pPr lvl="1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nderstandable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Guideline 3.1 – Readable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Guideline 3.2 – Predictable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Guideline 3.3 – Input Assistance</a:t>
            </a:r>
          </a:p>
          <a:p>
            <a:pPr lvl="1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obust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Guideline 4.1 – Compatible</a:t>
            </a:r>
          </a:p>
        </p:txBody>
      </p:sp>
    </p:spTree>
    <p:extLst>
      <p:ext uri="{BB962C8B-B14F-4D97-AF65-F5344CB8AC3E}">
        <p14:creationId xmlns:p14="http://schemas.microsoft.com/office/powerpoint/2010/main" val="946708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king Templates Accessible">
  <a:themeElements>
    <a:clrScheme name="Mt. SAC 2018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4F81BD"/>
      </a:accent1>
      <a:accent2>
        <a:srgbClr val="C33D4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ility guide.potx" id="{709F6ED1-91B4-42EB-B205-04CA5CDF84DF}" vid="{41E99566-B948-45A3-A3EF-0F5CFCE3D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Accessibility guide</Template>
  <TotalTime>7453</TotalTime>
  <Words>1345</Words>
  <Application>Microsoft Office PowerPoint</Application>
  <PresentationFormat>Widescreen</PresentationFormat>
  <Paragraphs>254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Making Templates Accessible</vt:lpstr>
      <vt:lpstr>My Document is not 508 Compliant, Now What?</vt:lpstr>
      <vt:lpstr>Agenda</vt:lpstr>
      <vt:lpstr>Accessibility Scan Not Passed, Now What?</vt:lpstr>
      <vt:lpstr>What does Web “accessibility” mean to you?</vt:lpstr>
      <vt:lpstr>Accessibility--Non-Technical Definition</vt:lpstr>
      <vt:lpstr>Non-accessible stairway</vt:lpstr>
      <vt:lpstr>Ed Roberts Center</vt:lpstr>
      <vt:lpstr>Know What the Law Says Regarding Accessibility</vt:lpstr>
      <vt:lpstr>Web Content Accessibility Guidelines (WCAG) - Principles and Guidelines</vt:lpstr>
      <vt:lpstr>WCAG 2.0 vs. 2.1</vt:lpstr>
      <vt:lpstr>What Information Must be Accessible?</vt:lpstr>
      <vt:lpstr>Scan Microsoft Office Documents</vt:lpstr>
      <vt:lpstr>Scan PDF Documents</vt:lpstr>
      <vt:lpstr>Scan Webpages</vt:lpstr>
      <vt:lpstr>Scan Your Email (Office 365)</vt:lpstr>
      <vt:lpstr>Creating Accessible Documents from Scratch</vt:lpstr>
      <vt:lpstr>Links</vt:lpstr>
      <vt:lpstr>Images: Which is the best alternative text for this image?</vt:lpstr>
      <vt:lpstr>Style/Structure</vt:lpstr>
      <vt:lpstr>Tables – Making Tables Accessible</vt:lpstr>
      <vt:lpstr>Other Considerations: Color</vt:lpstr>
      <vt:lpstr>My PDF Doesn't Pass. Now What?</vt:lpstr>
      <vt:lpstr>Use the Adobe Acrobat Action Wizard</vt:lpstr>
      <vt:lpstr>What About Tables?</vt:lpstr>
      <vt:lpstr>Accessibility Fixes</vt:lpstr>
      <vt:lpstr>Mt. SAC – By the Numbers</vt:lpstr>
      <vt:lpstr>Need help making an accessible document?</vt:lpstr>
      <vt:lpstr>Dream Team of Student Workers</vt:lpstr>
      <vt:lpstr>Accessibility Vendor</vt:lpstr>
      <vt:lpstr>Let’s See It…</vt:lpstr>
      <vt:lpstr>Resources</vt:lpstr>
      <vt:lpstr>Questions</vt:lpstr>
      <vt:lpstr>Are you ready for a Quiz?</vt:lpstr>
      <vt:lpstr>Links: The Khora Art Exhibit Question</vt:lpstr>
      <vt:lpstr>Tables - Is this table 508 compliant?</vt:lpstr>
      <vt:lpstr>Is this a good email?</vt:lpstr>
      <vt:lpstr>My Email is Required to be Accessible if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Templates Accessible</dc:title>
  <dc:creator>Mai, Uyen</dc:creator>
  <cp:lastModifiedBy>Turner, Eric</cp:lastModifiedBy>
  <cp:revision>140</cp:revision>
  <cp:lastPrinted>2018-05-29T16:36:19Z</cp:lastPrinted>
  <dcterms:created xsi:type="dcterms:W3CDTF">2018-01-26T20:40:34Z</dcterms:created>
  <dcterms:modified xsi:type="dcterms:W3CDTF">2019-10-11T20:42:14Z</dcterms:modified>
  <cp:version/>
</cp:coreProperties>
</file>