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media/image4.jpg" ContentType="image/jpeg"/>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688" r:id="rId2"/>
    <p:sldMasterId id="2147483648" r:id="rId3"/>
    <p:sldMasterId id="2147483679" r:id="rId4"/>
    <p:sldMasterId id="2147483724" r:id="rId5"/>
    <p:sldMasterId id="2147483733" r:id="rId6"/>
  </p:sldMasterIdLst>
  <p:notesMasterIdLst>
    <p:notesMasterId r:id="rId81"/>
  </p:notesMasterIdLst>
  <p:sldIdLst>
    <p:sldId id="282" r:id="rId7"/>
    <p:sldId id="295" r:id="rId8"/>
    <p:sldId id="296" r:id="rId9"/>
    <p:sldId id="297" r:id="rId10"/>
    <p:sldId id="2146847394" r:id="rId11"/>
    <p:sldId id="277" r:id="rId12"/>
    <p:sldId id="278" r:id="rId13"/>
    <p:sldId id="2146847395" r:id="rId14"/>
    <p:sldId id="267" r:id="rId15"/>
    <p:sldId id="315" r:id="rId16"/>
    <p:sldId id="259" r:id="rId17"/>
    <p:sldId id="260" r:id="rId18"/>
    <p:sldId id="261" r:id="rId19"/>
    <p:sldId id="287" r:id="rId20"/>
    <p:sldId id="256" r:id="rId21"/>
    <p:sldId id="300" r:id="rId22"/>
    <p:sldId id="302" r:id="rId23"/>
    <p:sldId id="362" r:id="rId24"/>
    <p:sldId id="363" r:id="rId25"/>
    <p:sldId id="305" r:id="rId26"/>
    <p:sldId id="364" r:id="rId27"/>
    <p:sldId id="365" r:id="rId28"/>
    <p:sldId id="263" r:id="rId29"/>
    <p:sldId id="264" r:id="rId30"/>
    <p:sldId id="265" r:id="rId31"/>
    <p:sldId id="266" r:id="rId32"/>
    <p:sldId id="309" r:id="rId33"/>
    <p:sldId id="367" r:id="rId34"/>
    <p:sldId id="368" r:id="rId35"/>
    <p:sldId id="369" r:id="rId36"/>
    <p:sldId id="370" r:id="rId37"/>
    <p:sldId id="371" r:id="rId38"/>
    <p:sldId id="372" r:id="rId39"/>
    <p:sldId id="373" r:id="rId40"/>
    <p:sldId id="275" r:id="rId41"/>
    <p:sldId id="276" r:id="rId42"/>
    <p:sldId id="374" r:id="rId43"/>
    <p:sldId id="375" r:id="rId44"/>
    <p:sldId id="279" r:id="rId45"/>
    <p:sldId id="280" r:id="rId46"/>
    <p:sldId id="281" r:id="rId47"/>
    <p:sldId id="269" r:id="rId48"/>
    <p:sldId id="270" r:id="rId49"/>
    <p:sldId id="2146847397" r:id="rId50"/>
    <p:sldId id="2146847396" r:id="rId51"/>
    <p:sldId id="2146847391" r:id="rId52"/>
    <p:sldId id="2265" r:id="rId53"/>
    <p:sldId id="2146847398" r:id="rId54"/>
    <p:sldId id="2146847399" r:id="rId55"/>
    <p:sldId id="271" r:id="rId56"/>
    <p:sldId id="347" r:id="rId57"/>
    <p:sldId id="348" r:id="rId58"/>
    <p:sldId id="349" r:id="rId59"/>
    <p:sldId id="350" r:id="rId60"/>
    <p:sldId id="351" r:id="rId61"/>
    <p:sldId id="352" r:id="rId62"/>
    <p:sldId id="353" r:id="rId63"/>
    <p:sldId id="272" r:id="rId64"/>
    <p:sldId id="338" r:id="rId65"/>
    <p:sldId id="339" r:id="rId66"/>
    <p:sldId id="341" r:id="rId67"/>
    <p:sldId id="2146847400" r:id="rId68"/>
    <p:sldId id="340" r:id="rId69"/>
    <p:sldId id="273" r:id="rId70"/>
    <p:sldId id="342" r:id="rId71"/>
    <p:sldId id="343" r:id="rId72"/>
    <p:sldId id="344" r:id="rId73"/>
    <p:sldId id="345" r:id="rId74"/>
    <p:sldId id="274" r:id="rId75"/>
    <p:sldId id="312" r:id="rId76"/>
    <p:sldId id="310" r:id="rId77"/>
    <p:sldId id="313" r:id="rId78"/>
    <p:sldId id="358" r:id="rId79"/>
    <p:sldId id="360"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7" d="100"/>
          <a:sy n="97" d="100"/>
        </p:scale>
        <p:origin x="1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EDB8A4-9C20-494B-8D54-D633016891AD}"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0A098-5775-458A-8DD5-B3B149472CC2}" type="slidenum">
              <a:rPr lang="en-US" smtClean="0"/>
              <a:t>‹#›</a:t>
            </a:fld>
            <a:endParaRPr lang="en-US"/>
          </a:p>
        </p:txBody>
      </p:sp>
    </p:spTree>
    <p:extLst>
      <p:ext uri="{BB962C8B-B14F-4D97-AF65-F5344CB8AC3E}">
        <p14:creationId xmlns:p14="http://schemas.microsoft.com/office/powerpoint/2010/main" val="218044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673BD-541F-BDFE-F7D3-3F8D3DEFA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F101B6-FE71-46E2-A3B0-EF6439A97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B75EF-58F1-D0C5-478F-530BC98B6747}"/>
              </a:ext>
            </a:extLst>
          </p:cNvPr>
          <p:cNvSpPr>
            <a:spLocks noGrp="1"/>
          </p:cNvSpPr>
          <p:nvPr>
            <p:ph type="body" idx="1"/>
          </p:nvPr>
        </p:nvSpPr>
        <p:spPr/>
        <p:txBody>
          <a:bodyPr/>
          <a:lstStyle/>
          <a:p>
            <a:r>
              <a:rPr lang="en-US" dirty="0"/>
              <a:t>Primavera</a:t>
            </a:r>
          </a:p>
          <a:p>
            <a:endParaRPr lang="en-US" dirty="0"/>
          </a:p>
          <a:p>
            <a:pPr marL="285750" marR="0" lvl="0" indent="-28575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Although Mt. SAC has not officially adopted a Labor Acknowledgement, outreach confirmed that Mt. SAC’s Associated Students developed a Land and Labor Acknowledgement in 2021-22 which has been included as an Opening Item all AS Senate meetings since that time.  Currently this is the only Labor Acknowledgement in use at Mt. SAC.</a:t>
            </a:r>
            <a:endParaRPr lang="en-US" sz="1050" dirty="0">
              <a:effectLst/>
              <a:latin typeface="Aptos"/>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an opportunity to affirm the advocacy of our students and identify an area for action related to our Core Value of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“Equity and Diversity: We value a diverse, equitable, inclusive, socially just, accessible learning, and anti-racist working environment”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Our AS President (and TF member) Dani Silva has graciously agreed to give the Labor Acknowledgement, using the version developed by Associated Students.</a:t>
            </a:r>
            <a:endParaRPr lang="en-US" sz="1050" dirty="0">
              <a:effectLst/>
              <a:latin typeface="Aptos"/>
              <a:ea typeface="Calibri" panose="020F0502020204030204" pitchFamily="34" charset="0"/>
              <a:cs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D7980701-0E8A-3311-DA05-93FD6C1A4E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17DCE-8BF7-4DC7-BE93-164058B3D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32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4127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1177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0a431063fc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0a431063fc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747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0a431063fc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0a431063fc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8264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0a431063fc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0a431063fc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28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0a431063f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30a431063fc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68327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0a431063f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30a431063fc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85647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0a431063fc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30a431063fc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2583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C0A832-3BE5-4339-90E9-64E53CF3637F}" type="slidenum">
              <a:rPr lang="en-US" smtClean="0"/>
              <a:t>5</a:t>
            </a:fld>
            <a:endParaRPr lang="en-US"/>
          </a:p>
        </p:txBody>
      </p:sp>
    </p:spTree>
    <p:extLst>
      <p:ext uri="{BB962C8B-B14F-4D97-AF65-F5344CB8AC3E}">
        <p14:creationId xmlns:p14="http://schemas.microsoft.com/office/powerpoint/2010/main" val="2801450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0a431063f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30a431063fc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17827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0a431063f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30a431063fc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30955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0a431063f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30a431063fc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66769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0a431063f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30a431063fc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12035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0a431063f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0a431063fc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038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0a431063f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30a431063fc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1242092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0a431063f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30a431063fc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08993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0a431063fc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30a431063fc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3419062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84944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7331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Primavera</a:t>
            </a:r>
          </a:p>
          <a:p>
            <a:endParaRPr lang="en-US" dirty="0"/>
          </a:p>
          <a:p>
            <a:pPr marL="285750" marR="0" lvl="0" indent="-28575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Although Mt. SAC has not officially adopted a Labor Acknowledgement, outreach confirmed that Mt. SAC’s Associated Students developed a Land and Labor Acknowledgement in 2021-22 which has been included as an Opening Item all AS Senate meetings since that time.  Currently this is the only Labor Acknowledgement in use at Mt. SAC.</a:t>
            </a:r>
            <a:endParaRPr lang="en-US" sz="1050" dirty="0">
              <a:effectLst/>
              <a:latin typeface="Aptos"/>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an opportunity to affirm the advocacy of our students and identify an area for action related to our Core Value of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“Equity and Diversity: We value a diverse, equitable, inclusive, socially just, accessible learning, and anti-racist working environment”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Our AS President (and TF member) Dani Silva has graciously agreed to give the Labor Acknowledgement, using the version developed by Associated Students.</a:t>
            </a:r>
            <a:endParaRPr lang="en-US" sz="1050" dirty="0">
              <a:effectLst/>
              <a:latin typeface="Aptos"/>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17DCE-8BF7-4DC7-BE93-164058B3D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933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0035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61520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3BF2D-2263-4D3F-9856-F5051BD329B6}" type="slidenum">
              <a:rPr lang="en-US" smtClean="0"/>
              <a:t>51</a:t>
            </a:fld>
            <a:endParaRPr lang="en-US"/>
          </a:p>
        </p:txBody>
      </p:sp>
    </p:spTree>
    <p:extLst>
      <p:ext uri="{BB962C8B-B14F-4D97-AF65-F5344CB8AC3E}">
        <p14:creationId xmlns:p14="http://schemas.microsoft.com/office/powerpoint/2010/main" val="1696496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CDFE3-5AF3-4006-8220-40FDFA9AD5EC}" type="slidenum">
              <a:rPr lang="en-US" smtClean="0"/>
              <a:t>52</a:t>
            </a:fld>
            <a:endParaRPr lang="en-US" dirty="0"/>
          </a:p>
        </p:txBody>
      </p:sp>
    </p:spTree>
    <p:extLst>
      <p:ext uri="{BB962C8B-B14F-4D97-AF65-F5344CB8AC3E}">
        <p14:creationId xmlns:p14="http://schemas.microsoft.com/office/powerpoint/2010/main" val="2753565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DCDFE3-5AF3-4006-8220-40FDFA9AD5EC}" type="slidenum">
              <a:rPr lang="en-US" smtClean="0"/>
              <a:t>53</a:t>
            </a:fld>
            <a:endParaRPr lang="en-US" dirty="0"/>
          </a:p>
        </p:txBody>
      </p:sp>
    </p:spTree>
    <p:extLst>
      <p:ext uri="{BB962C8B-B14F-4D97-AF65-F5344CB8AC3E}">
        <p14:creationId xmlns:p14="http://schemas.microsoft.com/office/powerpoint/2010/main" val="188402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3BF2D-2263-4D3F-9856-F5051BD329B6}" type="slidenum">
              <a:rPr lang="en-US" smtClean="0"/>
              <a:t>54</a:t>
            </a:fld>
            <a:endParaRPr lang="en-US"/>
          </a:p>
        </p:txBody>
      </p:sp>
    </p:spTree>
    <p:extLst>
      <p:ext uri="{BB962C8B-B14F-4D97-AF65-F5344CB8AC3E}">
        <p14:creationId xmlns:p14="http://schemas.microsoft.com/office/powerpoint/2010/main" val="3001762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3BF2D-2263-4D3F-9856-F5051BD329B6}" type="slidenum">
              <a:rPr lang="en-US" smtClean="0"/>
              <a:t>55</a:t>
            </a:fld>
            <a:endParaRPr lang="en-US"/>
          </a:p>
        </p:txBody>
      </p:sp>
    </p:spTree>
    <p:extLst>
      <p:ext uri="{BB962C8B-B14F-4D97-AF65-F5344CB8AC3E}">
        <p14:creationId xmlns:p14="http://schemas.microsoft.com/office/powerpoint/2010/main" val="4018175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5848FC-C883-4CFA-A672-CAD921B552EA}" type="slidenum">
              <a:rPr lang="en-US" smtClean="0"/>
              <a:t>56</a:t>
            </a:fld>
            <a:endParaRPr lang="en-US"/>
          </a:p>
        </p:txBody>
      </p:sp>
    </p:spTree>
    <p:extLst>
      <p:ext uri="{BB962C8B-B14F-4D97-AF65-F5344CB8AC3E}">
        <p14:creationId xmlns:p14="http://schemas.microsoft.com/office/powerpoint/2010/main" val="2726058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3BF2D-2263-4D3F-9856-F5051BD329B6}" type="slidenum">
              <a:rPr lang="en-US" smtClean="0"/>
              <a:t>57</a:t>
            </a:fld>
            <a:endParaRPr lang="en-US"/>
          </a:p>
        </p:txBody>
      </p:sp>
    </p:spTree>
    <p:extLst>
      <p:ext uri="{BB962C8B-B14F-4D97-AF65-F5344CB8AC3E}">
        <p14:creationId xmlns:p14="http://schemas.microsoft.com/office/powerpoint/2010/main" val="211592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17DCE-8BF7-4DC7-BE93-164058B3D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35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7232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p:txBody>
      </p:sp>
    </p:spTree>
    <p:extLst>
      <p:ext uri="{BB962C8B-B14F-4D97-AF65-F5344CB8AC3E}">
        <p14:creationId xmlns:p14="http://schemas.microsoft.com/office/powerpoint/2010/main" val="3444113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1849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A9C4-B93A-77F9-5C10-3DEE53470B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FEE77-C08D-F5E5-C824-E4B146B98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CF078B-222D-879A-8985-73EFBA91E5BE}"/>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5" name="Footer Placeholder 4">
            <a:extLst>
              <a:ext uri="{FF2B5EF4-FFF2-40B4-BE49-F238E27FC236}">
                <a16:creationId xmlns:a16="http://schemas.microsoft.com/office/drawing/2014/main" id="{484B1FE6-19E3-3FE2-AD3B-F5E0CD16D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ED1C-4FC8-9EB0-B2DE-1728067DA8AE}"/>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651255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E4FAB-7044-00A1-A79D-B581B1E06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6A9EB3-E9E2-E776-E22B-9A610505AA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1736D-F739-6DC1-2CC0-17B3088F2967}"/>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5" name="Footer Placeholder 4">
            <a:extLst>
              <a:ext uri="{FF2B5EF4-FFF2-40B4-BE49-F238E27FC236}">
                <a16:creationId xmlns:a16="http://schemas.microsoft.com/office/drawing/2014/main" id="{3B341996-FBE9-BB73-48AD-953D184C4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FDD4D-FA1B-8FFF-3D55-95B0FFADF452}"/>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305388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83F6C5-6E86-6836-7B6F-535E61B743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70C8BC-2F80-0692-DD36-FA7E937C3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4AA4-AFC9-9E49-2534-985A668FF2F6}"/>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5" name="Footer Placeholder 4">
            <a:extLst>
              <a:ext uri="{FF2B5EF4-FFF2-40B4-BE49-F238E27FC236}">
                <a16:creationId xmlns:a16="http://schemas.microsoft.com/office/drawing/2014/main" id="{8F25F19F-9866-6006-34F4-A0BE9D5D8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39FF1-8274-EFEC-AAAA-0DEB8A86C178}"/>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321152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7405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495044" cy="6858000"/>
          </a:xfrm>
          <a:prstGeom prst="rect">
            <a:avLst/>
          </a:prstGeom>
        </p:spPr>
      </p:pic>
      <p:pic>
        <p:nvPicPr>
          <p:cNvPr id="17" name="bg object 17"/>
          <p:cNvPicPr/>
          <p:nvPr/>
        </p:nvPicPr>
        <p:blipFill>
          <a:blip r:embed="rId3" cstate="print"/>
          <a:stretch>
            <a:fillRect/>
          </a:stretch>
        </p:blipFill>
        <p:spPr>
          <a:xfrm>
            <a:off x="0" y="0"/>
            <a:ext cx="12191998" cy="6849738"/>
          </a:xfrm>
          <a:prstGeom prst="rect">
            <a:avLst/>
          </a:prstGeom>
        </p:spPr>
      </p:pic>
      <p:sp>
        <p:nvSpPr>
          <p:cNvPr id="18" name="bg object 18"/>
          <p:cNvSpPr/>
          <p:nvPr/>
        </p:nvSpPr>
        <p:spPr>
          <a:xfrm>
            <a:off x="1251203" y="4459223"/>
            <a:ext cx="10941050" cy="2010410"/>
          </a:xfrm>
          <a:custGeom>
            <a:avLst/>
            <a:gdLst/>
            <a:ahLst/>
            <a:cxnLst/>
            <a:rect l="l" t="t" r="r" b="b"/>
            <a:pathLst>
              <a:path w="10941050" h="2010410">
                <a:moveTo>
                  <a:pt x="10940796" y="0"/>
                </a:moveTo>
                <a:lnTo>
                  <a:pt x="0" y="0"/>
                </a:lnTo>
                <a:lnTo>
                  <a:pt x="0" y="2010156"/>
                </a:lnTo>
                <a:lnTo>
                  <a:pt x="10940796" y="2010156"/>
                </a:lnTo>
                <a:lnTo>
                  <a:pt x="10940796" y="0"/>
                </a:lnTo>
                <a:close/>
              </a:path>
            </a:pathLst>
          </a:custGeom>
          <a:solidFill>
            <a:srgbClr val="922C31"/>
          </a:solidFill>
        </p:spPr>
        <p:txBody>
          <a:bodyPr wrap="square" lIns="0" tIns="0" rIns="0" bIns="0" rtlCol="0"/>
          <a:lstStyle/>
          <a:p>
            <a:endParaRPr/>
          </a:p>
        </p:txBody>
      </p:sp>
      <p:pic>
        <p:nvPicPr>
          <p:cNvPr id="19" name="bg object 19"/>
          <p:cNvPicPr/>
          <p:nvPr/>
        </p:nvPicPr>
        <p:blipFill>
          <a:blip r:embed="rId4" cstate="print"/>
          <a:stretch>
            <a:fillRect/>
          </a:stretch>
        </p:blipFill>
        <p:spPr>
          <a:xfrm>
            <a:off x="1493519" y="4814315"/>
            <a:ext cx="1941575" cy="137617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FF0000"/>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1689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5" name="Google Shape;15;p4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19"/>
        <p:cNvGrpSpPr/>
        <p:nvPr/>
      </p:nvGrpSpPr>
      <p:grpSpPr>
        <a:xfrm>
          <a:off x="0" y="0"/>
          <a:ext cx="0" cy="0"/>
          <a:chOff x="0" y="0"/>
          <a:chExt cx="0" cy="0"/>
        </a:xfrm>
      </p:grpSpPr>
      <p:sp>
        <p:nvSpPr>
          <p:cNvPr id="20" name="Google Shape;20;p46"/>
          <p:cNvSpPr txBox="1">
            <a:spLocks noGrp="1"/>
          </p:cNvSpPr>
          <p:nvPr>
            <p:ph type="title"/>
          </p:nvPr>
        </p:nvSpPr>
        <p:spPr>
          <a:xfrm>
            <a:off x="415600" y="593367"/>
            <a:ext cx="11360800" cy="763600"/>
          </a:xfrm>
          <a:prstGeom prst="rect">
            <a:avLst/>
          </a:prstGeom>
          <a:noFill/>
          <a:ln>
            <a:noFill/>
          </a:ln>
        </p:spPr>
        <p:txBody>
          <a:bodyPr spcFirstLastPara="1" wrap="square" lIns="19050" tIns="19050" rIns="19050" bIns="19050" anchor="ctr" anchorCtr="0">
            <a:normAutofit/>
          </a:bodyPr>
          <a:lstStyle>
            <a:lvl1pPr lvl="0" algn="ctr">
              <a:lnSpc>
                <a:spcPct val="100000"/>
              </a:lnSpc>
              <a:spcBef>
                <a:spcPts val="0"/>
              </a:spcBef>
              <a:spcAft>
                <a:spcPts val="0"/>
              </a:spcAft>
              <a:buSzPts val="4200"/>
              <a:buNone/>
              <a:defRPr/>
            </a:lvl1pPr>
            <a:lvl2pPr lvl="1" algn="ctr">
              <a:lnSpc>
                <a:spcPct val="100000"/>
              </a:lnSpc>
              <a:spcBef>
                <a:spcPts val="0"/>
              </a:spcBef>
              <a:spcAft>
                <a:spcPts val="0"/>
              </a:spcAft>
              <a:buSzPts val="4200"/>
              <a:buNone/>
              <a:defRPr/>
            </a:lvl2pPr>
            <a:lvl3pPr lvl="2" algn="ctr">
              <a:lnSpc>
                <a:spcPct val="100000"/>
              </a:lnSpc>
              <a:spcBef>
                <a:spcPts val="0"/>
              </a:spcBef>
              <a:spcAft>
                <a:spcPts val="0"/>
              </a:spcAft>
              <a:buSzPts val="4200"/>
              <a:buNone/>
              <a:defRPr/>
            </a:lvl3pPr>
            <a:lvl4pPr lvl="3" algn="ctr">
              <a:lnSpc>
                <a:spcPct val="100000"/>
              </a:lnSpc>
              <a:spcBef>
                <a:spcPts val="0"/>
              </a:spcBef>
              <a:spcAft>
                <a:spcPts val="0"/>
              </a:spcAft>
              <a:buSzPts val="4200"/>
              <a:buNone/>
              <a:defRPr/>
            </a:lvl4pPr>
            <a:lvl5pPr lvl="4" algn="ctr">
              <a:lnSpc>
                <a:spcPct val="100000"/>
              </a:lnSpc>
              <a:spcBef>
                <a:spcPts val="0"/>
              </a:spcBef>
              <a:spcAft>
                <a:spcPts val="0"/>
              </a:spcAft>
              <a:buSzPts val="4200"/>
              <a:buNone/>
              <a:defRPr/>
            </a:lvl5pPr>
            <a:lvl6pPr lvl="5" algn="ctr">
              <a:lnSpc>
                <a:spcPct val="100000"/>
              </a:lnSpc>
              <a:spcBef>
                <a:spcPts val="0"/>
              </a:spcBef>
              <a:spcAft>
                <a:spcPts val="0"/>
              </a:spcAft>
              <a:buSzPts val="4200"/>
              <a:buNone/>
              <a:defRPr/>
            </a:lvl6pPr>
            <a:lvl7pPr lvl="6" algn="ctr">
              <a:lnSpc>
                <a:spcPct val="100000"/>
              </a:lnSpc>
              <a:spcBef>
                <a:spcPts val="0"/>
              </a:spcBef>
              <a:spcAft>
                <a:spcPts val="0"/>
              </a:spcAft>
              <a:buSzPts val="4200"/>
              <a:buNone/>
              <a:defRPr/>
            </a:lvl7pPr>
            <a:lvl8pPr lvl="7" algn="ctr">
              <a:lnSpc>
                <a:spcPct val="100000"/>
              </a:lnSpc>
              <a:spcBef>
                <a:spcPts val="0"/>
              </a:spcBef>
              <a:spcAft>
                <a:spcPts val="0"/>
              </a:spcAft>
              <a:buSzPts val="4200"/>
              <a:buNone/>
              <a:defRPr/>
            </a:lvl8pPr>
            <a:lvl9pPr lvl="8" algn="ctr">
              <a:lnSpc>
                <a:spcPct val="100000"/>
              </a:lnSpc>
              <a:spcBef>
                <a:spcPts val="0"/>
              </a:spcBef>
              <a:spcAft>
                <a:spcPts val="0"/>
              </a:spcAft>
              <a:buSzPts val="4200"/>
              <a:buNone/>
              <a:defRPr/>
            </a:lvl9pPr>
          </a:lstStyle>
          <a:p>
            <a:endParaRPr/>
          </a:p>
        </p:txBody>
      </p:sp>
      <p:sp>
        <p:nvSpPr>
          <p:cNvPr id="21" name="Google Shape;21;p46"/>
          <p:cNvSpPr txBox="1">
            <a:spLocks noGrp="1"/>
          </p:cNvSpPr>
          <p:nvPr>
            <p:ph type="body" idx="1"/>
          </p:nvPr>
        </p:nvSpPr>
        <p:spPr>
          <a:xfrm>
            <a:off x="415600" y="1536633"/>
            <a:ext cx="11360800" cy="4555200"/>
          </a:xfrm>
          <a:prstGeom prst="rect">
            <a:avLst/>
          </a:prstGeom>
          <a:noFill/>
          <a:ln>
            <a:noFill/>
          </a:ln>
        </p:spPr>
        <p:txBody>
          <a:bodyPr spcFirstLastPara="1" wrap="square" lIns="19050" tIns="19050" rIns="19050" bIns="19050" anchor="ctr" anchorCtr="0">
            <a:normAutofit/>
          </a:bodyPr>
          <a:lstStyle>
            <a:lvl1pPr marL="609585" lvl="0" indent="-499521" algn="l">
              <a:lnSpc>
                <a:spcPct val="100000"/>
              </a:lnSpc>
              <a:spcBef>
                <a:spcPts val="2933"/>
              </a:spcBef>
              <a:spcAft>
                <a:spcPts val="0"/>
              </a:spcAft>
              <a:buSzPts val="2300"/>
              <a:buChar char="•"/>
              <a:defRPr/>
            </a:lvl1pPr>
            <a:lvl2pPr marL="1219170" lvl="1" indent="-499521" algn="l">
              <a:lnSpc>
                <a:spcPct val="100000"/>
              </a:lnSpc>
              <a:spcBef>
                <a:spcPts val="2933"/>
              </a:spcBef>
              <a:spcAft>
                <a:spcPts val="0"/>
              </a:spcAft>
              <a:buSzPts val="2300"/>
              <a:buChar char="•"/>
              <a:defRPr/>
            </a:lvl2pPr>
            <a:lvl3pPr marL="1828754" lvl="2" indent="-499521" algn="l">
              <a:lnSpc>
                <a:spcPct val="100000"/>
              </a:lnSpc>
              <a:spcBef>
                <a:spcPts val="2933"/>
              </a:spcBef>
              <a:spcAft>
                <a:spcPts val="0"/>
              </a:spcAft>
              <a:buSzPts val="2300"/>
              <a:buChar char="•"/>
              <a:defRPr/>
            </a:lvl3pPr>
            <a:lvl4pPr marL="2438339" lvl="3" indent="-499521" algn="l">
              <a:lnSpc>
                <a:spcPct val="100000"/>
              </a:lnSpc>
              <a:spcBef>
                <a:spcPts val="2933"/>
              </a:spcBef>
              <a:spcAft>
                <a:spcPts val="0"/>
              </a:spcAft>
              <a:buSzPts val="2300"/>
              <a:buChar char="•"/>
              <a:defRPr/>
            </a:lvl4pPr>
            <a:lvl5pPr marL="3047924" lvl="4" indent="-499521" algn="l">
              <a:lnSpc>
                <a:spcPct val="100000"/>
              </a:lnSpc>
              <a:spcBef>
                <a:spcPts val="2933"/>
              </a:spcBef>
              <a:spcAft>
                <a:spcPts val="0"/>
              </a:spcAft>
              <a:buSzPts val="2300"/>
              <a:buChar char="•"/>
              <a:defRPr/>
            </a:lvl5pPr>
            <a:lvl6pPr marL="3657509" lvl="5" indent="-499521" algn="l">
              <a:lnSpc>
                <a:spcPct val="100000"/>
              </a:lnSpc>
              <a:spcBef>
                <a:spcPts val="2933"/>
              </a:spcBef>
              <a:spcAft>
                <a:spcPts val="0"/>
              </a:spcAft>
              <a:buSzPts val="2300"/>
              <a:buChar char="•"/>
              <a:defRPr/>
            </a:lvl6pPr>
            <a:lvl7pPr marL="4267093" lvl="6" indent="-499521" algn="l">
              <a:lnSpc>
                <a:spcPct val="100000"/>
              </a:lnSpc>
              <a:spcBef>
                <a:spcPts val="2933"/>
              </a:spcBef>
              <a:spcAft>
                <a:spcPts val="0"/>
              </a:spcAft>
              <a:buSzPts val="2300"/>
              <a:buChar char="•"/>
              <a:defRPr/>
            </a:lvl7pPr>
            <a:lvl8pPr marL="4876678" lvl="7" indent="-499521" algn="l">
              <a:lnSpc>
                <a:spcPct val="100000"/>
              </a:lnSpc>
              <a:spcBef>
                <a:spcPts val="2933"/>
              </a:spcBef>
              <a:spcAft>
                <a:spcPts val="0"/>
              </a:spcAft>
              <a:buSzPts val="2300"/>
              <a:buChar char="•"/>
              <a:defRPr/>
            </a:lvl8pPr>
            <a:lvl9pPr marL="5486263" lvl="8" indent="-499521" algn="l">
              <a:lnSpc>
                <a:spcPct val="100000"/>
              </a:lnSpc>
              <a:spcBef>
                <a:spcPts val="2933"/>
              </a:spcBef>
              <a:spcAft>
                <a:spcPts val="0"/>
              </a:spcAft>
              <a:buSzPts val="2300"/>
              <a:buChar char="•"/>
              <a:defRPr/>
            </a:lvl9pPr>
          </a:lstStyle>
          <a:p>
            <a:endParaRPr/>
          </a:p>
        </p:txBody>
      </p:sp>
      <p:sp>
        <p:nvSpPr>
          <p:cNvPr id="22" name="Google Shape;22;p46"/>
          <p:cNvSpPr txBox="1">
            <a:spLocks noGrp="1"/>
          </p:cNvSpPr>
          <p:nvPr>
            <p:ph type="sldNum" idx="12"/>
          </p:nvPr>
        </p:nvSpPr>
        <p:spPr>
          <a:xfrm>
            <a:off x="11296611" y="6217623"/>
            <a:ext cx="731600" cy="223138"/>
          </a:xfrm>
          <a:prstGeom prst="rect">
            <a:avLst/>
          </a:prstGeom>
          <a:noFill/>
          <a:ln>
            <a:noFill/>
          </a:ln>
        </p:spPr>
        <p:txBody>
          <a:bodyPr spcFirstLastPara="1" wrap="square" lIns="19050" tIns="19050" rIns="19050" bIns="19050" anchor="t" anchorCtr="0">
            <a:spAutoFit/>
          </a:bodyPr>
          <a:lstStyle>
            <a:lvl1pPr marL="0" marR="0" lvl="0"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FFFFFF"/>
              </a:buClr>
              <a:buSzPts val="900"/>
              <a:buFont typeface="Helvetica Neue Light"/>
              <a:buNone/>
              <a:defRPr sz="12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AND_BODY_9">
  <p:cSld name="TITLE_AND_BODY_9">
    <p:spTree>
      <p:nvGrpSpPr>
        <p:cNvPr id="1" name="Shape 23"/>
        <p:cNvGrpSpPr/>
        <p:nvPr/>
      </p:nvGrpSpPr>
      <p:grpSpPr>
        <a:xfrm>
          <a:off x="0" y="0"/>
          <a:ext cx="0" cy="0"/>
          <a:chOff x="0" y="0"/>
          <a:chExt cx="0" cy="0"/>
        </a:xfrm>
      </p:grpSpPr>
      <p:sp>
        <p:nvSpPr>
          <p:cNvPr id="24" name="Google Shape;24;p4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4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6" name="Google Shape;26;p47"/>
          <p:cNvSpPr txBox="1">
            <a:spLocks noGrp="1"/>
          </p:cNvSpPr>
          <p:nvPr>
            <p:ph type="sldNum" idx="12"/>
          </p:nvPr>
        </p:nvSpPr>
        <p:spPr>
          <a:xfrm>
            <a:off x="11296611" y="6217623"/>
            <a:ext cx="731600" cy="2360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4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30" name="Google Shape;30;p4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FF489-D207-43D3-5486-650DC38DA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CF47E-3095-DFD2-4666-C54EBF30F6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99ACE-EFCB-F17B-CF8F-5A06EB284549}"/>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5" name="Footer Placeholder 4">
            <a:extLst>
              <a:ext uri="{FF2B5EF4-FFF2-40B4-BE49-F238E27FC236}">
                <a16:creationId xmlns:a16="http://schemas.microsoft.com/office/drawing/2014/main" id="{F516249C-98AE-3D9D-C32C-DDC004D76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767FB-0B14-4BB8-6339-8693F69BD120}"/>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3286895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31"/>
        <p:cNvGrpSpPr/>
        <p:nvPr/>
      </p:nvGrpSpPr>
      <p:grpSpPr>
        <a:xfrm>
          <a:off x="0" y="0"/>
          <a:ext cx="0" cy="0"/>
          <a:chOff x="0" y="0"/>
          <a:chExt cx="0" cy="0"/>
        </a:xfrm>
      </p:grpSpPr>
      <p:sp>
        <p:nvSpPr>
          <p:cNvPr id="32" name="Google Shape;32;p49"/>
          <p:cNvSpPr txBox="1">
            <a:spLocks noGrp="1"/>
          </p:cNvSpPr>
          <p:nvPr>
            <p:ph type="title"/>
          </p:nvPr>
        </p:nvSpPr>
        <p:spPr>
          <a:xfrm>
            <a:off x="131000" y="21800"/>
            <a:ext cx="11768800" cy="8036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2400"/>
            </a:lvl1pPr>
            <a:lvl2pPr lvl="1" algn="l">
              <a:lnSpc>
                <a:spcPct val="100000"/>
              </a:lnSpc>
              <a:spcBef>
                <a:spcPts val="0"/>
              </a:spcBef>
              <a:spcAft>
                <a:spcPts val="0"/>
              </a:spcAft>
              <a:buSzPts val="1800"/>
              <a:buNone/>
              <a:defRPr sz="2400"/>
            </a:lvl2pPr>
            <a:lvl3pPr lvl="2" algn="l">
              <a:lnSpc>
                <a:spcPct val="100000"/>
              </a:lnSpc>
              <a:spcBef>
                <a:spcPts val="0"/>
              </a:spcBef>
              <a:spcAft>
                <a:spcPts val="0"/>
              </a:spcAft>
              <a:buSzPts val="1800"/>
              <a:buNone/>
              <a:defRPr sz="2400"/>
            </a:lvl3pPr>
            <a:lvl4pPr lvl="3" algn="l">
              <a:lnSpc>
                <a:spcPct val="100000"/>
              </a:lnSpc>
              <a:spcBef>
                <a:spcPts val="0"/>
              </a:spcBef>
              <a:spcAft>
                <a:spcPts val="0"/>
              </a:spcAft>
              <a:buSzPts val="1800"/>
              <a:buNone/>
              <a:defRPr sz="2400"/>
            </a:lvl4pPr>
            <a:lvl5pPr lvl="4" algn="l">
              <a:lnSpc>
                <a:spcPct val="100000"/>
              </a:lnSpc>
              <a:spcBef>
                <a:spcPts val="0"/>
              </a:spcBef>
              <a:spcAft>
                <a:spcPts val="0"/>
              </a:spcAft>
              <a:buSzPts val="1800"/>
              <a:buNone/>
              <a:defRPr sz="2400"/>
            </a:lvl5pPr>
            <a:lvl6pPr lvl="5" algn="l">
              <a:lnSpc>
                <a:spcPct val="100000"/>
              </a:lnSpc>
              <a:spcBef>
                <a:spcPts val="0"/>
              </a:spcBef>
              <a:spcAft>
                <a:spcPts val="0"/>
              </a:spcAft>
              <a:buSzPts val="1800"/>
              <a:buNone/>
              <a:defRPr sz="2400"/>
            </a:lvl6pPr>
            <a:lvl7pPr lvl="6" algn="l">
              <a:lnSpc>
                <a:spcPct val="100000"/>
              </a:lnSpc>
              <a:spcBef>
                <a:spcPts val="0"/>
              </a:spcBef>
              <a:spcAft>
                <a:spcPts val="0"/>
              </a:spcAft>
              <a:buSzPts val="1800"/>
              <a:buNone/>
              <a:defRPr sz="2400"/>
            </a:lvl7pPr>
            <a:lvl8pPr lvl="7" algn="l">
              <a:lnSpc>
                <a:spcPct val="100000"/>
              </a:lnSpc>
              <a:spcBef>
                <a:spcPts val="0"/>
              </a:spcBef>
              <a:spcAft>
                <a:spcPts val="0"/>
              </a:spcAft>
              <a:buSzPts val="1800"/>
              <a:buNone/>
              <a:defRPr sz="2400"/>
            </a:lvl8pPr>
            <a:lvl9pPr lvl="8" algn="l">
              <a:lnSpc>
                <a:spcPct val="100000"/>
              </a:lnSpc>
              <a:spcBef>
                <a:spcPts val="0"/>
              </a:spcBef>
              <a:spcAft>
                <a:spcPts val="0"/>
              </a:spcAft>
              <a:buSzPts val="1800"/>
              <a:buNone/>
              <a:defRPr sz="2400"/>
            </a:lvl9pPr>
          </a:lstStyle>
          <a:p>
            <a:endParaRPr/>
          </a:p>
        </p:txBody>
      </p:sp>
      <p:sp>
        <p:nvSpPr>
          <p:cNvPr id="33" name="Google Shape;33;p49"/>
          <p:cNvSpPr/>
          <p:nvPr/>
        </p:nvSpPr>
        <p:spPr>
          <a:xfrm rot="10800000" flipH="1">
            <a:off x="0" y="875200"/>
            <a:ext cx="12192000" cy="5982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 name="Google Shape;34;p49"/>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5" name="Google Shape;35;p49"/>
          <p:cNvSpPr txBox="1"/>
          <p:nvPr/>
        </p:nvSpPr>
        <p:spPr>
          <a:xfrm>
            <a:off x="627200" y="1343033"/>
            <a:ext cx="10937600" cy="574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2133" b="0" i="0" u="none" strike="noStrike" cap="none">
              <a:solidFill>
                <a:srgbClr val="000000"/>
              </a:solidFill>
              <a:latin typeface="Roboto"/>
              <a:ea typeface="Roboto"/>
              <a:cs typeface="Roboto"/>
              <a:sym typeface="Roboto"/>
            </a:endParaRPr>
          </a:p>
        </p:txBody>
      </p:sp>
      <p:sp>
        <p:nvSpPr>
          <p:cNvPr id="36" name="Google Shape;36;p49"/>
          <p:cNvSpPr txBox="1">
            <a:spLocks noGrp="1"/>
          </p:cNvSpPr>
          <p:nvPr>
            <p:ph type="body" idx="1"/>
          </p:nvPr>
        </p:nvSpPr>
        <p:spPr>
          <a:xfrm>
            <a:off x="629200" y="1343033"/>
            <a:ext cx="10962800" cy="4829200"/>
          </a:xfrm>
          <a:prstGeom prst="rect">
            <a:avLst/>
          </a:prstGeom>
          <a:solidFill>
            <a:schemeClr val="lt1"/>
          </a:solid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rgbClr val="000000"/>
              </a:buClr>
              <a:buSzPts val="1800"/>
              <a:buChar char="●"/>
              <a:defRPr>
                <a:solidFill>
                  <a:srgbClr val="000000"/>
                </a:solidFill>
              </a:defRPr>
            </a:lvl1pPr>
            <a:lvl2pPr marL="1219170" lvl="1" indent="-423323" algn="l">
              <a:lnSpc>
                <a:spcPct val="115000"/>
              </a:lnSpc>
              <a:spcBef>
                <a:spcPts val="0"/>
              </a:spcBef>
              <a:spcAft>
                <a:spcPts val="0"/>
              </a:spcAft>
              <a:buClr>
                <a:srgbClr val="000000"/>
              </a:buClr>
              <a:buSzPts val="1400"/>
              <a:buChar char="○"/>
              <a:defRPr>
                <a:solidFill>
                  <a:srgbClr val="000000"/>
                </a:solidFill>
              </a:defRPr>
            </a:lvl2pPr>
            <a:lvl3pPr marL="1828754" lvl="2" indent="-423323" algn="l">
              <a:lnSpc>
                <a:spcPct val="115000"/>
              </a:lnSpc>
              <a:spcBef>
                <a:spcPts val="0"/>
              </a:spcBef>
              <a:spcAft>
                <a:spcPts val="0"/>
              </a:spcAft>
              <a:buClr>
                <a:srgbClr val="000000"/>
              </a:buClr>
              <a:buSzPts val="1400"/>
              <a:buChar char="■"/>
              <a:defRPr>
                <a:solidFill>
                  <a:srgbClr val="000000"/>
                </a:solidFill>
              </a:defRPr>
            </a:lvl3pPr>
            <a:lvl4pPr marL="2438339" lvl="3" indent="-423323" algn="l">
              <a:lnSpc>
                <a:spcPct val="115000"/>
              </a:lnSpc>
              <a:spcBef>
                <a:spcPts val="0"/>
              </a:spcBef>
              <a:spcAft>
                <a:spcPts val="0"/>
              </a:spcAft>
              <a:buClr>
                <a:srgbClr val="000000"/>
              </a:buClr>
              <a:buSzPts val="1400"/>
              <a:buChar char="●"/>
              <a:defRPr>
                <a:solidFill>
                  <a:srgbClr val="000000"/>
                </a:solidFill>
              </a:defRPr>
            </a:lvl4pPr>
            <a:lvl5pPr marL="3047924" lvl="4" indent="-423323" algn="l">
              <a:lnSpc>
                <a:spcPct val="115000"/>
              </a:lnSpc>
              <a:spcBef>
                <a:spcPts val="0"/>
              </a:spcBef>
              <a:spcAft>
                <a:spcPts val="0"/>
              </a:spcAft>
              <a:buClr>
                <a:srgbClr val="000000"/>
              </a:buClr>
              <a:buSzPts val="1400"/>
              <a:buChar char="○"/>
              <a:defRPr>
                <a:solidFill>
                  <a:srgbClr val="000000"/>
                </a:solidFill>
              </a:defRPr>
            </a:lvl5pPr>
            <a:lvl6pPr marL="3657509" lvl="5" indent="-423323" algn="l">
              <a:lnSpc>
                <a:spcPct val="115000"/>
              </a:lnSpc>
              <a:spcBef>
                <a:spcPts val="0"/>
              </a:spcBef>
              <a:spcAft>
                <a:spcPts val="0"/>
              </a:spcAft>
              <a:buClr>
                <a:srgbClr val="000000"/>
              </a:buClr>
              <a:buSzPts val="1400"/>
              <a:buChar char="■"/>
              <a:defRPr>
                <a:solidFill>
                  <a:srgbClr val="000000"/>
                </a:solidFill>
              </a:defRPr>
            </a:lvl6pPr>
            <a:lvl7pPr marL="4267093" lvl="6" indent="-423323" algn="l">
              <a:lnSpc>
                <a:spcPct val="115000"/>
              </a:lnSpc>
              <a:spcBef>
                <a:spcPts val="0"/>
              </a:spcBef>
              <a:spcAft>
                <a:spcPts val="0"/>
              </a:spcAft>
              <a:buClr>
                <a:srgbClr val="000000"/>
              </a:buClr>
              <a:buSzPts val="1400"/>
              <a:buChar char="●"/>
              <a:defRPr>
                <a:solidFill>
                  <a:srgbClr val="000000"/>
                </a:solidFill>
              </a:defRPr>
            </a:lvl7pPr>
            <a:lvl8pPr marL="4876678" lvl="7" indent="-423323" algn="l">
              <a:lnSpc>
                <a:spcPct val="115000"/>
              </a:lnSpc>
              <a:spcBef>
                <a:spcPts val="0"/>
              </a:spcBef>
              <a:spcAft>
                <a:spcPts val="0"/>
              </a:spcAft>
              <a:buClr>
                <a:srgbClr val="000000"/>
              </a:buClr>
              <a:buSzPts val="1400"/>
              <a:buChar char="○"/>
              <a:defRPr>
                <a:solidFill>
                  <a:srgbClr val="000000"/>
                </a:solidFill>
              </a:defRPr>
            </a:lvl8pPr>
            <a:lvl9pPr marL="5486263" lvl="8" indent="-423323" algn="l">
              <a:lnSpc>
                <a:spcPct val="115000"/>
              </a:lnSpc>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
        <p:cNvGrpSpPr/>
        <p:nvPr/>
      </p:nvGrpSpPr>
      <p:grpSpPr>
        <a:xfrm>
          <a:off x="0" y="0"/>
          <a:ext cx="0" cy="0"/>
          <a:chOff x="0" y="0"/>
          <a:chExt cx="0" cy="0"/>
        </a:xfrm>
      </p:grpSpPr>
      <p:sp>
        <p:nvSpPr>
          <p:cNvPr id="38" name="Google Shape;38;p5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p5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0" name="Google Shape;40;p5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1" name="Google Shape;41;p5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51"/>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4" name="Google Shape;44;p51"/>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5" name="Google Shape;45;p5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sp>
        <p:nvSpPr>
          <p:cNvPr id="47" name="Google Shape;47;p52"/>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48" name="Google Shape;48;p5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5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 name="Google Shape;51;p53"/>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52" name="Google Shape;52;p53"/>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3" name="Google Shape;53;p53"/>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54" name="Google Shape;54;p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sp>
        <p:nvSpPr>
          <p:cNvPr id="56" name="Google Shape;56;p54"/>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57" name="Google Shape;57;p5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
        <p:cNvGrpSpPr/>
        <p:nvPr/>
      </p:nvGrpSpPr>
      <p:grpSpPr>
        <a:xfrm>
          <a:off x="0" y="0"/>
          <a:ext cx="0" cy="0"/>
          <a:chOff x="0" y="0"/>
          <a:chExt cx="0" cy="0"/>
        </a:xfrm>
      </p:grpSpPr>
      <p:sp>
        <p:nvSpPr>
          <p:cNvPr id="59" name="Google Shape;59;p55"/>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60" name="Google Shape;60;p55"/>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61" name="Google Shape;61;p5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5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Only">
  <p:cSld name="4_Title Only">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57"/>
          <p:cNvSpPr/>
          <p:nvPr/>
        </p:nvSpPr>
        <p:spPr>
          <a:xfrm>
            <a:off x="0" y="0"/>
            <a:ext cx="12192000" cy="6858000"/>
          </a:xfrm>
          <a:prstGeom prst="rect">
            <a:avLst/>
          </a:prstGeom>
          <a:solidFill>
            <a:schemeClr val="lt1"/>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600" b="0" i="0" u="none" strike="noStrike" cap="non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AND_BODY_8">
  <p:cSld name="TITLE_AND_BODY_8">
    <p:spTree>
      <p:nvGrpSpPr>
        <p:cNvPr id="1" name="Shape 66"/>
        <p:cNvGrpSpPr/>
        <p:nvPr/>
      </p:nvGrpSpPr>
      <p:grpSpPr>
        <a:xfrm>
          <a:off x="0" y="0"/>
          <a:ext cx="0" cy="0"/>
          <a:chOff x="0" y="0"/>
          <a:chExt cx="0" cy="0"/>
        </a:xfrm>
      </p:grpSpPr>
      <p:sp>
        <p:nvSpPr>
          <p:cNvPr id="67" name="Google Shape;67;p5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 name="Google Shape;68;p5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69" name="Google Shape;69;p58"/>
          <p:cNvSpPr txBox="1">
            <a:spLocks noGrp="1"/>
          </p:cNvSpPr>
          <p:nvPr>
            <p:ph type="sldNum" idx="12"/>
          </p:nvPr>
        </p:nvSpPr>
        <p:spPr>
          <a:xfrm>
            <a:off x="11296611" y="6217623"/>
            <a:ext cx="731600" cy="2360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136B7-B802-C95B-BA1B-306E8278C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46725C-F2AC-8598-101F-5970C90D1B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2F7443-C76A-3DE3-0943-1263F8C66F01}"/>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5" name="Footer Placeholder 4">
            <a:extLst>
              <a:ext uri="{FF2B5EF4-FFF2-40B4-BE49-F238E27FC236}">
                <a16:creationId xmlns:a16="http://schemas.microsoft.com/office/drawing/2014/main" id="{FCB7DC46-6D31-37E4-F317-8A40AAAE9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C7EC8-D844-18A0-7265-EF9B5C3DE8F2}"/>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1772264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43"/>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43"/>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4272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EC88-9CDE-53B6-920F-8FC01E6851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6B2D5C-F205-1EBD-E72F-58BB41C921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B7B9-B5BF-FF12-A069-3C5730DD4D62}"/>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5" name="Footer Placeholder 4">
            <a:extLst>
              <a:ext uri="{FF2B5EF4-FFF2-40B4-BE49-F238E27FC236}">
                <a16:creationId xmlns:a16="http://schemas.microsoft.com/office/drawing/2014/main" id="{C26053F9-8022-4130-B572-1DC9C0A2F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8A111-75E0-3084-60E5-E765A407E2D0}"/>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4119760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2BD4-FD75-E432-FF9F-8749FB774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A989A-385D-3632-F4B4-E5CF265555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65BA3-9A31-E469-5880-47F32BDF7AE4}"/>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5" name="Footer Placeholder 4">
            <a:extLst>
              <a:ext uri="{FF2B5EF4-FFF2-40B4-BE49-F238E27FC236}">
                <a16:creationId xmlns:a16="http://schemas.microsoft.com/office/drawing/2014/main" id="{C851AA57-F378-8168-5BF5-E969110D9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5DEA6-FDFF-6853-9A6F-58DB28D58242}"/>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763856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C613-3E1D-0FB2-8CA1-5B322D0689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AC67F2-756C-7895-364F-ECA0E02D73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5A9045-3F2C-6F3E-3E4F-4304DD127ECF}"/>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5" name="Footer Placeholder 4">
            <a:extLst>
              <a:ext uri="{FF2B5EF4-FFF2-40B4-BE49-F238E27FC236}">
                <a16:creationId xmlns:a16="http://schemas.microsoft.com/office/drawing/2014/main" id="{35C8B22D-B8AD-3530-6141-D59EF65EB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FA7E8-4C94-4F09-8F76-2BD3388E49DC}"/>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091710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289DF-072D-C81D-A1E3-62F00B02BE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66B38-2C0E-C135-E920-276D89DB00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D115E-083E-8BAC-90E1-AA1488999E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8F6BB-4595-BC2E-B980-A0C355DB5507}"/>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6" name="Footer Placeholder 5">
            <a:extLst>
              <a:ext uri="{FF2B5EF4-FFF2-40B4-BE49-F238E27FC236}">
                <a16:creationId xmlns:a16="http://schemas.microsoft.com/office/drawing/2014/main" id="{025FC05D-1B61-A08F-21AD-2D528393D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A11A6-65C4-8EF1-CB4F-4AC3689253FA}"/>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66490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07F3-ECD4-76D2-BF9C-9470A4F2DD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10C314-EA83-5C48-B1C0-FBEA895DC0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0F00C4-FE64-7991-AF93-1BE461290F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E02259-7A37-2CFC-41E4-1C7484AFF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9D43-E4C7-940F-02E4-81B005A8B0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7ED55C-90C4-739F-0A66-E812891170CC}"/>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8" name="Footer Placeholder 7">
            <a:extLst>
              <a:ext uri="{FF2B5EF4-FFF2-40B4-BE49-F238E27FC236}">
                <a16:creationId xmlns:a16="http://schemas.microsoft.com/office/drawing/2014/main" id="{4F1948B7-84F3-EE97-C632-13CF822EA8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BB55CF-35BC-EE56-27F7-5F1732031D0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4065953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1C0ACA-167A-835B-6F8D-8063702972E8}"/>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3" name="Footer Placeholder 2">
            <a:extLst>
              <a:ext uri="{FF2B5EF4-FFF2-40B4-BE49-F238E27FC236}">
                <a16:creationId xmlns:a16="http://schemas.microsoft.com/office/drawing/2014/main" id="{C616014E-7436-F3AD-955D-61E2CD2C14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4B3E51-563D-FB95-00C5-0FC90D5A101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186241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71A9-4C9E-0B02-36D5-DCEE86B7A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508D3-373E-8F36-8A29-878FF9E9A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6B9AB-96C7-95C8-34B6-82A03D6FD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B07DB3-F898-665B-5FA3-ECD6B7EE502B}"/>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6" name="Footer Placeholder 5">
            <a:extLst>
              <a:ext uri="{FF2B5EF4-FFF2-40B4-BE49-F238E27FC236}">
                <a16:creationId xmlns:a16="http://schemas.microsoft.com/office/drawing/2014/main" id="{C57106C6-C1C1-9F27-8087-931C337FB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9866E-0CE8-E42F-CBB6-85B907580F8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3403774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2C7C-2DF6-33BF-0B5D-2E0108861D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C2E44-1C88-2F3E-756C-011F98C78A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089269-B181-E576-8CDE-04128453BD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D8C3E-28B7-922B-94B3-754142256FD0}"/>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6" name="Footer Placeholder 5">
            <a:extLst>
              <a:ext uri="{FF2B5EF4-FFF2-40B4-BE49-F238E27FC236}">
                <a16:creationId xmlns:a16="http://schemas.microsoft.com/office/drawing/2014/main" id="{682BF321-0330-8A72-E140-42337BB37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FA4E7-D55C-82DB-AF92-0E6FFD287B00}"/>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3933799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93D7-FECF-A797-33B8-F9BF1CAA3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251320-27EE-AB4A-7750-24A8C7F6C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0907A-39F2-8519-A8C5-6E675589D972}"/>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5" name="Footer Placeholder 4">
            <a:extLst>
              <a:ext uri="{FF2B5EF4-FFF2-40B4-BE49-F238E27FC236}">
                <a16:creationId xmlns:a16="http://schemas.microsoft.com/office/drawing/2014/main" id="{F1CD91DC-13A0-8B80-B0C1-07E1C29DB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FACAB-D237-2AB6-52F8-46815B31C426}"/>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3262408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DCBC-DBFA-7F66-3401-E958728CC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198E6B-1760-E27A-A502-ECEC6047C5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A53D1-0D46-1EED-8356-31D426F50E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E0F5CE-397B-CBC1-8F21-D0E27E3FF51C}"/>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6" name="Footer Placeholder 5">
            <a:extLst>
              <a:ext uri="{FF2B5EF4-FFF2-40B4-BE49-F238E27FC236}">
                <a16:creationId xmlns:a16="http://schemas.microsoft.com/office/drawing/2014/main" id="{B1C34C1B-00B3-91DA-8D5F-34802FC8C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493DB-5BA2-5AF4-F809-7AB22D70328E}"/>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1348461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F25CBB-B1D2-F792-A33D-8E9B436E98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6533AF-4408-04CD-4C46-4580C2BC39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DDBF9-24F0-2CBA-91C2-F875B95D6F87}"/>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5" name="Footer Placeholder 4">
            <a:extLst>
              <a:ext uri="{FF2B5EF4-FFF2-40B4-BE49-F238E27FC236}">
                <a16:creationId xmlns:a16="http://schemas.microsoft.com/office/drawing/2014/main" id="{FE5E42DE-BB54-A6B7-F8F4-51E4E054F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CB975E-55E9-CB20-C206-BA917C9A0AE1}"/>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1679401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F6B5-5235-A8D8-7F15-0ADB1C026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4AF09C-6CC0-7FF4-C196-0D52F33522C2}"/>
              </a:ext>
            </a:extLst>
          </p:cNvPr>
          <p:cNvSpPr>
            <a:spLocks noGrp="1"/>
          </p:cNvSpPr>
          <p:nvPr>
            <p:ph type="dt" sz="half" idx="10"/>
          </p:nvPr>
        </p:nvSpPr>
        <p:spPr/>
        <p:txBody>
          <a:bodyPr/>
          <a:lstStyle/>
          <a:p>
            <a:fld id="{65431576-E169-4A0E-B6B0-D823B3998DC3}" type="datetimeFigureOut">
              <a:rPr lang="en-US" smtClean="0"/>
              <a:t>11/16/2024</a:t>
            </a:fld>
            <a:endParaRPr lang="en-US"/>
          </a:p>
        </p:txBody>
      </p:sp>
      <p:sp>
        <p:nvSpPr>
          <p:cNvPr id="4" name="Footer Placeholder 3">
            <a:extLst>
              <a:ext uri="{FF2B5EF4-FFF2-40B4-BE49-F238E27FC236}">
                <a16:creationId xmlns:a16="http://schemas.microsoft.com/office/drawing/2014/main" id="{A7E0FD60-A3C9-A6DC-52CA-0AAFBFE188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CB2B32-627C-E4F3-9A9B-6063AAC11DF3}"/>
              </a:ext>
            </a:extLst>
          </p:cNvPr>
          <p:cNvSpPr>
            <a:spLocks noGrp="1"/>
          </p:cNvSpPr>
          <p:nvPr>
            <p:ph type="sldNum" sz="quarter" idx="12"/>
          </p:nvPr>
        </p:nvSpPr>
        <p:spPr/>
        <p:txBody>
          <a:bodyPr/>
          <a:lstStyle/>
          <a:p>
            <a:fld id="{DC2A0389-C101-48F8-836A-C7184A691743}" type="slidenum">
              <a:rPr lang="en-US" smtClean="0"/>
              <a:t>‹#›</a:t>
            </a:fld>
            <a:endParaRPr lang="en-US"/>
          </a:p>
        </p:txBody>
      </p:sp>
    </p:spTree>
    <p:extLst>
      <p:ext uri="{BB962C8B-B14F-4D97-AF65-F5344CB8AC3E}">
        <p14:creationId xmlns:p14="http://schemas.microsoft.com/office/powerpoint/2010/main" val="2755698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608A-0791-A93C-D207-3075E11B8B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B40008-A015-BA33-7F4C-208F4FE5F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E3E8D5-2295-8EBA-43E0-C079B9A88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0DAB-E377-CBE6-946B-DF090D984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43DA2-8F29-CA4E-3660-7F82FDE7A9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7BFEEF-9A37-972B-C633-2EB8C535EAA7}"/>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8" name="Footer Placeholder 7">
            <a:extLst>
              <a:ext uri="{FF2B5EF4-FFF2-40B4-BE49-F238E27FC236}">
                <a16:creationId xmlns:a16="http://schemas.microsoft.com/office/drawing/2014/main" id="{627F1C48-1E9E-BF87-D83F-CB7E365787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AA8DCD-7C84-9946-73EC-E0775E6A46CC}"/>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1482130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CD4D-E9E9-A332-9592-7BBF0CF4EF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37788-4CA0-AC81-D65F-55EA511E5FA8}"/>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4" name="Footer Placeholder 3">
            <a:extLst>
              <a:ext uri="{FF2B5EF4-FFF2-40B4-BE49-F238E27FC236}">
                <a16:creationId xmlns:a16="http://schemas.microsoft.com/office/drawing/2014/main" id="{4184BBF1-81C2-70B3-54F9-E47EE8DC94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12E0A3-A34E-81B3-9051-04840AB602DE}"/>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3659447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98CA9-1D60-B95D-8177-9E0AE4160149}"/>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3" name="Footer Placeholder 2">
            <a:extLst>
              <a:ext uri="{FF2B5EF4-FFF2-40B4-BE49-F238E27FC236}">
                <a16:creationId xmlns:a16="http://schemas.microsoft.com/office/drawing/2014/main" id="{EBC76B15-6DA2-04E7-E3B6-4A21F35DAC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9751DC-0ED8-7080-A3BB-DD96541B5FC8}"/>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3069176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53FEC-73E5-8087-DFCF-65EDC74FAA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FF1AC1-FB11-247F-CDCD-F06DE7DFE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B24827-7A36-AC43-EA6B-F5F75BB92C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34751A-FF1F-2C1B-2A1F-2CA8DC4DE1D0}"/>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6" name="Footer Placeholder 5">
            <a:extLst>
              <a:ext uri="{FF2B5EF4-FFF2-40B4-BE49-F238E27FC236}">
                <a16:creationId xmlns:a16="http://schemas.microsoft.com/office/drawing/2014/main" id="{4A5E542B-9A11-0BDE-E79F-D05D78B86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6B82C-D37B-D210-888C-95AAF886025F}"/>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2611092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9D8FA-AEC4-01E3-504C-A72C71C72D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E7EB6A-076F-EBAF-198E-8805D43F50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11B5FE-7E3D-601E-2DD8-5F1DF2242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C38D0D-1AB9-D719-BC22-4C23DE2E206D}"/>
              </a:ext>
            </a:extLst>
          </p:cNvPr>
          <p:cNvSpPr>
            <a:spLocks noGrp="1"/>
          </p:cNvSpPr>
          <p:nvPr>
            <p:ph type="dt" sz="half" idx="10"/>
          </p:nvPr>
        </p:nvSpPr>
        <p:spPr/>
        <p:txBody>
          <a:bodyPr/>
          <a:lstStyle/>
          <a:p>
            <a:fld id="{C1BDC15E-4D21-4620-8F73-C1C53AD69866}" type="datetimeFigureOut">
              <a:rPr lang="en-US" smtClean="0"/>
              <a:t>11/16/2024</a:t>
            </a:fld>
            <a:endParaRPr lang="en-US"/>
          </a:p>
        </p:txBody>
      </p:sp>
      <p:sp>
        <p:nvSpPr>
          <p:cNvPr id="6" name="Footer Placeholder 5">
            <a:extLst>
              <a:ext uri="{FF2B5EF4-FFF2-40B4-BE49-F238E27FC236}">
                <a16:creationId xmlns:a16="http://schemas.microsoft.com/office/drawing/2014/main" id="{BACECC79-EA6B-89A8-4FC5-C989599873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B0564-DCF8-2E99-9DE0-A06F76B613E0}"/>
              </a:ext>
            </a:extLst>
          </p:cNvPr>
          <p:cNvSpPr>
            <a:spLocks noGrp="1"/>
          </p:cNvSpPr>
          <p:nvPr>
            <p:ph type="sldNum" sz="quarter" idx="12"/>
          </p:nvPr>
        </p:nvSpPr>
        <p:spPr/>
        <p:txBody>
          <a:bodyPr/>
          <a:lstStyle/>
          <a:p>
            <a:fld id="{B1C80CC2-FBEC-4559-A851-9C76AE98D8ED}" type="slidenum">
              <a:rPr lang="en-US" smtClean="0"/>
              <a:t>‹#›</a:t>
            </a:fld>
            <a:endParaRPr lang="en-US"/>
          </a:p>
        </p:txBody>
      </p:sp>
    </p:spTree>
    <p:extLst>
      <p:ext uri="{BB962C8B-B14F-4D97-AF65-F5344CB8AC3E}">
        <p14:creationId xmlns:p14="http://schemas.microsoft.com/office/powerpoint/2010/main" val="257519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FBB4A-E21F-11D6-EDD5-A5286A4E1A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60225E-DA27-C8CC-BE3E-9FC15FDF05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828DF-A430-194D-E40D-5872CFA07A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BDC15E-4D21-4620-8F73-C1C53AD69866}" type="datetimeFigureOut">
              <a:rPr lang="en-US" smtClean="0"/>
              <a:t>11/16/2024</a:t>
            </a:fld>
            <a:endParaRPr lang="en-US"/>
          </a:p>
        </p:txBody>
      </p:sp>
      <p:sp>
        <p:nvSpPr>
          <p:cNvPr id="5" name="Footer Placeholder 4">
            <a:extLst>
              <a:ext uri="{FF2B5EF4-FFF2-40B4-BE49-F238E27FC236}">
                <a16:creationId xmlns:a16="http://schemas.microsoft.com/office/drawing/2014/main" id="{F7B6282F-C549-1725-D64A-ACF4CD656B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FC351B-D2BF-1A76-5EFA-6641391D0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C80CC2-FBEC-4559-A851-9C76AE98D8ED}" type="slidenum">
              <a:rPr lang="en-US" smtClean="0"/>
              <a:t>‹#›</a:t>
            </a:fld>
            <a:endParaRPr lang="en-US"/>
          </a:p>
        </p:txBody>
      </p:sp>
    </p:spTree>
    <p:extLst>
      <p:ext uri="{BB962C8B-B14F-4D97-AF65-F5344CB8AC3E}">
        <p14:creationId xmlns:p14="http://schemas.microsoft.com/office/powerpoint/2010/main" val="352495987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41"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3" cstate="print"/>
          <a:stretch>
            <a:fillRect/>
          </a:stretch>
        </p:blipFill>
        <p:spPr>
          <a:xfrm>
            <a:off x="0" y="0"/>
            <a:ext cx="1495044" cy="6858000"/>
          </a:xfrm>
          <a:prstGeom prst="rect">
            <a:avLst/>
          </a:prstGeom>
        </p:spPr>
      </p:pic>
      <p:sp>
        <p:nvSpPr>
          <p:cNvPr id="2" name="Holder 2"/>
          <p:cNvSpPr>
            <a:spLocks noGrp="1"/>
          </p:cNvSpPr>
          <p:nvPr>
            <p:ph type="title"/>
          </p:nvPr>
        </p:nvSpPr>
        <p:spPr>
          <a:xfrm>
            <a:off x="1574164" y="3189604"/>
            <a:ext cx="4637405" cy="1031239"/>
          </a:xfrm>
          <a:prstGeom prst="rect">
            <a:avLst/>
          </a:prstGeom>
        </p:spPr>
        <p:txBody>
          <a:bodyPr wrap="square" lIns="0" tIns="0" rIns="0" bIns="0">
            <a:spAutoFit/>
          </a:bodyPr>
          <a:lstStyle>
            <a:lvl1pPr>
              <a:defRPr sz="6600" b="1" i="0">
                <a:solidFill>
                  <a:schemeClr val="bg1"/>
                </a:solidFill>
                <a:latin typeface="Arial"/>
                <a:cs typeface="Arial"/>
              </a:defRPr>
            </a:lvl1pPr>
          </a:lstStyle>
          <a:p>
            <a:endParaRPr/>
          </a:p>
        </p:txBody>
      </p:sp>
      <p:sp>
        <p:nvSpPr>
          <p:cNvPr id="3" name="Holder 3"/>
          <p:cNvSpPr>
            <a:spLocks noGrp="1"/>
          </p:cNvSpPr>
          <p:nvPr>
            <p:ph type="body" idx="1"/>
          </p:nvPr>
        </p:nvSpPr>
        <p:spPr>
          <a:xfrm>
            <a:off x="1818993" y="1409763"/>
            <a:ext cx="9570720" cy="478028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70919768"/>
      </p:ext>
    </p:extLst>
  </p:cSld>
  <p:clrMap bg1="lt1" tx1="dk1" bg2="lt2" tx2="dk2" accent1="accent1" accent2="accent2" accent3="accent3" accent4="accent4" accent5="accent5" accent6="accent6" hlink="hlink" folHlink="folHlink"/>
  <p:sldLayoutIdLst>
    <p:sldLayoutId id="214748369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4" cstate="print"/>
          <a:stretch>
            <a:fillRect/>
          </a:stretch>
        </p:blipFill>
        <p:spPr>
          <a:xfrm>
            <a:off x="0" y="0"/>
            <a:ext cx="1495044" cy="6858000"/>
          </a:xfrm>
          <a:prstGeom prst="rect">
            <a:avLst/>
          </a:prstGeom>
        </p:spPr>
      </p:pic>
      <p:sp>
        <p:nvSpPr>
          <p:cNvPr id="2" name="Holder 2"/>
          <p:cNvSpPr>
            <a:spLocks noGrp="1"/>
          </p:cNvSpPr>
          <p:nvPr>
            <p:ph type="title"/>
          </p:nvPr>
        </p:nvSpPr>
        <p:spPr>
          <a:xfrm>
            <a:off x="1574164" y="3189604"/>
            <a:ext cx="4637405" cy="1031239"/>
          </a:xfrm>
          <a:prstGeom prst="rect">
            <a:avLst/>
          </a:prstGeom>
        </p:spPr>
        <p:txBody>
          <a:bodyPr wrap="square" lIns="0" tIns="0" rIns="0" bIns="0">
            <a:spAutoFit/>
          </a:bodyPr>
          <a:lstStyle>
            <a:lvl1pPr>
              <a:defRPr sz="6600" b="1" i="0">
                <a:solidFill>
                  <a:schemeClr val="bg1"/>
                </a:solidFill>
                <a:latin typeface="Arial"/>
                <a:cs typeface="Arial"/>
              </a:defRPr>
            </a:lvl1pPr>
          </a:lstStyle>
          <a:p>
            <a:endParaRPr/>
          </a:p>
        </p:txBody>
      </p:sp>
      <p:sp>
        <p:nvSpPr>
          <p:cNvPr id="3" name="Holder 3"/>
          <p:cNvSpPr>
            <a:spLocks noGrp="1"/>
          </p:cNvSpPr>
          <p:nvPr>
            <p:ph type="body" idx="1"/>
          </p:nvPr>
        </p:nvSpPr>
        <p:spPr>
          <a:xfrm>
            <a:off x="1818993" y="1409763"/>
            <a:ext cx="9570720" cy="478028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5"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11699" y="445025"/>
            <a:ext cx="11568600" cy="572769"/>
          </a:xfrm>
          <a:prstGeom prst="rect">
            <a:avLst/>
          </a:prstGeom>
        </p:spPr>
        <p:txBody>
          <a:bodyPr wrap="square" lIns="0" tIns="0" rIns="0" bIns="0">
            <a:spAutoFit/>
          </a:bodyPr>
          <a:lstStyle>
            <a:lvl1pPr>
              <a:defRPr sz="2800" b="0" i="0">
                <a:solidFill>
                  <a:srgbClr val="FF0000"/>
                </a:solidFill>
                <a:latin typeface="Verdana"/>
                <a:cs typeface="Verdana"/>
              </a:defRPr>
            </a:lvl1pPr>
          </a:lstStyle>
          <a:p>
            <a:endParaRPr/>
          </a:p>
        </p:txBody>
      </p:sp>
      <p:sp>
        <p:nvSpPr>
          <p:cNvPr id="3" name="Holder 3"/>
          <p:cNvSpPr>
            <a:spLocks noGrp="1"/>
          </p:cNvSpPr>
          <p:nvPr>
            <p:ph type="body" idx="1"/>
          </p:nvPr>
        </p:nvSpPr>
        <p:spPr>
          <a:xfrm>
            <a:off x="908050" y="1447700"/>
            <a:ext cx="7327900" cy="31680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92594643"/>
      </p:ext>
    </p:extLst>
  </p:cSld>
  <p:clrMap bg1="lt1" tx1="dk1" bg2="lt2" tx2="dk2" accent1="accent1" accent2="accent2" accent3="accent3" accent4="accent4" accent5="accent5" accent6="accent6" hlink="hlink" folHlink="folHlink"/>
  <p:sldLayoutIdLst>
    <p:sldLayoutId id="2147483681"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43" r:id="rId1"/>
    <p:sldLayoutId id="2147483745" r:id="rId2"/>
    <p:sldLayoutId id="2147483746" r:id="rId3"/>
    <p:sldLayoutId id="2147483654" r:id="rId4"/>
    <p:sldLayoutId id="2147483655" r:id="rId5"/>
    <p:sldLayoutId id="2147483747" r:id="rId6"/>
    <p:sldLayoutId id="2147483748" r:id="rId7"/>
    <p:sldLayoutId id="2147483749" r:id="rId8"/>
    <p:sldLayoutId id="2147483750" r:id="rId9"/>
    <p:sldLayoutId id="2147483751" r:id="rId10"/>
    <p:sldLayoutId id="2147483661" r:id="rId11"/>
    <p:sldLayoutId id="2147483736" r:id="rId12"/>
    <p:sldLayoutId id="2147483663" r:id="rId13"/>
    <p:sldLayoutId id="2147483664" r:id="rId14"/>
    <p:sldLayoutId id="214748375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BA8025-E463-E62B-3F42-661A35A0AC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D6029-C50E-68B0-24BD-03B7A70AA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25D8B-9C88-C2DF-DA7A-F88202DE3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431576-E169-4A0E-B6B0-D823B3998DC3}" type="datetimeFigureOut">
              <a:rPr lang="en-US" smtClean="0"/>
              <a:t>11/16/2024</a:t>
            </a:fld>
            <a:endParaRPr lang="en-US"/>
          </a:p>
        </p:txBody>
      </p:sp>
      <p:sp>
        <p:nvSpPr>
          <p:cNvPr id="5" name="Footer Placeholder 4">
            <a:extLst>
              <a:ext uri="{FF2B5EF4-FFF2-40B4-BE49-F238E27FC236}">
                <a16:creationId xmlns:a16="http://schemas.microsoft.com/office/drawing/2014/main" id="{D9391BF1-9222-502A-AFD5-85E5F38EC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0CCE55-76B0-BAB5-BBBD-CD7E865620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2A0389-C101-48F8-836A-C7184A691743}" type="slidenum">
              <a:rPr lang="en-US" smtClean="0"/>
              <a:t>‹#›</a:t>
            </a:fld>
            <a:endParaRPr lang="en-US"/>
          </a:p>
        </p:txBody>
      </p:sp>
    </p:spTree>
    <p:extLst>
      <p:ext uri="{BB962C8B-B14F-4D97-AF65-F5344CB8AC3E}">
        <p14:creationId xmlns:p14="http://schemas.microsoft.com/office/powerpoint/2010/main" val="397927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740" r:id="rId6"/>
    <p:sldLayoutId id="2147483656" r:id="rId7"/>
    <p:sldLayoutId id="2147483657" r:id="rId8"/>
    <p:sldLayoutId id="2147483658" r:id="rId9"/>
    <p:sldLayoutId id="2147483659"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drive.google.com/file/d/1WpCTiytDEPeVJmRNCYkTed0D56XgWvK9/view"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41.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71600" y="4419600"/>
            <a:ext cx="11049000" cy="1642116"/>
          </a:xfrm>
          <a:prstGeom prst="rect">
            <a:avLst/>
          </a:prstGeom>
        </p:spPr>
        <p:txBody>
          <a:bodyPr vert="horz" wrap="square" lIns="0" tIns="41275" rIns="0" bIns="0" rtlCol="0">
            <a:spAutoFit/>
          </a:bodyPr>
          <a:lstStyle/>
          <a:p>
            <a:pPr marL="2406015" marR="2352675">
              <a:lnSpc>
                <a:spcPct val="100000"/>
              </a:lnSpc>
              <a:spcBef>
                <a:spcPts val="325"/>
              </a:spcBef>
            </a:pPr>
            <a:r>
              <a:rPr lang="en-US" sz="3600" b="1" dirty="0">
                <a:solidFill>
                  <a:srgbClr val="FFFFFF"/>
                </a:solidFill>
                <a:latin typeface="Arial"/>
                <a:cs typeface="Arial"/>
              </a:rPr>
              <a:t>Mt. SAC 2035:</a:t>
            </a:r>
          </a:p>
          <a:p>
            <a:pPr marL="2406015" marR="2352675">
              <a:lnSpc>
                <a:spcPct val="100000"/>
              </a:lnSpc>
              <a:spcBef>
                <a:spcPts val="325"/>
              </a:spcBef>
            </a:pPr>
            <a:r>
              <a:rPr sz="2400" b="1" dirty="0">
                <a:solidFill>
                  <a:srgbClr val="FFFFFF"/>
                </a:solidFill>
                <a:latin typeface="Arial"/>
                <a:cs typeface="Arial"/>
              </a:rPr>
              <a:t>Education</a:t>
            </a:r>
            <a:r>
              <a:rPr sz="2400" b="1" spc="-50" dirty="0">
                <a:solidFill>
                  <a:srgbClr val="FFFFFF"/>
                </a:solidFill>
                <a:latin typeface="Arial"/>
                <a:cs typeface="Arial"/>
              </a:rPr>
              <a:t> </a:t>
            </a:r>
            <a:r>
              <a:rPr sz="2400" b="1" dirty="0">
                <a:solidFill>
                  <a:srgbClr val="FFFFFF"/>
                </a:solidFill>
                <a:latin typeface="Arial"/>
                <a:cs typeface="Arial"/>
              </a:rPr>
              <a:t>&amp;</a:t>
            </a:r>
            <a:r>
              <a:rPr sz="2400" b="1" spc="-45" dirty="0">
                <a:solidFill>
                  <a:srgbClr val="FFFFFF"/>
                </a:solidFill>
                <a:latin typeface="Arial"/>
                <a:cs typeface="Arial"/>
              </a:rPr>
              <a:t> </a:t>
            </a:r>
            <a:r>
              <a:rPr sz="2400" b="1" spc="-10" dirty="0">
                <a:solidFill>
                  <a:srgbClr val="FFFFFF"/>
                </a:solidFill>
                <a:latin typeface="Arial"/>
                <a:cs typeface="Arial"/>
              </a:rPr>
              <a:t>Facilities </a:t>
            </a:r>
            <a:r>
              <a:rPr sz="2400" b="1" dirty="0">
                <a:solidFill>
                  <a:srgbClr val="FFFFFF"/>
                </a:solidFill>
                <a:latin typeface="Arial"/>
                <a:cs typeface="Arial"/>
              </a:rPr>
              <a:t>Comprehensive</a:t>
            </a:r>
            <a:r>
              <a:rPr lang="en-US" sz="2400" b="1" dirty="0">
                <a:solidFill>
                  <a:srgbClr val="FFFFFF"/>
                </a:solidFill>
                <a:latin typeface="Arial"/>
                <a:cs typeface="Arial"/>
              </a:rPr>
              <a:t> </a:t>
            </a:r>
            <a:r>
              <a:rPr sz="2400" b="1" dirty="0">
                <a:solidFill>
                  <a:srgbClr val="FFFFFF"/>
                </a:solidFill>
                <a:latin typeface="Arial"/>
                <a:cs typeface="Arial"/>
              </a:rPr>
              <a:t>Plan</a:t>
            </a:r>
            <a:endParaRPr sz="2400" dirty="0">
              <a:latin typeface="Arial"/>
              <a:cs typeface="Arial"/>
            </a:endParaRPr>
          </a:p>
          <a:p>
            <a:pPr marL="2406015">
              <a:lnSpc>
                <a:spcPct val="100000"/>
              </a:lnSpc>
              <a:spcBef>
                <a:spcPts val="325"/>
              </a:spcBef>
            </a:pPr>
            <a:r>
              <a:rPr lang="en-US" sz="1800" b="1" dirty="0">
                <a:solidFill>
                  <a:srgbClr val="FFFFFF"/>
                </a:solidFill>
                <a:latin typeface="Arial"/>
                <a:cs typeface="Arial"/>
              </a:rPr>
              <a:t>Joint Planning Summit</a:t>
            </a:r>
            <a:endParaRPr sz="1800" dirty="0">
              <a:latin typeface="Arial"/>
              <a:cs typeface="Arial"/>
            </a:endParaRPr>
          </a:p>
          <a:p>
            <a:pPr marL="2406015">
              <a:lnSpc>
                <a:spcPct val="100000"/>
              </a:lnSpc>
              <a:spcBef>
                <a:spcPts val="550"/>
              </a:spcBef>
            </a:pPr>
            <a:r>
              <a:rPr lang="en-US" sz="1600" b="1" dirty="0">
                <a:solidFill>
                  <a:srgbClr val="FFFFFF"/>
                </a:solidFill>
                <a:latin typeface="Arial"/>
                <a:cs typeface="Arial"/>
              </a:rPr>
              <a:t>Friday, October</a:t>
            </a:r>
            <a:r>
              <a:rPr sz="1600" b="1" spc="-15" dirty="0">
                <a:solidFill>
                  <a:srgbClr val="FFFFFF"/>
                </a:solidFill>
                <a:latin typeface="Arial"/>
                <a:cs typeface="Arial"/>
              </a:rPr>
              <a:t> </a:t>
            </a:r>
            <a:r>
              <a:rPr sz="1600" b="1" dirty="0">
                <a:solidFill>
                  <a:srgbClr val="FFFFFF"/>
                </a:solidFill>
                <a:latin typeface="Arial"/>
                <a:cs typeface="Arial"/>
              </a:rPr>
              <a:t>1</a:t>
            </a:r>
            <a:r>
              <a:rPr lang="en-US" sz="1600" b="1" dirty="0">
                <a:solidFill>
                  <a:srgbClr val="FFFFFF"/>
                </a:solidFill>
                <a:latin typeface="Arial"/>
                <a:cs typeface="Arial"/>
              </a:rPr>
              <a:t>1</a:t>
            </a:r>
            <a:r>
              <a:rPr sz="1600" b="1" dirty="0">
                <a:solidFill>
                  <a:srgbClr val="FFFFFF"/>
                </a:solidFill>
                <a:latin typeface="Arial"/>
                <a:cs typeface="Arial"/>
              </a:rPr>
              <a:t>,</a:t>
            </a:r>
            <a:r>
              <a:rPr sz="1600" b="1" spc="-15" dirty="0">
                <a:solidFill>
                  <a:srgbClr val="FFFFFF"/>
                </a:solidFill>
                <a:latin typeface="Arial"/>
                <a:cs typeface="Arial"/>
              </a:rPr>
              <a:t> </a:t>
            </a:r>
            <a:r>
              <a:rPr sz="1600" b="1" spc="-20" dirty="0">
                <a:solidFill>
                  <a:srgbClr val="FFFFFF"/>
                </a:solidFill>
                <a:latin typeface="Arial"/>
                <a:cs typeface="Arial"/>
              </a:rPr>
              <a:t>2024</a:t>
            </a:r>
            <a:endParaRPr sz="1600" dirty="0">
              <a:latin typeface="Arial"/>
              <a:cs typeface="Arial"/>
            </a:endParaRPr>
          </a:p>
        </p:txBody>
      </p:sp>
    </p:spTree>
    <p:extLst>
      <p:ext uri="{BB962C8B-B14F-4D97-AF65-F5344CB8AC3E}">
        <p14:creationId xmlns:p14="http://schemas.microsoft.com/office/powerpoint/2010/main" val="2907389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09985" cy="602729"/>
          </a:xfrm>
          <a:prstGeom prst="rect">
            <a:avLst/>
          </a:prstGeom>
          <a:solidFill>
            <a:srgbClr val="922C31"/>
          </a:solidFill>
        </p:spPr>
        <p:txBody>
          <a:bodyPr vert="horz" wrap="square" lIns="0" tIns="0" rIns="0" bIns="0" rtlCol="0">
            <a:spAutoFit/>
          </a:bodyPr>
          <a:lstStyle/>
          <a:p>
            <a:pPr marL="91440">
              <a:lnSpc>
                <a:spcPts val="4665"/>
              </a:lnSpc>
            </a:pPr>
            <a:r>
              <a:rPr lang="en-US" sz="4000" dirty="0"/>
              <a:t>Arise Digital Stories Project</a:t>
            </a:r>
            <a:endParaRPr sz="4000" dirty="0"/>
          </a:p>
        </p:txBody>
      </p:sp>
      <p:pic>
        <p:nvPicPr>
          <p:cNvPr id="4" name="Picture 3">
            <a:hlinkClick r:id="rId2"/>
            <a:extLst>
              <a:ext uri="{FF2B5EF4-FFF2-40B4-BE49-F238E27FC236}">
                <a16:creationId xmlns:a16="http://schemas.microsoft.com/office/drawing/2014/main" id="{F3BD7C23-4624-4C7E-A1E2-64AE9CD24154}"/>
              </a:ext>
            </a:extLst>
          </p:cNvPr>
          <p:cNvPicPr>
            <a:picLocks noChangeAspect="1"/>
          </p:cNvPicPr>
          <p:nvPr/>
        </p:nvPicPr>
        <p:blipFill>
          <a:blip r:embed="rId3"/>
          <a:stretch>
            <a:fillRect/>
          </a:stretch>
        </p:blipFill>
        <p:spPr>
          <a:xfrm>
            <a:off x="2895600" y="1676400"/>
            <a:ext cx="8048625" cy="4425503"/>
          </a:xfrm>
          <a:prstGeom prst="rect">
            <a:avLst/>
          </a:prstGeom>
        </p:spPr>
      </p:pic>
    </p:spTree>
    <p:extLst>
      <p:ext uri="{BB962C8B-B14F-4D97-AF65-F5344CB8AC3E}">
        <p14:creationId xmlns:p14="http://schemas.microsoft.com/office/powerpoint/2010/main" val="3584696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37232" y="2964179"/>
            <a:ext cx="8044180" cy="2169160"/>
            <a:chOff x="2237232" y="2964179"/>
            <a:chExt cx="8044180" cy="2169160"/>
          </a:xfrm>
        </p:grpSpPr>
        <p:sp>
          <p:nvSpPr>
            <p:cNvPr id="3" name="object 3"/>
            <p:cNvSpPr/>
            <p:nvPr/>
          </p:nvSpPr>
          <p:spPr>
            <a:xfrm>
              <a:off x="4357877" y="4572761"/>
              <a:ext cx="5904230" cy="541020"/>
            </a:xfrm>
            <a:custGeom>
              <a:avLst/>
              <a:gdLst/>
              <a:ahLst/>
              <a:cxnLst/>
              <a:rect l="l" t="t" r="r" b="b"/>
              <a:pathLst>
                <a:path w="5904230" h="541020">
                  <a:moveTo>
                    <a:pt x="5903976" y="0"/>
                  </a:moveTo>
                  <a:lnTo>
                    <a:pt x="0" y="0"/>
                  </a:lnTo>
                  <a:lnTo>
                    <a:pt x="0" y="541019"/>
                  </a:lnTo>
                  <a:lnTo>
                    <a:pt x="5903976" y="541019"/>
                  </a:lnTo>
                  <a:lnTo>
                    <a:pt x="5903976" y="0"/>
                  </a:lnTo>
                  <a:close/>
                </a:path>
              </a:pathLst>
            </a:custGeom>
            <a:solidFill>
              <a:srgbClr val="FFFFCC"/>
            </a:solidFill>
          </p:spPr>
          <p:txBody>
            <a:bodyPr wrap="square" lIns="0" tIns="0" rIns="0" bIns="0" rtlCol="0"/>
            <a:lstStyle/>
            <a:p>
              <a:endParaRPr/>
            </a:p>
          </p:txBody>
        </p:sp>
        <p:sp>
          <p:nvSpPr>
            <p:cNvPr id="4" name="object 4"/>
            <p:cNvSpPr/>
            <p:nvPr/>
          </p:nvSpPr>
          <p:spPr>
            <a:xfrm>
              <a:off x="4357877" y="4572761"/>
              <a:ext cx="5904230" cy="541020"/>
            </a:xfrm>
            <a:custGeom>
              <a:avLst/>
              <a:gdLst/>
              <a:ahLst/>
              <a:cxnLst/>
              <a:rect l="l" t="t" r="r" b="b"/>
              <a:pathLst>
                <a:path w="5904230" h="541020">
                  <a:moveTo>
                    <a:pt x="0" y="0"/>
                  </a:moveTo>
                  <a:lnTo>
                    <a:pt x="5903976" y="0"/>
                  </a:lnTo>
                  <a:lnTo>
                    <a:pt x="5903976" y="541019"/>
                  </a:lnTo>
                  <a:lnTo>
                    <a:pt x="0" y="541019"/>
                  </a:lnTo>
                  <a:lnTo>
                    <a:pt x="0" y="0"/>
                  </a:lnTo>
                  <a:close/>
                </a:path>
              </a:pathLst>
            </a:custGeom>
            <a:ln w="38100">
              <a:solidFill>
                <a:srgbClr val="375F92"/>
              </a:solidFill>
              <a:prstDash val="sysDash"/>
            </a:ln>
          </p:spPr>
          <p:txBody>
            <a:bodyPr wrap="square" lIns="0" tIns="0" rIns="0" bIns="0" rtlCol="0"/>
            <a:lstStyle/>
            <a:p>
              <a:endParaRPr/>
            </a:p>
          </p:txBody>
        </p:sp>
        <p:pic>
          <p:nvPicPr>
            <p:cNvPr id="5" name="object 5"/>
            <p:cNvPicPr/>
            <p:nvPr/>
          </p:nvPicPr>
          <p:blipFill>
            <a:blip r:embed="rId2" cstate="print"/>
            <a:stretch>
              <a:fillRect/>
            </a:stretch>
          </p:blipFill>
          <p:spPr>
            <a:xfrm>
              <a:off x="2314956" y="3427475"/>
              <a:ext cx="566927" cy="512063"/>
            </a:xfrm>
            <a:prstGeom prst="rect">
              <a:avLst/>
            </a:prstGeom>
          </p:spPr>
        </p:pic>
        <p:sp>
          <p:nvSpPr>
            <p:cNvPr id="6" name="object 6"/>
            <p:cNvSpPr/>
            <p:nvPr/>
          </p:nvSpPr>
          <p:spPr>
            <a:xfrm>
              <a:off x="2374388" y="3467099"/>
              <a:ext cx="448309" cy="394970"/>
            </a:xfrm>
            <a:custGeom>
              <a:avLst/>
              <a:gdLst/>
              <a:ahLst/>
              <a:cxnLst/>
              <a:rect l="l" t="t" r="r" b="b"/>
              <a:pathLst>
                <a:path w="448310" h="394970">
                  <a:moveTo>
                    <a:pt x="129628" y="0"/>
                  </a:moveTo>
                  <a:lnTo>
                    <a:pt x="0" y="0"/>
                  </a:lnTo>
                  <a:lnTo>
                    <a:pt x="0" y="360845"/>
                  </a:lnTo>
                  <a:lnTo>
                    <a:pt x="306831" y="360845"/>
                  </a:lnTo>
                  <a:lnTo>
                    <a:pt x="306831" y="394716"/>
                  </a:lnTo>
                  <a:lnTo>
                    <a:pt x="448055" y="296037"/>
                  </a:lnTo>
                  <a:lnTo>
                    <a:pt x="306831" y="197358"/>
                  </a:lnTo>
                  <a:lnTo>
                    <a:pt x="306831" y="231228"/>
                  </a:lnTo>
                  <a:lnTo>
                    <a:pt x="129628" y="231228"/>
                  </a:lnTo>
                  <a:lnTo>
                    <a:pt x="129628" y="0"/>
                  </a:lnTo>
                  <a:close/>
                </a:path>
              </a:pathLst>
            </a:custGeom>
            <a:solidFill>
              <a:srgbClr val="E3BEC0"/>
            </a:solidFill>
          </p:spPr>
          <p:txBody>
            <a:bodyPr wrap="square" lIns="0" tIns="0" rIns="0" bIns="0" rtlCol="0"/>
            <a:lstStyle/>
            <a:p>
              <a:endParaRPr/>
            </a:p>
          </p:txBody>
        </p:sp>
        <p:pic>
          <p:nvPicPr>
            <p:cNvPr id="7" name="object 7"/>
            <p:cNvPicPr/>
            <p:nvPr/>
          </p:nvPicPr>
          <p:blipFill>
            <a:blip r:embed="rId3" cstate="print"/>
            <a:stretch>
              <a:fillRect/>
            </a:stretch>
          </p:blipFill>
          <p:spPr>
            <a:xfrm>
              <a:off x="2237232" y="2964179"/>
              <a:ext cx="781811" cy="582167"/>
            </a:xfrm>
            <a:prstGeom prst="rect">
              <a:avLst/>
            </a:prstGeom>
          </p:spPr>
        </p:pic>
        <p:pic>
          <p:nvPicPr>
            <p:cNvPr id="8" name="object 8"/>
            <p:cNvPicPr/>
            <p:nvPr/>
          </p:nvPicPr>
          <p:blipFill>
            <a:blip r:embed="rId4" cstate="print"/>
            <a:stretch>
              <a:fillRect/>
            </a:stretch>
          </p:blipFill>
          <p:spPr>
            <a:xfrm>
              <a:off x="2287523" y="3046475"/>
              <a:ext cx="682751" cy="445007"/>
            </a:xfrm>
            <a:prstGeom prst="rect">
              <a:avLst/>
            </a:prstGeom>
          </p:spPr>
        </p:pic>
        <p:pic>
          <p:nvPicPr>
            <p:cNvPr id="9" name="object 9"/>
            <p:cNvPicPr/>
            <p:nvPr/>
          </p:nvPicPr>
          <p:blipFill>
            <a:blip r:embed="rId5" cstate="print"/>
            <a:stretch>
              <a:fillRect/>
            </a:stretch>
          </p:blipFill>
          <p:spPr>
            <a:xfrm>
              <a:off x="2296668" y="3003803"/>
              <a:ext cx="662939" cy="464820"/>
            </a:xfrm>
            <a:prstGeom prst="rect">
              <a:avLst/>
            </a:prstGeom>
          </p:spPr>
        </p:pic>
      </p:grpSp>
      <p:sp>
        <p:nvSpPr>
          <p:cNvPr id="10" name="object 10"/>
          <p:cNvSpPr txBox="1">
            <a:spLocks noGrp="1"/>
          </p:cNvSpPr>
          <p:nvPr>
            <p:ph type="title"/>
          </p:nvPr>
        </p:nvSpPr>
        <p:spPr>
          <a:xfrm>
            <a:off x="521208" y="448055"/>
            <a:ext cx="11309985" cy="640080"/>
          </a:xfrm>
          <a:prstGeom prst="rect">
            <a:avLst/>
          </a:prstGeom>
          <a:solidFill>
            <a:srgbClr val="922C31"/>
          </a:solidFill>
        </p:spPr>
        <p:txBody>
          <a:bodyPr vert="horz" wrap="square" lIns="0" tIns="635" rIns="0" bIns="0" rtlCol="0">
            <a:spAutoFit/>
          </a:bodyPr>
          <a:lstStyle/>
          <a:p>
            <a:pPr marL="91440">
              <a:lnSpc>
                <a:spcPct val="100000"/>
              </a:lnSpc>
              <a:spcBef>
                <a:spcPts val="5"/>
              </a:spcBef>
            </a:pPr>
            <a:r>
              <a:rPr sz="4000" dirty="0"/>
              <a:t>Integrated</a:t>
            </a:r>
            <a:r>
              <a:rPr sz="4000" spc="-70" dirty="0"/>
              <a:t> </a:t>
            </a:r>
            <a:r>
              <a:rPr sz="4000" dirty="0"/>
              <a:t>Planning</a:t>
            </a:r>
            <a:r>
              <a:rPr sz="4000" spc="-225" dirty="0"/>
              <a:t> </a:t>
            </a:r>
            <a:r>
              <a:rPr sz="4000" spc="-30" dirty="0"/>
              <a:t>At-a-</a:t>
            </a:r>
            <a:r>
              <a:rPr sz="4000" spc="-10" dirty="0"/>
              <a:t>Glance</a:t>
            </a:r>
            <a:endParaRPr sz="4000"/>
          </a:p>
        </p:txBody>
      </p:sp>
      <p:sp>
        <p:nvSpPr>
          <p:cNvPr id="11" name="object 11"/>
          <p:cNvSpPr txBox="1"/>
          <p:nvPr/>
        </p:nvSpPr>
        <p:spPr>
          <a:xfrm>
            <a:off x="1821947" y="1184697"/>
            <a:ext cx="9794240" cy="1549400"/>
          </a:xfrm>
          <a:prstGeom prst="rect">
            <a:avLst/>
          </a:prstGeom>
        </p:spPr>
        <p:txBody>
          <a:bodyPr vert="horz" wrap="square" lIns="0" tIns="12065" rIns="0" bIns="0" rtlCol="0">
            <a:spAutoFit/>
          </a:bodyPr>
          <a:lstStyle/>
          <a:p>
            <a:pPr marL="12700" marR="5080">
              <a:lnSpc>
                <a:spcPct val="100000"/>
              </a:lnSpc>
              <a:spcBef>
                <a:spcPts val="95"/>
              </a:spcBef>
            </a:pPr>
            <a:r>
              <a:rPr lang="en-US" sz="2500" i="1" dirty="0">
                <a:latin typeface="Arial"/>
                <a:cs typeface="Arial"/>
              </a:rPr>
              <a:t>Mt. SAC 2035</a:t>
            </a:r>
            <a:r>
              <a:rPr sz="2500" i="1" spc="-105" dirty="0">
                <a:latin typeface="Arial"/>
                <a:cs typeface="Arial"/>
              </a:rPr>
              <a:t> </a:t>
            </a:r>
            <a:r>
              <a:rPr lang="en-US" sz="2500" spc="-105" dirty="0">
                <a:latin typeface="Arial"/>
                <a:cs typeface="Arial"/>
              </a:rPr>
              <a:t>will </a:t>
            </a:r>
            <a:r>
              <a:rPr sz="2500" dirty="0">
                <a:latin typeface="Arial"/>
                <a:cs typeface="Arial"/>
              </a:rPr>
              <a:t>serve</a:t>
            </a:r>
            <a:r>
              <a:rPr sz="2500" spc="-60" dirty="0">
                <a:latin typeface="Arial"/>
                <a:cs typeface="Arial"/>
              </a:rPr>
              <a:t> </a:t>
            </a:r>
            <a:r>
              <a:rPr sz="2500" dirty="0">
                <a:latin typeface="Arial"/>
                <a:cs typeface="Arial"/>
              </a:rPr>
              <a:t>as</a:t>
            </a:r>
            <a:r>
              <a:rPr sz="2500" spc="-55" dirty="0">
                <a:latin typeface="Arial"/>
                <a:cs typeface="Arial"/>
              </a:rPr>
              <a:t> </a:t>
            </a:r>
            <a:r>
              <a:rPr sz="2500" dirty="0">
                <a:latin typeface="Arial"/>
                <a:cs typeface="Arial"/>
              </a:rPr>
              <a:t>the</a:t>
            </a:r>
            <a:r>
              <a:rPr sz="2500" spc="-60" dirty="0">
                <a:latin typeface="Arial"/>
                <a:cs typeface="Arial"/>
              </a:rPr>
              <a:t> </a:t>
            </a:r>
            <a:r>
              <a:rPr sz="2500" dirty="0">
                <a:latin typeface="Arial"/>
                <a:cs typeface="Arial"/>
              </a:rPr>
              <a:t>foundation</a:t>
            </a:r>
            <a:r>
              <a:rPr sz="2500" spc="-80" dirty="0">
                <a:latin typeface="Arial"/>
                <a:cs typeface="Arial"/>
              </a:rPr>
              <a:t> </a:t>
            </a:r>
            <a:r>
              <a:rPr sz="2500" dirty="0">
                <a:latin typeface="Arial"/>
                <a:cs typeface="Arial"/>
              </a:rPr>
              <a:t>for</a:t>
            </a:r>
            <a:r>
              <a:rPr sz="2500" spc="-45" dirty="0">
                <a:latin typeface="Arial"/>
                <a:cs typeface="Arial"/>
              </a:rPr>
              <a:t> </a:t>
            </a:r>
            <a:r>
              <a:rPr sz="2500" dirty="0">
                <a:latin typeface="Arial"/>
                <a:cs typeface="Arial"/>
              </a:rPr>
              <a:t>integrated</a:t>
            </a:r>
            <a:r>
              <a:rPr sz="2500" spc="-65" dirty="0">
                <a:latin typeface="Arial"/>
                <a:cs typeface="Arial"/>
              </a:rPr>
              <a:t> </a:t>
            </a:r>
            <a:r>
              <a:rPr sz="2500" dirty="0">
                <a:latin typeface="Arial"/>
                <a:cs typeface="Arial"/>
              </a:rPr>
              <a:t>planning</a:t>
            </a:r>
            <a:r>
              <a:rPr sz="2500" spc="-65" dirty="0">
                <a:latin typeface="Arial"/>
                <a:cs typeface="Arial"/>
              </a:rPr>
              <a:t> </a:t>
            </a:r>
            <a:r>
              <a:rPr sz="2500" spc="-10" dirty="0">
                <a:latin typeface="Arial"/>
                <a:cs typeface="Arial"/>
              </a:rPr>
              <a:t>processes </a:t>
            </a:r>
            <a:r>
              <a:rPr sz="2500" dirty="0">
                <a:latin typeface="Arial"/>
                <a:cs typeface="Arial"/>
              </a:rPr>
              <a:t>and</a:t>
            </a:r>
            <a:r>
              <a:rPr sz="2500" spc="-50" dirty="0">
                <a:latin typeface="Arial"/>
                <a:cs typeface="Arial"/>
              </a:rPr>
              <a:t> </a:t>
            </a:r>
            <a:r>
              <a:rPr sz="2500" dirty="0">
                <a:latin typeface="Arial"/>
                <a:cs typeface="Arial"/>
              </a:rPr>
              <a:t>cycles</a:t>
            </a:r>
            <a:r>
              <a:rPr sz="2500" spc="-65" dirty="0">
                <a:latin typeface="Arial"/>
                <a:cs typeface="Arial"/>
              </a:rPr>
              <a:t> </a:t>
            </a:r>
            <a:r>
              <a:rPr sz="2500" dirty="0">
                <a:latin typeface="Arial"/>
                <a:cs typeface="Arial"/>
              </a:rPr>
              <a:t>of</a:t>
            </a:r>
            <a:r>
              <a:rPr sz="2500" spc="-40" dirty="0">
                <a:latin typeface="Arial"/>
                <a:cs typeface="Arial"/>
              </a:rPr>
              <a:t> </a:t>
            </a:r>
            <a:r>
              <a:rPr sz="2500" dirty="0">
                <a:latin typeface="Arial"/>
                <a:cs typeface="Arial"/>
              </a:rPr>
              <a:t>continuous</a:t>
            </a:r>
            <a:r>
              <a:rPr sz="2500" spc="-65" dirty="0">
                <a:latin typeface="Arial"/>
                <a:cs typeface="Arial"/>
              </a:rPr>
              <a:t> </a:t>
            </a:r>
            <a:r>
              <a:rPr sz="2500" dirty="0">
                <a:latin typeface="Arial"/>
                <a:cs typeface="Arial"/>
              </a:rPr>
              <a:t>quality</a:t>
            </a:r>
            <a:r>
              <a:rPr sz="2500" spc="-80" dirty="0">
                <a:latin typeface="Arial"/>
                <a:cs typeface="Arial"/>
              </a:rPr>
              <a:t> </a:t>
            </a:r>
            <a:r>
              <a:rPr sz="2500" spc="-10" dirty="0">
                <a:latin typeface="Arial"/>
                <a:cs typeface="Arial"/>
              </a:rPr>
              <a:t>improvement.</a:t>
            </a:r>
            <a:r>
              <a:rPr sz="2500" spc="-60" dirty="0">
                <a:latin typeface="Arial"/>
                <a:cs typeface="Arial"/>
              </a:rPr>
              <a:t> </a:t>
            </a:r>
            <a:r>
              <a:rPr sz="2500" dirty="0">
                <a:latin typeface="Arial"/>
                <a:cs typeface="Arial"/>
              </a:rPr>
              <a:t>It</a:t>
            </a:r>
            <a:r>
              <a:rPr sz="2500" spc="-60" dirty="0">
                <a:latin typeface="Arial"/>
                <a:cs typeface="Arial"/>
              </a:rPr>
              <a:t> </a:t>
            </a:r>
            <a:r>
              <a:rPr sz="2500" dirty="0">
                <a:solidFill>
                  <a:srgbClr val="404040"/>
                </a:solidFill>
                <a:latin typeface="Arial"/>
                <a:cs typeface="Arial"/>
              </a:rPr>
              <a:t>is</a:t>
            </a:r>
            <a:r>
              <a:rPr sz="2500" spc="-45" dirty="0">
                <a:solidFill>
                  <a:srgbClr val="404040"/>
                </a:solidFill>
                <a:latin typeface="Arial"/>
                <a:cs typeface="Arial"/>
              </a:rPr>
              <a:t> </a:t>
            </a:r>
            <a:r>
              <a:rPr sz="2500" spc="-10" dirty="0">
                <a:solidFill>
                  <a:srgbClr val="404040"/>
                </a:solidFill>
                <a:latin typeface="Arial"/>
                <a:cs typeface="Arial"/>
              </a:rPr>
              <a:t>accomplished </a:t>
            </a:r>
            <a:r>
              <a:rPr sz="2500" dirty="0">
                <a:solidFill>
                  <a:srgbClr val="404040"/>
                </a:solidFill>
                <a:latin typeface="Arial"/>
                <a:cs typeface="Arial"/>
              </a:rPr>
              <a:t>through</a:t>
            </a:r>
            <a:r>
              <a:rPr sz="2500" spc="-110" dirty="0">
                <a:solidFill>
                  <a:srgbClr val="404040"/>
                </a:solidFill>
                <a:latin typeface="Arial"/>
                <a:cs typeface="Arial"/>
              </a:rPr>
              <a:t> </a:t>
            </a:r>
            <a:r>
              <a:rPr sz="2500" dirty="0">
                <a:solidFill>
                  <a:srgbClr val="404040"/>
                </a:solidFill>
                <a:latin typeface="Arial"/>
                <a:cs typeface="Arial"/>
              </a:rPr>
              <a:t>Mt.</a:t>
            </a:r>
            <a:r>
              <a:rPr sz="2500" spc="-50" dirty="0">
                <a:solidFill>
                  <a:srgbClr val="404040"/>
                </a:solidFill>
                <a:latin typeface="Arial"/>
                <a:cs typeface="Arial"/>
              </a:rPr>
              <a:t> </a:t>
            </a:r>
            <a:r>
              <a:rPr sz="2500" dirty="0">
                <a:solidFill>
                  <a:srgbClr val="404040"/>
                </a:solidFill>
                <a:latin typeface="Arial"/>
                <a:cs typeface="Arial"/>
              </a:rPr>
              <a:t>SAC’s</a:t>
            </a:r>
            <a:r>
              <a:rPr sz="2500" spc="-95" dirty="0">
                <a:solidFill>
                  <a:srgbClr val="404040"/>
                </a:solidFill>
                <a:latin typeface="Arial"/>
                <a:cs typeface="Arial"/>
              </a:rPr>
              <a:t> </a:t>
            </a:r>
            <a:r>
              <a:rPr sz="2500" dirty="0">
                <a:solidFill>
                  <a:srgbClr val="404040"/>
                </a:solidFill>
                <a:latin typeface="Arial"/>
                <a:cs typeface="Arial"/>
              </a:rPr>
              <a:t>participatory</a:t>
            </a:r>
            <a:r>
              <a:rPr sz="2500" spc="-95" dirty="0">
                <a:solidFill>
                  <a:srgbClr val="404040"/>
                </a:solidFill>
                <a:latin typeface="Arial"/>
                <a:cs typeface="Arial"/>
              </a:rPr>
              <a:t> </a:t>
            </a:r>
            <a:r>
              <a:rPr sz="2500" dirty="0">
                <a:solidFill>
                  <a:srgbClr val="404040"/>
                </a:solidFill>
                <a:latin typeface="Arial"/>
                <a:cs typeface="Arial"/>
              </a:rPr>
              <a:t>governance,</a:t>
            </a:r>
            <a:r>
              <a:rPr sz="2500" spc="-100" dirty="0">
                <a:solidFill>
                  <a:srgbClr val="404040"/>
                </a:solidFill>
                <a:latin typeface="Arial"/>
                <a:cs typeface="Arial"/>
              </a:rPr>
              <a:t> </a:t>
            </a:r>
            <a:r>
              <a:rPr sz="2500" spc="-10" dirty="0">
                <a:solidFill>
                  <a:srgbClr val="404040"/>
                </a:solidFill>
                <a:latin typeface="Arial"/>
                <a:cs typeface="Arial"/>
              </a:rPr>
              <a:t>implementation</a:t>
            </a:r>
            <a:r>
              <a:rPr sz="2500" spc="-105" dirty="0">
                <a:solidFill>
                  <a:srgbClr val="404040"/>
                </a:solidFill>
                <a:latin typeface="Arial"/>
                <a:cs typeface="Arial"/>
              </a:rPr>
              <a:t> </a:t>
            </a:r>
            <a:r>
              <a:rPr sz="2500" spc="-25" dirty="0">
                <a:solidFill>
                  <a:srgbClr val="404040"/>
                </a:solidFill>
                <a:latin typeface="Arial"/>
                <a:cs typeface="Arial"/>
              </a:rPr>
              <a:t>of </a:t>
            </a:r>
            <a:r>
              <a:rPr sz="2500" dirty="0">
                <a:solidFill>
                  <a:srgbClr val="404040"/>
                </a:solidFill>
                <a:latin typeface="Arial"/>
                <a:cs typeface="Arial"/>
              </a:rPr>
              <a:t>focused</a:t>
            </a:r>
            <a:r>
              <a:rPr sz="2500" spc="-70" dirty="0">
                <a:solidFill>
                  <a:srgbClr val="404040"/>
                </a:solidFill>
                <a:latin typeface="Arial"/>
                <a:cs typeface="Arial"/>
              </a:rPr>
              <a:t> </a:t>
            </a:r>
            <a:r>
              <a:rPr sz="2500" dirty="0">
                <a:solidFill>
                  <a:srgbClr val="404040"/>
                </a:solidFill>
                <a:latin typeface="Arial"/>
                <a:cs typeface="Arial"/>
              </a:rPr>
              <a:t>plans,</a:t>
            </a:r>
            <a:r>
              <a:rPr sz="2500" spc="-60" dirty="0">
                <a:solidFill>
                  <a:srgbClr val="404040"/>
                </a:solidFill>
                <a:latin typeface="Arial"/>
                <a:cs typeface="Arial"/>
              </a:rPr>
              <a:t> </a:t>
            </a:r>
            <a:r>
              <a:rPr sz="2500" dirty="0">
                <a:solidFill>
                  <a:srgbClr val="404040"/>
                </a:solidFill>
                <a:latin typeface="Arial"/>
                <a:cs typeface="Arial"/>
              </a:rPr>
              <a:t>and</a:t>
            </a:r>
            <a:r>
              <a:rPr sz="2500" spc="-55" dirty="0">
                <a:solidFill>
                  <a:srgbClr val="404040"/>
                </a:solidFill>
                <a:latin typeface="Arial"/>
                <a:cs typeface="Arial"/>
              </a:rPr>
              <a:t> </a:t>
            </a:r>
            <a:r>
              <a:rPr sz="2500" dirty="0">
                <a:solidFill>
                  <a:srgbClr val="404040"/>
                </a:solidFill>
                <a:latin typeface="Arial"/>
                <a:cs typeface="Arial"/>
              </a:rPr>
              <a:t>the</a:t>
            </a:r>
            <a:r>
              <a:rPr sz="2500" spc="-35" dirty="0">
                <a:solidFill>
                  <a:srgbClr val="404040"/>
                </a:solidFill>
                <a:latin typeface="Arial"/>
                <a:cs typeface="Arial"/>
              </a:rPr>
              <a:t> </a:t>
            </a:r>
            <a:r>
              <a:rPr sz="2500" dirty="0">
                <a:solidFill>
                  <a:srgbClr val="404040"/>
                </a:solidFill>
                <a:latin typeface="Arial"/>
                <a:cs typeface="Arial"/>
              </a:rPr>
              <a:t>work</a:t>
            </a:r>
            <a:r>
              <a:rPr sz="2500" spc="-50" dirty="0">
                <a:solidFill>
                  <a:srgbClr val="404040"/>
                </a:solidFill>
                <a:latin typeface="Arial"/>
                <a:cs typeface="Arial"/>
              </a:rPr>
              <a:t> </a:t>
            </a:r>
            <a:r>
              <a:rPr sz="2500" dirty="0">
                <a:solidFill>
                  <a:srgbClr val="404040"/>
                </a:solidFill>
                <a:latin typeface="Arial"/>
                <a:cs typeface="Arial"/>
              </a:rPr>
              <a:t>of</a:t>
            </a:r>
            <a:r>
              <a:rPr sz="2500" spc="-35" dirty="0">
                <a:solidFill>
                  <a:srgbClr val="404040"/>
                </a:solidFill>
                <a:latin typeface="Arial"/>
                <a:cs typeface="Arial"/>
              </a:rPr>
              <a:t> </a:t>
            </a:r>
            <a:r>
              <a:rPr sz="2500" dirty="0">
                <a:solidFill>
                  <a:srgbClr val="404040"/>
                </a:solidFill>
                <a:latin typeface="Arial"/>
                <a:cs typeface="Arial"/>
              </a:rPr>
              <a:t>College</a:t>
            </a:r>
            <a:r>
              <a:rPr sz="2500" spc="-65" dirty="0">
                <a:solidFill>
                  <a:srgbClr val="404040"/>
                </a:solidFill>
                <a:latin typeface="Arial"/>
                <a:cs typeface="Arial"/>
              </a:rPr>
              <a:t> </a:t>
            </a:r>
            <a:r>
              <a:rPr sz="2500" spc="-10" dirty="0">
                <a:solidFill>
                  <a:srgbClr val="404040"/>
                </a:solidFill>
                <a:latin typeface="Arial"/>
                <a:cs typeface="Arial"/>
              </a:rPr>
              <a:t>units.</a:t>
            </a:r>
            <a:endParaRPr sz="2500" dirty="0">
              <a:latin typeface="Arial"/>
              <a:cs typeface="Arial"/>
            </a:endParaRPr>
          </a:p>
        </p:txBody>
      </p:sp>
      <p:sp>
        <p:nvSpPr>
          <p:cNvPr id="12" name="object 12"/>
          <p:cNvSpPr txBox="1"/>
          <p:nvPr/>
        </p:nvSpPr>
        <p:spPr>
          <a:xfrm>
            <a:off x="2427035" y="3113420"/>
            <a:ext cx="40322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Calibri"/>
                <a:cs typeface="Calibri"/>
              </a:rPr>
              <a:t>Vision</a:t>
            </a:r>
            <a:endParaRPr sz="1200">
              <a:latin typeface="Calibri"/>
              <a:cs typeface="Calibri"/>
            </a:endParaRPr>
          </a:p>
        </p:txBody>
      </p:sp>
      <p:sp>
        <p:nvSpPr>
          <p:cNvPr id="13" name="object 13"/>
          <p:cNvSpPr txBox="1"/>
          <p:nvPr/>
        </p:nvSpPr>
        <p:spPr>
          <a:xfrm>
            <a:off x="2994878" y="3084616"/>
            <a:ext cx="2385060" cy="208279"/>
          </a:xfrm>
          <a:prstGeom prst="rect">
            <a:avLst/>
          </a:prstGeom>
        </p:spPr>
        <p:txBody>
          <a:bodyPr vert="horz" wrap="square" lIns="0" tIns="12700" rIns="0" bIns="0" rtlCol="0">
            <a:spAutoFit/>
          </a:bodyPr>
          <a:lstStyle/>
          <a:p>
            <a:pPr marL="127000" indent="-114300">
              <a:lnSpc>
                <a:spcPct val="100000"/>
              </a:lnSpc>
              <a:spcBef>
                <a:spcPts val="100"/>
              </a:spcBef>
              <a:buChar char="•"/>
              <a:tabLst>
                <a:tab pos="127000" algn="l"/>
              </a:tabLst>
            </a:pPr>
            <a:r>
              <a:rPr sz="1200" dirty="0">
                <a:latin typeface="Calibri"/>
                <a:cs typeface="Calibri"/>
              </a:rPr>
              <a:t>The</a:t>
            </a:r>
            <a:r>
              <a:rPr sz="1200" spc="-10" dirty="0">
                <a:latin typeface="Calibri"/>
                <a:cs typeface="Calibri"/>
              </a:rPr>
              <a:t> </a:t>
            </a:r>
            <a:r>
              <a:rPr sz="1200" dirty="0">
                <a:latin typeface="Calibri"/>
                <a:cs typeface="Calibri"/>
              </a:rPr>
              <a:t>College</a:t>
            </a:r>
            <a:r>
              <a:rPr sz="1200" spc="-5" dirty="0">
                <a:latin typeface="Calibri"/>
                <a:cs typeface="Calibri"/>
              </a:rPr>
              <a:t> </a:t>
            </a:r>
            <a:r>
              <a:rPr sz="1200" spc="-10" dirty="0">
                <a:latin typeface="Calibri"/>
                <a:cs typeface="Calibri"/>
              </a:rPr>
              <a:t>aspiration</a:t>
            </a:r>
            <a:r>
              <a:rPr sz="1200" spc="-15" dirty="0">
                <a:latin typeface="Calibri"/>
                <a:cs typeface="Calibri"/>
              </a:rPr>
              <a:t> </a:t>
            </a:r>
            <a:r>
              <a:rPr sz="1200" dirty="0">
                <a:latin typeface="Calibri"/>
                <a:cs typeface="Calibri"/>
              </a:rPr>
              <a:t>for</a:t>
            </a:r>
            <a:r>
              <a:rPr sz="1200" spc="-20" dirty="0">
                <a:latin typeface="Calibri"/>
                <a:cs typeface="Calibri"/>
              </a:rPr>
              <a:t> </a:t>
            </a:r>
            <a:r>
              <a:rPr sz="1200" dirty="0">
                <a:latin typeface="Calibri"/>
                <a:cs typeface="Calibri"/>
              </a:rPr>
              <a:t>the</a:t>
            </a:r>
            <a:r>
              <a:rPr sz="1200" spc="-10" dirty="0">
                <a:latin typeface="Calibri"/>
                <a:cs typeface="Calibri"/>
              </a:rPr>
              <a:t> future</a:t>
            </a:r>
            <a:endParaRPr sz="1200">
              <a:latin typeface="Calibri"/>
              <a:cs typeface="Calibri"/>
            </a:endParaRPr>
          </a:p>
        </p:txBody>
      </p:sp>
      <p:grpSp>
        <p:nvGrpSpPr>
          <p:cNvPr id="14" name="object 14"/>
          <p:cNvGrpSpPr/>
          <p:nvPr/>
        </p:nvGrpSpPr>
        <p:grpSpPr>
          <a:xfrm>
            <a:off x="3002279" y="3474720"/>
            <a:ext cx="786765" cy="958850"/>
            <a:chOff x="3002279" y="3474720"/>
            <a:chExt cx="786765" cy="958850"/>
          </a:xfrm>
        </p:grpSpPr>
        <p:pic>
          <p:nvPicPr>
            <p:cNvPr id="15" name="object 15"/>
            <p:cNvPicPr/>
            <p:nvPr/>
          </p:nvPicPr>
          <p:blipFill>
            <a:blip r:embed="rId6" cstate="print"/>
            <a:stretch>
              <a:fillRect/>
            </a:stretch>
          </p:blipFill>
          <p:spPr>
            <a:xfrm>
              <a:off x="3153155" y="3922776"/>
              <a:ext cx="566927" cy="510539"/>
            </a:xfrm>
            <a:prstGeom prst="rect">
              <a:avLst/>
            </a:prstGeom>
          </p:spPr>
        </p:pic>
        <p:sp>
          <p:nvSpPr>
            <p:cNvPr id="16" name="object 16"/>
            <p:cNvSpPr/>
            <p:nvPr/>
          </p:nvSpPr>
          <p:spPr>
            <a:xfrm>
              <a:off x="3212595" y="3962400"/>
              <a:ext cx="448309" cy="393700"/>
            </a:xfrm>
            <a:custGeom>
              <a:avLst/>
              <a:gdLst/>
              <a:ahLst/>
              <a:cxnLst/>
              <a:rect l="l" t="t" r="r" b="b"/>
              <a:pathLst>
                <a:path w="448310" h="393700">
                  <a:moveTo>
                    <a:pt x="129120" y="0"/>
                  </a:moveTo>
                  <a:lnTo>
                    <a:pt x="0" y="0"/>
                  </a:lnTo>
                  <a:lnTo>
                    <a:pt x="0" y="359460"/>
                  </a:lnTo>
                  <a:lnTo>
                    <a:pt x="307365" y="359460"/>
                  </a:lnTo>
                  <a:lnTo>
                    <a:pt x="307365" y="393192"/>
                  </a:lnTo>
                  <a:lnTo>
                    <a:pt x="448056" y="294894"/>
                  </a:lnTo>
                  <a:lnTo>
                    <a:pt x="307365" y="196596"/>
                  </a:lnTo>
                  <a:lnTo>
                    <a:pt x="307365" y="230327"/>
                  </a:lnTo>
                  <a:lnTo>
                    <a:pt x="129120" y="230327"/>
                  </a:lnTo>
                  <a:lnTo>
                    <a:pt x="129120" y="0"/>
                  </a:lnTo>
                  <a:close/>
                </a:path>
              </a:pathLst>
            </a:custGeom>
            <a:solidFill>
              <a:srgbClr val="E3BEC0"/>
            </a:solidFill>
          </p:spPr>
          <p:txBody>
            <a:bodyPr wrap="square" lIns="0" tIns="0" rIns="0" bIns="0" rtlCol="0"/>
            <a:lstStyle/>
            <a:p>
              <a:endParaRPr/>
            </a:p>
          </p:txBody>
        </p:sp>
        <p:pic>
          <p:nvPicPr>
            <p:cNvPr id="17" name="object 17"/>
            <p:cNvPicPr/>
            <p:nvPr/>
          </p:nvPicPr>
          <p:blipFill>
            <a:blip r:embed="rId7" cstate="print"/>
            <a:stretch>
              <a:fillRect/>
            </a:stretch>
          </p:blipFill>
          <p:spPr>
            <a:xfrm>
              <a:off x="3003804" y="3474720"/>
              <a:ext cx="781811" cy="580643"/>
            </a:xfrm>
            <a:prstGeom prst="rect">
              <a:avLst/>
            </a:prstGeom>
          </p:spPr>
        </p:pic>
        <p:pic>
          <p:nvPicPr>
            <p:cNvPr id="18" name="object 18"/>
            <p:cNvPicPr/>
            <p:nvPr/>
          </p:nvPicPr>
          <p:blipFill>
            <a:blip r:embed="rId8" cstate="print"/>
            <a:stretch>
              <a:fillRect/>
            </a:stretch>
          </p:blipFill>
          <p:spPr>
            <a:xfrm>
              <a:off x="3002279" y="3557015"/>
              <a:ext cx="786383" cy="445007"/>
            </a:xfrm>
            <a:prstGeom prst="rect">
              <a:avLst/>
            </a:prstGeom>
          </p:spPr>
        </p:pic>
        <p:pic>
          <p:nvPicPr>
            <p:cNvPr id="19" name="object 19"/>
            <p:cNvPicPr/>
            <p:nvPr/>
          </p:nvPicPr>
          <p:blipFill>
            <a:blip r:embed="rId9" cstate="print"/>
            <a:stretch>
              <a:fillRect/>
            </a:stretch>
          </p:blipFill>
          <p:spPr>
            <a:xfrm>
              <a:off x="3063239" y="3514344"/>
              <a:ext cx="662939" cy="463295"/>
            </a:xfrm>
            <a:prstGeom prst="rect">
              <a:avLst/>
            </a:prstGeom>
          </p:spPr>
        </p:pic>
      </p:grpSp>
      <p:sp>
        <p:nvSpPr>
          <p:cNvPr id="20" name="object 20"/>
          <p:cNvSpPr txBox="1"/>
          <p:nvPr/>
        </p:nvSpPr>
        <p:spPr>
          <a:xfrm>
            <a:off x="3141398" y="3623729"/>
            <a:ext cx="50673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FFFFFF"/>
                </a:solidFill>
                <a:latin typeface="Calibri"/>
                <a:cs typeface="Calibri"/>
              </a:rPr>
              <a:t>Mission</a:t>
            </a:r>
            <a:endParaRPr sz="1200">
              <a:latin typeface="Calibri"/>
              <a:cs typeface="Calibri"/>
            </a:endParaRPr>
          </a:p>
        </p:txBody>
      </p:sp>
      <p:sp>
        <p:nvSpPr>
          <p:cNvPr id="21" name="object 21"/>
          <p:cNvSpPr txBox="1"/>
          <p:nvPr/>
        </p:nvSpPr>
        <p:spPr>
          <a:xfrm>
            <a:off x="3828874" y="3634854"/>
            <a:ext cx="1404620" cy="208279"/>
          </a:xfrm>
          <a:prstGeom prst="rect">
            <a:avLst/>
          </a:prstGeom>
        </p:spPr>
        <p:txBody>
          <a:bodyPr vert="horz" wrap="square" lIns="0" tIns="12700" rIns="0" bIns="0" rtlCol="0">
            <a:spAutoFit/>
          </a:bodyPr>
          <a:lstStyle/>
          <a:p>
            <a:pPr marL="127000" indent="-114300">
              <a:lnSpc>
                <a:spcPct val="100000"/>
              </a:lnSpc>
              <a:spcBef>
                <a:spcPts val="100"/>
              </a:spcBef>
              <a:buChar char="•"/>
              <a:tabLst>
                <a:tab pos="127000" algn="l"/>
              </a:tabLst>
            </a:pPr>
            <a:r>
              <a:rPr sz="1200" dirty="0">
                <a:latin typeface="Calibri"/>
                <a:cs typeface="Calibri"/>
              </a:rPr>
              <a:t>The</a:t>
            </a:r>
            <a:r>
              <a:rPr sz="1200" spc="-25" dirty="0">
                <a:latin typeface="Calibri"/>
                <a:cs typeface="Calibri"/>
              </a:rPr>
              <a:t> </a:t>
            </a:r>
            <a:r>
              <a:rPr sz="1200" dirty="0">
                <a:latin typeface="Calibri"/>
                <a:cs typeface="Calibri"/>
              </a:rPr>
              <a:t>College</a:t>
            </a:r>
            <a:r>
              <a:rPr sz="1200" spc="-25" dirty="0">
                <a:latin typeface="Calibri"/>
                <a:cs typeface="Calibri"/>
              </a:rPr>
              <a:t> </a:t>
            </a:r>
            <a:r>
              <a:rPr sz="1200" spc="-10" dirty="0">
                <a:latin typeface="Calibri"/>
                <a:cs typeface="Calibri"/>
              </a:rPr>
              <a:t>purpose</a:t>
            </a:r>
            <a:endParaRPr sz="1200">
              <a:latin typeface="Calibri"/>
              <a:cs typeface="Calibri"/>
            </a:endParaRPr>
          </a:p>
        </p:txBody>
      </p:sp>
      <p:grpSp>
        <p:nvGrpSpPr>
          <p:cNvPr id="22" name="object 22"/>
          <p:cNvGrpSpPr/>
          <p:nvPr/>
        </p:nvGrpSpPr>
        <p:grpSpPr>
          <a:xfrm>
            <a:off x="3785616" y="3997452"/>
            <a:ext cx="782320" cy="986155"/>
            <a:chOff x="3785616" y="3997452"/>
            <a:chExt cx="782320" cy="986155"/>
          </a:xfrm>
        </p:grpSpPr>
        <p:pic>
          <p:nvPicPr>
            <p:cNvPr id="23" name="object 23"/>
            <p:cNvPicPr/>
            <p:nvPr/>
          </p:nvPicPr>
          <p:blipFill>
            <a:blip r:embed="rId10" cstate="print"/>
            <a:stretch>
              <a:fillRect/>
            </a:stretch>
          </p:blipFill>
          <p:spPr>
            <a:xfrm>
              <a:off x="3855720" y="4471416"/>
              <a:ext cx="568451" cy="512063"/>
            </a:xfrm>
            <a:prstGeom prst="rect">
              <a:avLst/>
            </a:prstGeom>
          </p:spPr>
        </p:pic>
        <p:sp>
          <p:nvSpPr>
            <p:cNvPr id="24" name="object 24"/>
            <p:cNvSpPr/>
            <p:nvPr/>
          </p:nvSpPr>
          <p:spPr>
            <a:xfrm>
              <a:off x="3915150" y="4511040"/>
              <a:ext cx="449580" cy="394970"/>
            </a:xfrm>
            <a:custGeom>
              <a:avLst/>
              <a:gdLst/>
              <a:ahLst/>
              <a:cxnLst/>
              <a:rect l="l" t="t" r="r" b="b"/>
              <a:pathLst>
                <a:path w="449579" h="394970">
                  <a:moveTo>
                    <a:pt x="129628" y="0"/>
                  </a:moveTo>
                  <a:lnTo>
                    <a:pt x="0" y="0"/>
                  </a:lnTo>
                  <a:lnTo>
                    <a:pt x="0" y="360845"/>
                  </a:lnTo>
                  <a:lnTo>
                    <a:pt x="308355" y="360845"/>
                  </a:lnTo>
                  <a:lnTo>
                    <a:pt x="308355" y="394716"/>
                  </a:lnTo>
                  <a:lnTo>
                    <a:pt x="449579" y="296037"/>
                  </a:lnTo>
                  <a:lnTo>
                    <a:pt x="308355" y="197358"/>
                  </a:lnTo>
                  <a:lnTo>
                    <a:pt x="308355" y="231228"/>
                  </a:lnTo>
                  <a:lnTo>
                    <a:pt x="129628" y="231228"/>
                  </a:lnTo>
                  <a:lnTo>
                    <a:pt x="129628" y="0"/>
                  </a:lnTo>
                  <a:close/>
                </a:path>
              </a:pathLst>
            </a:custGeom>
            <a:solidFill>
              <a:srgbClr val="E3BEC0"/>
            </a:solidFill>
          </p:spPr>
          <p:txBody>
            <a:bodyPr wrap="square" lIns="0" tIns="0" rIns="0" bIns="0" rtlCol="0"/>
            <a:lstStyle/>
            <a:p>
              <a:endParaRPr/>
            </a:p>
          </p:txBody>
        </p:sp>
        <p:pic>
          <p:nvPicPr>
            <p:cNvPr id="25" name="object 25"/>
            <p:cNvPicPr/>
            <p:nvPr/>
          </p:nvPicPr>
          <p:blipFill>
            <a:blip r:embed="rId7" cstate="print"/>
            <a:stretch>
              <a:fillRect/>
            </a:stretch>
          </p:blipFill>
          <p:spPr>
            <a:xfrm>
              <a:off x="3785616" y="3998976"/>
              <a:ext cx="781811" cy="580643"/>
            </a:xfrm>
            <a:prstGeom prst="rect">
              <a:avLst/>
            </a:prstGeom>
          </p:spPr>
        </p:pic>
        <p:pic>
          <p:nvPicPr>
            <p:cNvPr id="26" name="object 26"/>
            <p:cNvPicPr/>
            <p:nvPr/>
          </p:nvPicPr>
          <p:blipFill>
            <a:blip r:embed="rId11" cstate="print"/>
            <a:stretch>
              <a:fillRect/>
            </a:stretch>
          </p:blipFill>
          <p:spPr>
            <a:xfrm>
              <a:off x="3822192" y="3997452"/>
              <a:ext cx="707135" cy="611123"/>
            </a:xfrm>
            <a:prstGeom prst="rect">
              <a:avLst/>
            </a:prstGeom>
          </p:spPr>
        </p:pic>
        <p:pic>
          <p:nvPicPr>
            <p:cNvPr id="27" name="object 27"/>
            <p:cNvPicPr/>
            <p:nvPr/>
          </p:nvPicPr>
          <p:blipFill>
            <a:blip r:embed="rId12" cstate="print"/>
            <a:stretch>
              <a:fillRect/>
            </a:stretch>
          </p:blipFill>
          <p:spPr>
            <a:xfrm>
              <a:off x="3845052" y="4038600"/>
              <a:ext cx="662939" cy="463295"/>
            </a:xfrm>
            <a:prstGeom prst="rect">
              <a:avLst/>
            </a:prstGeom>
          </p:spPr>
        </p:pic>
      </p:grpSp>
      <p:sp>
        <p:nvSpPr>
          <p:cNvPr id="28" name="object 28"/>
          <p:cNvSpPr txBox="1"/>
          <p:nvPr/>
        </p:nvSpPr>
        <p:spPr>
          <a:xfrm>
            <a:off x="3962623" y="4063996"/>
            <a:ext cx="427990" cy="375920"/>
          </a:xfrm>
          <a:prstGeom prst="rect">
            <a:avLst/>
          </a:prstGeom>
        </p:spPr>
        <p:txBody>
          <a:bodyPr vert="horz" wrap="square" lIns="0" tIns="30480" rIns="0" bIns="0" rtlCol="0">
            <a:spAutoFit/>
          </a:bodyPr>
          <a:lstStyle/>
          <a:p>
            <a:pPr marL="12700" marR="5080" indent="55880">
              <a:lnSpc>
                <a:spcPts val="1320"/>
              </a:lnSpc>
              <a:spcBef>
                <a:spcPts val="240"/>
              </a:spcBef>
            </a:pPr>
            <a:r>
              <a:rPr sz="1200" spc="-20" dirty="0">
                <a:solidFill>
                  <a:srgbClr val="FFFFFF"/>
                </a:solidFill>
                <a:latin typeface="Calibri"/>
                <a:cs typeface="Calibri"/>
              </a:rPr>
              <a:t>Core </a:t>
            </a:r>
            <a:r>
              <a:rPr sz="1200" spc="-25" dirty="0">
                <a:solidFill>
                  <a:srgbClr val="FFFFFF"/>
                </a:solidFill>
                <a:latin typeface="Calibri"/>
                <a:cs typeface="Calibri"/>
              </a:rPr>
              <a:t>Values</a:t>
            </a:r>
            <a:endParaRPr sz="1200">
              <a:latin typeface="Calibri"/>
              <a:cs typeface="Calibri"/>
            </a:endParaRPr>
          </a:p>
        </p:txBody>
      </p:sp>
      <p:sp>
        <p:nvSpPr>
          <p:cNvPr id="29" name="object 29"/>
          <p:cNvSpPr txBox="1"/>
          <p:nvPr/>
        </p:nvSpPr>
        <p:spPr>
          <a:xfrm>
            <a:off x="4622820" y="4082741"/>
            <a:ext cx="3910965" cy="375920"/>
          </a:xfrm>
          <a:prstGeom prst="rect">
            <a:avLst/>
          </a:prstGeom>
        </p:spPr>
        <p:txBody>
          <a:bodyPr vert="horz" wrap="square" lIns="0" tIns="30480" rIns="0" bIns="0" rtlCol="0">
            <a:spAutoFit/>
          </a:bodyPr>
          <a:lstStyle/>
          <a:p>
            <a:pPr marL="127000" marR="5080" indent="-114300">
              <a:lnSpc>
                <a:spcPts val="1320"/>
              </a:lnSpc>
              <a:spcBef>
                <a:spcPts val="240"/>
              </a:spcBef>
              <a:buChar char="•"/>
              <a:tabLst>
                <a:tab pos="127000" algn="l"/>
              </a:tabLst>
            </a:pPr>
            <a:r>
              <a:rPr sz="1200" dirty="0">
                <a:latin typeface="Calibri"/>
                <a:cs typeface="Calibri"/>
              </a:rPr>
              <a:t>Enduring</a:t>
            </a:r>
            <a:r>
              <a:rPr sz="1200" spc="-30" dirty="0">
                <a:latin typeface="Calibri"/>
                <a:cs typeface="Calibri"/>
              </a:rPr>
              <a:t> </a:t>
            </a:r>
            <a:r>
              <a:rPr sz="1200" dirty="0">
                <a:latin typeface="Calibri"/>
                <a:cs typeface="Calibri"/>
              </a:rPr>
              <a:t>beliefs</a:t>
            </a:r>
            <a:r>
              <a:rPr sz="1200" spc="-25" dirty="0">
                <a:latin typeface="Calibri"/>
                <a:cs typeface="Calibri"/>
              </a:rPr>
              <a:t> </a:t>
            </a:r>
            <a:r>
              <a:rPr sz="1200" dirty="0">
                <a:latin typeface="Calibri"/>
                <a:cs typeface="Calibri"/>
              </a:rPr>
              <a:t>and</a:t>
            </a:r>
            <a:r>
              <a:rPr sz="1200" spc="-15" dirty="0">
                <a:latin typeface="Calibri"/>
                <a:cs typeface="Calibri"/>
              </a:rPr>
              <a:t> </a:t>
            </a:r>
            <a:r>
              <a:rPr sz="1200" dirty="0">
                <a:latin typeface="Calibri"/>
                <a:cs typeface="Calibri"/>
              </a:rPr>
              <a:t>principles</a:t>
            </a:r>
            <a:r>
              <a:rPr sz="1200" spc="-25" dirty="0">
                <a:latin typeface="Calibri"/>
                <a:cs typeface="Calibri"/>
              </a:rPr>
              <a:t> </a:t>
            </a:r>
            <a:r>
              <a:rPr sz="1200" dirty="0">
                <a:latin typeface="Calibri"/>
                <a:cs typeface="Calibri"/>
              </a:rPr>
              <a:t>that</a:t>
            </a:r>
            <a:r>
              <a:rPr sz="1200" spc="-5" dirty="0">
                <a:latin typeface="Calibri"/>
                <a:cs typeface="Calibri"/>
              </a:rPr>
              <a:t> </a:t>
            </a:r>
            <a:r>
              <a:rPr sz="1200" dirty="0">
                <a:latin typeface="Calibri"/>
                <a:cs typeface="Calibri"/>
              </a:rPr>
              <a:t>individuals</a:t>
            </a:r>
            <a:r>
              <a:rPr sz="1200" spc="-35" dirty="0">
                <a:latin typeface="Calibri"/>
                <a:cs typeface="Calibri"/>
              </a:rPr>
              <a:t> </a:t>
            </a:r>
            <a:r>
              <a:rPr sz="1200" dirty="0">
                <a:latin typeface="Calibri"/>
                <a:cs typeface="Calibri"/>
              </a:rPr>
              <a:t>of</a:t>
            </a:r>
            <a:r>
              <a:rPr sz="1200" spc="-5" dirty="0">
                <a:latin typeface="Calibri"/>
                <a:cs typeface="Calibri"/>
              </a:rPr>
              <a:t> </a:t>
            </a:r>
            <a:r>
              <a:rPr sz="1200" dirty="0">
                <a:latin typeface="Calibri"/>
                <a:cs typeface="Calibri"/>
              </a:rPr>
              <a:t>the</a:t>
            </a:r>
            <a:r>
              <a:rPr sz="1200" spc="-5" dirty="0">
                <a:latin typeface="Calibri"/>
                <a:cs typeface="Calibri"/>
              </a:rPr>
              <a:t> </a:t>
            </a:r>
            <a:r>
              <a:rPr sz="1200" spc="-10" dirty="0">
                <a:latin typeface="Calibri"/>
                <a:cs typeface="Calibri"/>
              </a:rPr>
              <a:t>College </a:t>
            </a:r>
            <a:r>
              <a:rPr sz="1200" dirty="0">
                <a:latin typeface="Calibri"/>
                <a:cs typeface="Calibri"/>
              </a:rPr>
              <a:t>hold</a:t>
            </a:r>
            <a:r>
              <a:rPr sz="1200" spc="-25" dirty="0">
                <a:latin typeface="Calibri"/>
                <a:cs typeface="Calibri"/>
              </a:rPr>
              <a:t> </a:t>
            </a:r>
            <a:r>
              <a:rPr sz="1200" dirty="0">
                <a:latin typeface="Calibri"/>
                <a:cs typeface="Calibri"/>
              </a:rPr>
              <a:t>in </a:t>
            </a:r>
            <a:r>
              <a:rPr sz="1200" spc="-10" dirty="0">
                <a:latin typeface="Calibri"/>
                <a:cs typeface="Calibri"/>
              </a:rPr>
              <a:t>common</a:t>
            </a:r>
            <a:r>
              <a:rPr sz="1200" spc="-25" dirty="0">
                <a:latin typeface="Calibri"/>
                <a:cs typeface="Calibri"/>
              </a:rPr>
              <a:t> </a:t>
            </a:r>
            <a:r>
              <a:rPr sz="1200" dirty="0">
                <a:latin typeface="Calibri"/>
                <a:cs typeface="Calibri"/>
              </a:rPr>
              <a:t>and</a:t>
            </a:r>
            <a:r>
              <a:rPr sz="1200" spc="-15" dirty="0">
                <a:latin typeface="Calibri"/>
                <a:cs typeface="Calibri"/>
              </a:rPr>
              <a:t> </a:t>
            </a:r>
            <a:r>
              <a:rPr sz="1200" dirty="0">
                <a:latin typeface="Calibri"/>
                <a:cs typeface="Calibri"/>
              </a:rPr>
              <a:t>endeavor</a:t>
            </a:r>
            <a:r>
              <a:rPr sz="1200" spc="-25" dirty="0">
                <a:latin typeface="Calibri"/>
                <a:cs typeface="Calibri"/>
              </a:rPr>
              <a:t> </a:t>
            </a:r>
            <a:r>
              <a:rPr sz="1200" dirty="0">
                <a:latin typeface="Calibri"/>
                <a:cs typeface="Calibri"/>
              </a:rPr>
              <a:t>to</a:t>
            </a:r>
            <a:r>
              <a:rPr sz="1200" spc="-15" dirty="0">
                <a:latin typeface="Calibri"/>
                <a:cs typeface="Calibri"/>
              </a:rPr>
              <a:t> </a:t>
            </a:r>
            <a:r>
              <a:rPr sz="1200" dirty="0">
                <a:latin typeface="Calibri"/>
                <a:cs typeface="Calibri"/>
              </a:rPr>
              <a:t>put</a:t>
            </a:r>
            <a:r>
              <a:rPr sz="1200" spc="-15" dirty="0">
                <a:latin typeface="Calibri"/>
                <a:cs typeface="Calibri"/>
              </a:rPr>
              <a:t> </a:t>
            </a:r>
            <a:r>
              <a:rPr sz="1200" dirty="0">
                <a:latin typeface="Calibri"/>
                <a:cs typeface="Calibri"/>
              </a:rPr>
              <a:t>into</a:t>
            </a:r>
            <a:r>
              <a:rPr sz="1200" spc="-25" dirty="0">
                <a:latin typeface="Calibri"/>
                <a:cs typeface="Calibri"/>
              </a:rPr>
              <a:t> </a:t>
            </a:r>
            <a:r>
              <a:rPr sz="1200" spc="-10" dirty="0">
                <a:latin typeface="Calibri"/>
                <a:cs typeface="Calibri"/>
              </a:rPr>
              <a:t>action</a:t>
            </a:r>
            <a:endParaRPr sz="1200">
              <a:latin typeface="Calibri"/>
              <a:cs typeface="Calibri"/>
            </a:endParaRPr>
          </a:p>
        </p:txBody>
      </p:sp>
      <p:grpSp>
        <p:nvGrpSpPr>
          <p:cNvPr id="30" name="object 30"/>
          <p:cNvGrpSpPr/>
          <p:nvPr/>
        </p:nvGrpSpPr>
        <p:grpSpPr>
          <a:xfrm>
            <a:off x="4379976" y="4565903"/>
            <a:ext cx="855344" cy="944880"/>
            <a:chOff x="4379976" y="4565903"/>
            <a:chExt cx="855344" cy="944880"/>
          </a:xfrm>
        </p:grpSpPr>
        <p:pic>
          <p:nvPicPr>
            <p:cNvPr id="31" name="object 31"/>
            <p:cNvPicPr/>
            <p:nvPr/>
          </p:nvPicPr>
          <p:blipFill>
            <a:blip r:embed="rId2" cstate="print"/>
            <a:stretch>
              <a:fillRect/>
            </a:stretch>
          </p:blipFill>
          <p:spPr>
            <a:xfrm>
              <a:off x="4576571" y="4998719"/>
              <a:ext cx="566927" cy="512063"/>
            </a:xfrm>
            <a:prstGeom prst="rect">
              <a:avLst/>
            </a:prstGeom>
          </p:spPr>
        </p:pic>
        <p:sp>
          <p:nvSpPr>
            <p:cNvPr id="32" name="object 32"/>
            <p:cNvSpPr/>
            <p:nvPr/>
          </p:nvSpPr>
          <p:spPr>
            <a:xfrm>
              <a:off x="4636002" y="5038343"/>
              <a:ext cx="448309" cy="394970"/>
            </a:xfrm>
            <a:custGeom>
              <a:avLst/>
              <a:gdLst/>
              <a:ahLst/>
              <a:cxnLst/>
              <a:rect l="l" t="t" r="r" b="b"/>
              <a:pathLst>
                <a:path w="448310" h="394970">
                  <a:moveTo>
                    <a:pt x="129628" y="0"/>
                  </a:moveTo>
                  <a:lnTo>
                    <a:pt x="0" y="0"/>
                  </a:lnTo>
                  <a:lnTo>
                    <a:pt x="0" y="360845"/>
                  </a:lnTo>
                  <a:lnTo>
                    <a:pt x="306831" y="360845"/>
                  </a:lnTo>
                  <a:lnTo>
                    <a:pt x="306831" y="394715"/>
                  </a:lnTo>
                  <a:lnTo>
                    <a:pt x="448055" y="296036"/>
                  </a:lnTo>
                  <a:lnTo>
                    <a:pt x="306831" y="197357"/>
                  </a:lnTo>
                  <a:lnTo>
                    <a:pt x="306831" y="231228"/>
                  </a:lnTo>
                  <a:lnTo>
                    <a:pt x="129628" y="231228"/>
                  </a:lnTo>
                  <a:lnTo>
                    <a:pt x="129628" y="0"/>
                  </a:lnTo>
                  <a:close/>
                </a:path>
              </a:pathLst>
            </a:custGeom>
            <a:solidFill>
              <a:srgbClr val="E3BEC0"/>
            </a:solidFill>
          </p:spPr>
          <p:txBody>
            <a:bodyPr wrap="square" lIns="0" tIns="0" rIns="0" bIns="0" rtlCol="0"/>
            <a:lstStyle/>
            <a:p>
              <a:endParaRPr/>
            </a:p>
          </p:txBody>
        </p:sp>
        <p:pic>
          <p:nvPicPr>
            <p:cNvPr id="33" name="object 33"/>
            <p:cNvPicPr/>
            <p:nvPr/>
          </p:nvPicPr>
          <p:blipFill>
            <a:blip r:embed="rId3" cstate="print"/>
            <a:stretch>
              <a:fillRect/>
            </a:stretch>
          </p:blipFill>
          <p:spPr>
            <a:xfrm>
              <a:off x="4416552" y="4565903"/>
              <a:ext cx="781811" cy="582167"/>
            </a:xfrm>
            <a:prstGeom prst="rect">
              <a:avLst/>
            </a:prstGeom>
          </p:spPr>
        </p:pic>
        <p:pic>
          <p:nvPicPr>
            <p:cNvPr id="34" name="object 34"/>
            <p:cNvPicPr/>
            <p:nvPr/>
          </p:nvPicPr>
          <p:blipFill>
            <a:blip r:embed="rId13" cstate="print"/>
            <a:stretch>
              <a:fillRect/>
            </a:stretch>
          </p:blipFill>
          <p:spPr>
            <a:xfrm>
              <a:off x="4379976" y="4575047"/>
              <a:ext cx="854963" cy="606551"/>
            </a:xfrm>
            <a:prstGeom prst="rect">
              <a:avLst/>
            </a:prstGeom>
          </p:spPr>
        </p:pic>
        <p:pic>
          <p:nvPicPr>
            <p:cNvPr id="35" name="object 35"/>
            <p:cNvPicPr/>
            <p:nvPr/>
          </p:nvPicPr>
          <p:blipFill>
            <a:blip r:embed="rId14" cstate="print"/>
            <a:stretch>
              <a:fillRect/>
            </a:stretch>
          </p:blipFill>
          <p:spPr>
            <a:xfrm>
              <a:off x="4475988" y="4605527"/>
              <a:ext cx="662939" cy="464820"/>
            </a:xfrm>
            <a:prstGeom prst="rect">
              <a:avLst/>
            </a:prstGeom>
          </p:spPr>
        </p:pic>
      </p:grpSp>
      <p:sp>
        <p:nvSpPr>
          <p:cNvPr id="36" name="object 36"/>
          <p:cNvSpPr txBox="1"/>
          <p:nvPr/>
        </p:nvSpPr>
        <p:spPr>
          <a:xfrm>
            <a:off x="4490555" y="4623739"/>
            <a:ext cx="623989" cy="443711"/>
          </a:xfrm>
          <a:prstGeom prst="rect">
            <a:avLst/>
          </a:prstGeom>
        </p:spPr>
        <p:txBody>
          <a:bodyPr vert="horz" wrap="square" lIns="0" tIns="12700" rIns="0" bIns="0" rtlCol="0">
            <a:spAutoFit/>
          </a:bodyPr>
          <a:lstStyle/>
          <a:p>
            <a:pPr marL="12700" algn="ctr">
              <a:lnSpc>
                <a:spcPct val="100000"/>
              </a:lnSpc>
              <a:spcBef>
                <a:spcPts val="100"/>
              </a:spcBef>
            </a:pPr>
            <a:r>
              <a:rPr lang="en-US" sz="1400" b="1" spc="-20" dirty="0">
                <a:solidFill>
                  <a:srgbClr val="FFFFFF"/>
                </a:solidFill>
                <a:latin typeface="Calibri"/>
                <a:cs typeface="Calibri"/>
              </a:rPr>
              <a:t>Mt. SAC 2035</a:t>
            </a:r>
            <a:endParaRPr sz="1400" dirty="0">
              <a:latin typeface="Calibri"/>
              <a:cs typeface="Calibri"/>
            </a:endParaRPr>
          </a:p>
        </p:txBody>
      </p:sp>
      <p:sp>
        <p:nvSpPr>
          <p:cNvPr id="37" name="object 37"/>
          <p:cNvSpPr txBox="1"/>
          <p:nvPr/>
        </p:nvSpPr>
        <p:spPr>
          <a:xfrm>
            <a:off x="5316715" y="4631563"/>
            <a:ext cx="4653280" cy="375920"/>
          </a:xfrm>
          <a:prstGeom prst="rect">
            <a:avLst/>
          </a:prstGeom>
        </p:spPr>
        <p:txBody>
          <a:bodyPr vert="horz" wrap="square" lIns="0" tIns="30480" rIns="0" bIns="0" rtlCol="0">
            <a:spAutoFit/>
          </a:bodyPr>
          <a:lstStyle/>
          <a:p>
            <a:pPr marL="127000" marR="5080" indent="-114300">
              <a:lnSpc>
                <a:spcPts val="1320"/>
              </a:lnSpc>
              <a:spcBef>
                <a:spcPts val="240"/>
              </a:spcBef>
              <a:buChar char="•"/>
              <a:tabLst>
                <a:tab pos="127000" algn="l"/>
              </a:tabLst>
            </a:pPr>
            <a:r>
              <a:rPr sz="1200" dirty="0">
                <a:latin typeface="Calibri"/>
                <a:cs typeface="Calibri"/>
              </a:rPr>
              <a:t>The</a:t>
            </a:r>
            <a:r>
              <a:rPr sz="1200" spc="-15" dirty="0">
                <a:latin typeface="Calibri"/>
                <a:cs typeface="Calibri"/>
              </a:rPr>
              <a:t> </a:t>
            </a:r>
            <a:r>
              <a:rPr sz="1200" dirty="0">
                <a:latin typeface="Calibri"/>
                <a:cs typeface="Calibri"/>
              </a:rPr>
              <a:t>foundation</a:t>
            </a:r>
            <a:r>
              <a:rPr sz="1200" spc="-45" dirty="0">
                <a:latin typeface="Calibri"/>
                <a:cs typeface="Calibri"/>
              </a:rPr>
              <a:t> </a:t>
            </a:r>
            <a:r>
              <a:rPr sz="1200" dirty="0">
                <a:latin typeface="Calibri"/>
                <a:cs typeface="Calibri"/>
              </a:rPr>
              <a:t>of</a:t>
            </a:r>
            <a:r>
              <a:rPr sz="1200" spc="265" dirty="0">
                <a:latin typeface="Calibri"/>
                <a:cs typeface="Calibri"/>
              </a:rPr>
              <a:t> </a:t>
            </a:r>
            <a:r>
              <a:rPr sz="1200" spc="-10" dirty="0">
                <a:latin typeface="Calibri"/>
                <a:cs typeface="Calibri"/>
              </a:rPr>
              <a:t>integrated</a:t>
            </a:r>
            <a:r>
              <a:rPr sz="1200" spc="-45" dirty="0">
                <a:latin typeface="Calibri"/>
                <a:cs typeface="Calibri"/>
              </a:rPr>
              <a:t> </a:t>
            </a:r>
            <a:r>
              <a:rPr sz="1200" dirty="0">
                <a:latin typeface="Calibri"/>
                <a:cs typeface="Calibri"/>
              </a:rPr>
              <a:t>planning.</a:t>
            </a:r>
            <a:r>
              <a:rPr sz="1200" spc="-30" dirty="0">
                <a:latin typeface="Calibri"/>
                <a:cs typeface="Calibri"/>
              </a:rPr>
              <a:t> </a:t>
            </a:r>
            <a:r>
              <a:rPr sz="1200" dirty="0">
                <a:latin typeface="Calibri"/>
                <a:cs typeface="Calibri"/>
              </a:rPr>
              <a:t>Gives</a:t>
            </a:r>
            <a:r>
              <a:rPr sz="1200" spc="-5" dirty="0">
                <a:latin typeface="Calibri"/>
                <a:cs typeface="Calibri"/>
              </a:rPr>
              <a:t> </a:t>
            </a:r>
            <a:r>
              <a:rPr sz="1200" dirty="0">
                <a:latin typeface="Calibri"/>
                <a:cs typeface="Calibri"/>
              </a:rPr>
              <a:t>direction</a:t>
            </a:r>
            <a:r>
              <a:rPr sz="1200" spc="-25" dirty="0">
                <a:latin typeface="Calibri"/>
                <a:cs typeface="Calibri"/>
              </a:rPr>
              <a:t> </a:t>
            </a:r>
            <a:r>
              <a:rPr sz="1200" dirty="0">
                <a:latin typeface="Calibri"/>
                <a:cs typeface="Calibri"/>
              </a:rPr>
              <a:t>to</a:t>
            </a:r>
            <a:r>
              <a:rPr sz="1200" spc="-25" dirty="0">
                <a:latin typeface="Calibri"/>
                <a:cs typeface="Calibri"/>
              </a:rPr>
              <a:t> </a:t>
            </a:r>
            <a:r>
              <a:rPr sz="1200" spc="-10" dirty="0">
                <a:latin typeface="Calibri"/>
                <a:cs typeface="Calibri"/>
              </a:rPr>
              <a:t>accomplish </a:t>
            </a:r>
            <a:r>
              <a:rPr sz="1200" spc="-25" dirty="0">
                <a:latin typeface="Calibri"/>
                <a:cs typeface="Calibri"/>
              </a:rPr>
              <a:t>the </a:t>
            </a:r>
            <a:r>
              <a:rPr sz="1200" dirty="0">
                <a:latin typeface="Calibri"/>
                <a:cs typeface="Calibri"/>
              </a:rPr>
              <a:t>Mission</a:t>
            </a:r>
            <a:r>
              <a:rPr sz="1200" spc="-25" dirty="0">
                <a:latin typeface="Calibri"/>
                <a:cs typeface="Calibri"/>
              </a:rPr>
              <a:t> </a:t>
            </a:r>
            <a:r>
              <a:rPr sz="1200" dirty="0">
                <a:latin typeface="Calibri"/>
                <a:cs typeface="Calibri"/>
              </a:rPr>
              <a:t>and</a:t>
            </a:r>
            <a:r>
              <a:rPr sz="1200" spc="-30" dirty="0">
                <a:latin typeface="Calibri"/>
                <a:cs typeface="Calibri"/>
              </a:rPr>
              <a:t> </a:t>
            </a:r>
            <a:r>
              <a:rPr sz="1200" dirty="0">
                <a:latin typeface="Calibri"/>
                <a:cs typeface="Calibri"/>
              </a:rPr>
              <a:t>means</a:t>
            </a:r>
            <a:r>
              <a:rPr sz="1200" spc="-25" dirty="0">
                <a:latin typeface="Calibri"/>
                <a:cs typeface="Calibri"/>
              </a:rPr>
              <a:t> </a:t>
            </a:r>
            <a:r>
              <a:rPr sz="1200" dirty="0">
                <a:latin typeface="Calibri"/>
                <a:cs typeface="Calibri"/>
              </a:rPr>
              <a:t>to</a:t>
            </a:r>
            <a:r>
              <a:rPr sz="1200" spc="-20" dirty="0">
                <a:latin typeface="Calibri"/>
                <a:cs typeface="Calibri"/>
              </a:rPr>
              <a:t> </a:t>
            </a:r>
            <a:r>
              <a:rPr sz="1200" dirty="0">
                <a:latin typeface="Calibri"/>
                <a:cs typeface="Calibri"/>
              </a:rPr>
              <a:t>assess</a:t>
            </a:r>
            <a:r>
              <a:rPr sz="1200" spc="-15" dirty="0">
                <a:latin typeface="Calibri"/>
                <a:cs typeface="Calibri"/>
              </a:rPr>
              <a:t> </a:t>
            </a:r>
            <a:r>
              <a:rPr sz="1200" spc="-10" dirty="0">
                <a:latin typeface="Calibri"/>
                <a:cs typeface="Calibri"/>
              </a:rPr>
              <a:t>progress</a:t>
            </a:r>
            <a:r>
              <a:rPr sz="1200" spc="-30" dirty="0">
                <a:latin typeface="Calibri"/>
                <a:cs typeface="Calibri"/>
              </a:rPr>
              <a:t> </a:t>
            </a:r>
            <a:r>
              <a:rPr sz="1200" spc="-10" dirty="0">
                <a:latin typeface="Calibri"/>
                <a:cs typeface="Calibri"/>
              </a:rPr>
              <a:t>toward</a:t>
            </a:r>
            <a:r>
              <a:rPr sz="1200" spc="-45" dirty="0">
                <a:latin typeface="Calibri"/>
                <a:cs typeface="Calibri"/>
              </a:rPr>
              <a:t> </a:t>
            </a:r>
            <a:r>
              <a:rPr sz="1200" dirty="0">
                <a:latin typeface="Calibri"/>
                <a:cs typeface="Calibri"/>
              </a:rPr>
              <a:t>that</a:t>
            </a:r>
            <a:r>
              <a:rPr sz="1200" spc="-20" dirty="0">
                <a:latin typeface="Calibri"/>
                <a:cs typeface="Calibri"/>
              </a:rPr>
              <a:t> goal</a:t>
            </a:r>
            <a:endParaRPr sz="1200">
              <a:latin typeface="Calibri"/>
              <a:cs typeface="Calibri"/>
            </a:endParaRPr>
          </a:p>
        </p:txBody>
      </p:sp>
      <p:grpSp>
        <p:nvGrpSpPr>
          <p:cNvPr id="38" name="object 38"/>
          <p:cNvGrpSpPr/>
          <p:nvPr/>
        </p:nvGrpSpPr>
        <p:grpSpPr>
          <a:xfrm>
            <a:off x="5074920" y="5160264"/>
            <a:ext cx="847725" cy="931544"/>
            <a:chOff x="5074920" y="5160264"/>
            <a:chExt cx="847725" cy="931544"/>
          </a:xfrm>
        </p:grpSpPr>
        <p:pic>
          <p:nvPicPr>
            <p:cNvPr id="39" name="object 39"/>
            <p:cNvPicPr/>
            <p:nvPr/>
          </p:nvPicPr>
          <p:blipFill>
            <a:blip r:embed="rId6" cstate="print"/>
            <a:stretch>
              <a:fillRect/>
            </a:stretch>
          </p:blipFill>
          <p:spPr>
            <a:xfrm>
              <a:off x="5222747" y="5580888"/>
              <a:ext cx="566927" cy="510539"/>
            </a:xfrm>
            <a:prstGeom prst="rect">
              <a:avLst/>
            </a:prstGeom>
          </p:spPr>
        </p:pic>
        <p:sp>
          <p:nvSpPr>
            <p:cNvPr id="40" name="object 40"/>
            <p:cNvSpPr/>
            <p:nvPr/>
          </p:nvSpPr>
          <p:spPr>
            <a:xfrm>
              <a:off x="5282186" y="5620512"/>
              <a:ext cx="448309" cy="393700"/>
            </a:xfrm>
            <a:custGeom>
              <a:avLst/>
              <a:gdLst/>
              <a:ahLst/>
              <a:cxnLst/>
              <a:rect l="l" t="t" r="r" b="b"/>
              <a:pathLst>
                <a:path w="448310" h="393700">
                  <a:moveTo>
                    <a:pt x="129120" y="0"/>
                  </a:moveTo>
                  <a:lnTo>
                    <a:pt x="0" y="0"/>
                  </a:lnTo>
                  <a:lnTo>
                    <a:pt x="0" y="359460"/>
                  </a:lnTo>
                  <a:lnTo>
                    <a:pt x="307365" y="359460"/>
                  </a:lnTo>
                  <a:lnTo>
                    <a:pt x="307365" y="393192"/>
                  </a:lnTo>
                  <a:lnTo>
                    <a:pt x="448055" y="294894"/>
                  </a:lnTo>
                  <a:lnTo>
                    <a:pt x="307365" y="196596"/>
                  </a:lnTo>
                  <a:lnTo>
                    <a:pt x="307365" y="230327"/>
                  </a:lnTo>
                  <a:lnTo>
                    <a:pt x="129120" y="230327"/>
                  </a:lnTo>
                  <a:lnTo>
                    <a:pt x="129120" y="0"/>
                  </a:lnTo>
                  <a:close/>
                </a:path>
              </a:pathLst>
            </a:custGeom>
            <a:solidFill>
              <a:srgbClr val="E3BEC0"/>
            </a:solidFill>
          </p:spPr>
          <p:txBody>
            <a:bodyPr wrap="square" lIns="0" tIns="0" rIns="0" bIns="0" rtlCol="0"/>
            <a:lstStyle/>
            <a:p>
              <a:endParaRPr/>
            </a:p>
          </p:txBody>
        </p:sp>
        <p:pic>
          <p:nvPicPr>
            <p:cNvPr id="41" name="object 41"/>
            <p:cNvPicPr/>
            <p:nvPr/>
          </p:nvPicPr>
          <p:blipFill>
            <a:blip r:embed="rId3" cstate="print"/>
            <a:stretch>
              <a:fillRect/>
            </a:stretch>
          </p:blipFill>
          <p:spPr>
            <a:xfrm>
              <a:off x="5091683" y="5160264"/>
              <a:ext cx="781811" cy="582167"/>
            </a:xfrm>
            <a:prstGeom prst="rect">
              <a:avLst/>
            </a:prstGeom>
          </p:spPr>
        </p:pic>
        <p:pic>
          <p:nvPicPr>
            <p:cNvPr id="42" name="object 42"/>
            <p:cNvPicPr/>
            <p:nvPr/>
          </p:nvPicPr>
          <p:blipFill>
            <a:blip r:embed="rId15" cstate="print"/>
            <a:stretch>
              <a:fillRect/>
            </a:stretch>
          </p:blipFill>
          <p:spPr>
            <a:xfrm>
              <a:off x="5074920" y="5160264"/>
              <a:ext cx="847343" cy="611123"/>
            </a:xfrm>
            <a:prstGeom prst="rect">
              <a:avLst/>
            </a:prstGeom>
          </p:spPr>
        </p:pic>
        <p:pic>
          <p:nvPicPr>
            <p:cNvPr id="43" name="object 43"/>
            <p:cNvPicPr/>
            <p:nvPr/>
          </p:nvPicPr>
          <p:blipFill>
            <a:blip r:embed="rId5" cstate="print"/>
            <a:stretch>
              <a:fillRect/>
            </a:stretch>
          </p:blipFill>
          <p:spPr>
            <a:xfrm>
              <a:off x="5151119" y="5199888"/>
              <a:ext cx="662939" cy="464820"/>
            </a:xfrm>
            <a:prstGeom prst="rect">
              <a:avLst/>
            </a:prstGeom>
          </p:spPr>
        </p:pic>
      </p:grpSp>
      <p:sp>
        <p:nvSpPr>
          <p:cNvPr id="44" name="object 44"/>
          <p:cNvSpPr txBox="1"/>
          <p:nvPr/>
        </p:nvSpPr>
        <p:spPr>
          <a:xfrm>
            <a:off x="5214015" y="5226517"/>
            <a:ext cx="535305" cy="375920"/>
          </a:xfrm>
          <a:prstGeom prst="rect">
            <a:avLst/>
          </a:prstGeom>
        </p:spPr>
        <p:txBody>
          <a:bodyPr vert="horz" wrap="square" lIns="0" tIns="30480" rIns="0" bIns="0" rtlCol="0">
            <a:spAutoFit/>
          </a:bodyPr>
          <a:lstStyle/>
          <a:p>
            <a:pPr marL="103505" marR="5080" indent="-91440">
              <a:lnSpc>
                <a:spcPts val="1320"/>
              </a:lnSpc>
              <a:spcBef>
                <a:spcPts val="240"/>
              </a:spcBef>
            </a:pPr>
            <a:r>
              <a:rPr sz="1200" spc="-10" dirty="0">
                <a:solidFill>
                  <a:srgbClr val="FFFFFF"/>
                </a:solidFill>
                <a:latin typeface="Calibri"/>
                <a:cs typeface="Calibri"/>
              </a:rPr>
              <a:t>Focused Plans</a:t>
            </a:r>
            <a:endParaRPr sz="1200">
              <a:latin typeface="Calibri"/>
              <a:cs typeface="Calibri"/>
            </a:endParaRPr>
          </a:p>
        </p:txBody>
      </p:sp>
      <p:sp>
        <p:nvSpPr>
          <p:cNvPr id="45" name="object 45"/>
          <p:cNvSpPr txBox="1"/>
          <p:nvPr/>
        </p:nvSpPr>
        <p:spPr>
          <a:xfrm>
            <a:off x="5926789" y="5310185"/>
            <a:ext cx="4544969" cy="197490"/>
          </a:xfrm>
          <a:prstGeom prst="rect">
            <a:avLst/>
          </a:prstGeom>
        </p:spPr>
        <p:txBody>
          <a:bodyPr vert="horz" wrap="square" lIns="0" tIns="12700" rIns="0" bIns="0" rtlCol="0">
            <a:spAutoFit/>
          </a:bodyPr>
          <a:lstStyle/>
          <a:p>
            <a:pPr marL="127000" indent="-114300">
              <a:lnSpc>
                <a:spcPct val="100000"/>
              </a:lnSpc>
              <a:spcBef>
                <a:spcPts val="100"/>
              </a:spcBef>
              <a:buChar char="•"/>
              <a:tabLst>
                <a:tab pos="127000" algn="l"/>
              </a:tabLst>
            </a:pPr>
            <a:r>
              <a:rPr sz="1200" dirty="0">
                <a:latin typeface="Calibri"/>
                <a:cs typeface="Calibri"/>
              </a:rPr>
              <a:t>Guide</a:t>
            </a:r>
            <a:r>
              <a:rPr sz="1200" spc="-40" dirty="0">
                <a:latin typeface="Calibri"/>
                <a:cs typeface="Calibri"/>
              </a:rPr>
              <a:t> </a:t>
            </a:r>
            <a:r>
              <a:rPr sz="1200" dirty="0">
                <a:latin typeface="Calibri"/>
                <a:cs typeface="Calibri"/>
              </a:rPr>
              <a:t>specialized</a:t>
            </a:r>
            <a:r>
              <a:rPr sz="1200" spc="-30" dirty="0">
                <a:latin typeface="Calibri"/>
                <a:cs typeface="Calibri"/>
              </a:rPr>
              <a:t> </a:t>
            </a:r>
            <a:r>
              <a:rPr sz="1200" dirty="0">
                <a:latin typeface="Calibri"/>
                <a:cs typeface="Calibri"/>
              </a:rPr>
              <a:t>work</a:t>
            </a:r>
            <a:r>
              <a:rPr sz="1200" spc="-25" dirty="0">
                <a:latin typeface="Calibri"/>
                <a:cs typeface="Calibri"/>
              </a:rPr>
              <a:t> </a:t>
            </a:r>
            <a:r>
              <a:rPr sz="1200" dirty="0">
                <a:latin typeface="Calibri"/>
                <a:cs typeface="Calibri"/>
              </a:rPr>
              <a:t>of</a:t>
            </a:r>
            <a:r>
              <a:rPr sz="1200" spc="-20" dirty="0">
                <a:latin typeface="Calibri"/>
                <a:cs typeface="Calibri"/>
              </a:rPr>
              <a:t> </a:t>
            </a:r>
            <a:r>
              <a:rPr sz="1200" dirty="0">
                <a:latin typeface="Calibri"/>
                <a:cs typeface="Calibri"/>
              </a:rPr>
              <a:t>the</a:t>
            </a:r>
            <a:r>
              <a:rPr sz="1200" spc="-25" dirty="0">
                <a:latin typeface="Calibri"/>
                <a:cs typeface="Calibri"/>
              </a:rPr>
              <a:t> </a:t>
            </a:r>
            <a:r>
              <a:rPr sz="1200" dirty="0">
                <a:latin typeface="Calibri"/>
                <a:cs typeface="Calibri"/>
              </a:rPr>
              <a:t>College</a:t>
            </a:r>
            <a:r>
              <a:rPr sz="1200" spc="-20" dirty="0">
                <a:latin typeface="Calibri"/>
                <a:cs typeface="Calibri"/>
              </a:rPr>
              <a:t> </a:t>
            </a:r>
            <a:r>
              <a:rPr sz="1200" dirty="0">
                <a:latin typeface="Calibri"/>
                <a:cs typeface="Calibri"/>
              </a:rPr>
              <a:t>in</a:t>
            </a:r>
            <a:r>
              <a:rPr sz="1200" spc="-25" dirty="0">
                <a:latin typeface="Calibri"/>
                <a:cs typeface="Calibri"/>
              </a:rPr>
              <a:t> </a:t>
            </a:r>
            <a:r>
              <a:rPr sz="1200" dirty="0">
                <a:latin typeface="Calibri"/>
                <a:cs typeface="Calibri"/>
              </a:rPr>
              <a:t>alignment</a:t>
            </a:r>
            <a:r>
              <a:rPr sz="1200" spc="-30" dirty="0">
                <a:latin typeface="Calibri"/>
                <a:cs typeface="Calibri"/>
              </a:rPr>
              <a:t> </a:t>
            </a:r>
            <a:r>
              <a:rPr sz="1200" dirty="0">
                <a:latin typeface="Calibri"/>
                <a:cs typeface="Calibri"/>
              </a:rPr>
              <a:t>with</a:t>
            </a:r>
            <a:r>
              <a:rPr sz="1200" spc="-25" dirty="0">
                <a:latin typeface="Calibri"/>
                <a:cs typeface="Calibri"/>
              </a:rPr>
              <a:t> </a:t>
            </a:r>
            <a:r>
              <a:rPr lang="en-US" sz="1200" dirty="0">
                <a:latin typeface="Calibri"/>
                <a:cs typeface="Calibri"/>
              </a:rPr>
              <a:t>Mt. SAC 2035</a:t>
            </a:r>
            <a:endParaRPr sz="1200" dirty="0">
              <a:latin typeface="Calibri"/>
              <a:cs typeface="Calibri"/>
            </a:endParaRPr>
          </a:p>
        </p:txBody>
      </p:sp>
      <p:grpSp>
        <p:nvGrpSpPr>
          <p:cNvPr id="46" name="object 46"/>
          <p:cNvGrpSpPr/>
          <p:nvPr/>
        </p:nvGrpSpPr>
        <p:grpSpPr>
          <a:xfrm>
            <a:off x="5870447" y="5702808"/>
            <a:ext cx="782320" cy="906780"/>
            <a:chOff x="5870447" y="5702808"/>
            <a:chExt cx="782320" cy="906780"/>
          </a:xfrm>
        </p:grpSpPr>
        <p:pic>
          <p:nvPicPr>
            <p:cNvPr id="47" name="object 47"/>
            <p:cNvPicPr/>
            <p:nvPr/>
          </p:nvPicPr>
          <p:blipFill>
            <a:blip r:embed="rId2" cstate="print"/>
            <a:stretch>
              <a:fillRect/>
            </a:stretch>
          </p:blipFill>
          <p:spPr>
            <a:xfrm>
              <a:off x="6030467" y="6097524"/>
              <a:ext cx="566927" cy="512063"/>
            </a:xfrm>
            <a:prstGeom prst="rect">
              <a:avLst/>
            </a:prstGeom>
          </p:spPr>
        </p:pic>
        <p:sp>
          <p:nvSpPr>
            <p:cNvPr id="48" name="object 48"/>
            <p:cNvSpPr/>
            <p:nvPr/>
          </p:nvSpPr>
          <p:spPr>
            <a:xfrm>
              <a:off x="6089900" y="6137148"/>
              <a:ext cx="448309" cy="394970"/>
            </a:xfrm>
            <a:custGeom>
              <a:avLst/>
              <a:gdLst/>
              <a:ahLst/>
              <a:cxnLst/>
              <a:rect l="l" t="t" r="r" b="b"/>
              <a:pathLst>
                <a:path w="448309" h="394970">
                  <a:moveTo>
                    <a:pt x="129628" y="0"/>
                  </a:moveTo>
                  <a:lnTo>
                    <a:pt x="0" y="0"/>
                  </a:lnTo>
                  <a:lnTo>
                    <a:pt x="0" y="360845"/>
                  </a:lnTo>
                  <a:lnTo>
                    <a:pt x="306831" y="360845"/>
                  </a:lnTo>
                  <a:lnTo>
                    <a:pt x="306831" y="394715"/>
                  </a:lnTo>
                  <a:lnTo>
                    <a:pt x="448055" y="296036"/>
                  </a:lnTo>
                  <a:lnTo>
                    <a:pt x="306831" y="197357"/>
                  </a:lnTo>
                  <a:lnTo>
                    <a:pt x="306831" y="231228"/>
                  </a:lnTo>
                  <a:lnTo>
                    <a:pt x="129628" y="231228"/>
                  </a:lnTo>
                  <a:lnTo>
                    <a:pt x="129628" y="0"/>
                  </a:lnTo>
                  <a:close/>
                </a:path>
              </a:pathLst>
            </a:custGeom>
            <a:solidFill>
              <a:srgbClr val="E3BEC0"/>
            </a:solidFill>
          </p:spPr>
          <p:txBody>
            <a:bodyPr wrap="square" lIns="0" tIns="0" rIns="0" bIns="0" rtlCol="0"/>
            <a:lstStyle/>
            <a:p>
              <a:endParaRPr/>
            </a:p>
          </p:txBody>
        </p:sp>
        <p:pic>
          <p:nvPicPr>
            <p:cNvPr id="49" name="object 49"/>
            <p:cNvPicPr/>
            <p:nvPr/>
          </p:nvPicPr>
          <p:blipFill>
            <a:blip r:embed="rId3" cstate="print"/>
            <a:stretch>
              <a:fillRect/>
            </a:stretch>
          </p:blipFill>
          <p:spPr>
            <a:xfrm>
              <a:off x="5870447" y="5702808"/>
              <a:ext cx="781811" cy="582167"/>
            </a:xfrm>
            <a:prstGeom prst="rect">
              <a:avLst/>
            </a:prstGeom>
          </p:spPr>
        </p:pic>
        <p:pic>
          <p:nvPicPr>
            <p:cNvPr id="50" name="object 50"/>
            <p:cNvPicPr/>
            <p:nvPr/>
          </p:nvPicPr>
          <p:blipFill>
            <a:blip r:embed="rId16" cstate="print"/>
            <a:stretch>
              <a:fillRect/>
            </a:stretch>
          </p:blipFill>
          <p:spPr>
            <a:xfrm>
              <a:off x="6018275" y="5785104"/>
              <a:ext cx="483107" cy="445007"/>
            </a:xfrm>
            <a:prstGeom prst="rect">
              <a:avLst/>
            </a:prstGeom>
          </p:spPr>
        </p:pic>
        <p:pic>
          <p:nvPicPr>
            <p:cNvPr id="51" name="object 51"/>
            <p:cNvPicPr/>
            <p:nvPr/>
          </p:nvPicPr>
          <p:blipFill>
            <a:blip r:embed="rId17" cstate="print"/>
            <a:stretch>
              <a:fillRect/>
            </a:stretch>
          </p:blipFill>
          <p:spPr>
            <a:xfrm>
              <a:off x="5929883" y="5742432"/>
              <a:ext cx="662939" cy="464820"/>
            </a:xfrm>
            <a:prstGeom prst="rect">
              <a:avLst/>
            </a:prstGeom>
          </p:spPr>
        </p:pic>
      </p:grpSp>
      <p:sp>
        <p:nvSpPr>
          <p:cNvPr id="52" name="object 52"/>
          <p:cNvSpPr txBox="1"/>
          <p:nvPr/>
        </p:nvSpPr>
        <p:spPr>
          <a:xfrm>
            <a:off x="6158712" y="5852370"/>
            <a:ext cx="203835"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FFFFFF"/>
                </a:solidFill>
                <a:latin typeface="Calibri"/>
                <a:cs typeface="Calibri"/>
              </a:rPr>
              <a:t>ISS</a:t>
            </a:r>
            <a:endParaRPr sz="1200">
              <a:latin typeface="Calibri"/>
              <a:cs typeface="Calibri"/>
            </a:endParaRPr>
          </a:p>
        </p:txBody>
      </p:sp>
      <p:sp>
        <p:nvSpPr>
          <p:cNvPr id="53" name="object 53"/>
          <p:cNvSpPr txBox="1"/>
          <p:nvPr/>
        </p:nvSpPr>
        <p:spPr>
          <a:xfrm>
            <a:off x="6634657" y="5686559"/>
            <a:ext cx="3576320" cy="375920"/>
          </a:xfrm>
          <a:prstGeom prst="rect">
            <a:avLst/>
          </a:prstGeom>
        </p:spPr>
        <p:txBody>
          <a:bodyPr vert="horz" wrap="square" lIns="0" tIns="30480" rIns="0" bIns="0" rtlCol="0">
            <a:spAutoFit/>
          </a:bodyPr>
          <a:lstStyle/>
          <a:p>
            <a:pPr marL="127000" marR="5080" indent="-114300">
              <a:lnSpc>
                <a:spcPts val="1320"/>
              </a:lnSpc>
              <a:spcBef>
                <a:spcPts val="240"/>
              </a:spcBef>
              <a:buChar char="•"/>
              <a:tabLst>
                <a:tab pos="127000" algn="l"/>
              </a:tabLst>
            </a:pPr>
            <a:r>
              <a:rPr sz="1200" dirty="0">
                <a:latin typeface="Calibri"/>
                <a:cs typeface="Calibri"/>
              </a:rPr>
              <a:t>Elements</a:t>
            </a:r>
            <a:r>
              <a:rPr sz="1200" spc="-30" dirty="0">
                <a:latin typeface="Calibri"/>
                <a:cs typeface="Calibri"/>
              </a:rPr>
              <a:t> </a:t>
            </a:r>
            <a:r>
              <a:rPr sz="1200" dirty="0">
                <a:latin typeface="Calibri"/>
                <a:cs typeface="Calibri"/>
              </a:rPr>
              <a:t>of</a:t>
            </a:r>
            <a:r>
              <a:rPr sz="1200" spc="-10" dirty="0">
                <a:latin typeface="Calibri"/>
                <a:cs typeface="Calibri"/>
              </a:rPr>
              <a:t> </a:t>
            </a:r>
            <a:r>
              <a:rPr sz="1200" dirty="0">
                <a:latin typeface="Calibri"/>
                <a:cs typeface="Calibri"/>
              </a:rPr>
              <a:t>student</a:t>
            </a:r>
            <a:r>
              <a:rPr sz="1200" spc="-30" dirty="0">
                <a:latin typeface="Calibri"/>
                <a:cs typeface="Calibri"/>
              </a:rPr>
              <a:t> </a:t>
            </a:r>
            <a:r>
              <a:rPr sz="1200" spc="-10" dirty="0">
                <a:latin typeface="Calibri"/>
                <a:cs typeface="Calibri"/>
              </a:rPr>
              <a:t>achievement</a:t>
            </a:r>
            <a:r>
              <a:rPr sz="1200" spc="-35" dirty="0">
                <a:latin typeface="Calibri"/>
                <a:cs typeface="Calibri"/>
              </a:rPr>
              <a:t> </a:t>
            </a:r>
            <a:r>
              <a:rPr sz="1200" dirty="0">
                <a:latin typeface="Calibri"/>
                <a:cs typeface="Calibri"/>
              </a:rPr>
              <a:t>used</a:t>
            </a:r>
            <a:r>
              <a:rPr sz="1200" spc="-10" dirty="0">
                <a:latin typeface="Calibri"/>
                <a:cs typeface="Calibri"/>
              </a:rPr>
              <a:t> </a:t>
            </a:r>
            <a:r>
              <a:rPr sz="1200" dirty="0">
                <a:latin typeface="Calibri"/>
                <a:cs typeface="Calibri"/>
              </a:rPr>
              <a:t>to</a:t>
            </a:r>
            <a:r>
              <a:rPr sz="1200" spc="-5" dirty="0">
                <a:latin typeface="Calibri"/>
                <a:cs typeface="Calibri"/>
              </a:rPr>
              <a:t> </a:t>
            </a:r>
            <a:r>
              <a:rPr sz="1200" spc="-10" dirty="0">
                <a:latin typeface="Calibri"/>
                <a:cs typeface="Calibri"/>
              </a:rPr>
              <a:t>evaluate</a:t>
            </a:r>
            <a:r>
              <a:rPr sz="1200" spc="-35" dirty="0">
                <a:latin typeface="Calibri"/>
                <a:cs typeface="Calibri"/>
              </a:rPr>
              <a:t> </a:t>
            </a:r>
            <a:r>
              <a:rPr sz="1200" spc="-25" dirty="0">
                <a:latin typeface="Calibri"/>
                <a:cs typeface="Calibri"/>
              </a:rPr>
              <a:t>how </a:t>
            </a:r>
            <a:r>
              <a:rPr sz="1200" dirty="0">
                <a:latin typeface="Calibri"/>
                <a:cs typeface="Calibri"/>
              </a:rPr>
              <a:t>well</a:t>
            </a:r>
            <a:r>
              <a:rPr sz="1200" spc="-5" dirty="0">
                <a:latin typeface="Calibri"/>
                <a:cs typeface="Calibri"/>
              </a:rPr>
              <a:t> </a:t>
            </a:r>
            <a:r>
              <a:rPr sz="1200" dirty="0">
                <a:latin typeface="Calibri"/>
                <a:cs typeface="Calibri"/>
              </a:rPr>
              <a:t>the</a:t>
            </a:r>
            <a:r>
              <a:rPr sz="1200" spc="-30" dirty="0">
                <a:latin typeface="Calibri"/>
                <a:cs typeface="Calibri"/>
              </a:rPr>
              <a:t> </a:t>
            </a:r>
            <a:r>
              <a:rPr sz="1200" dirty="0">
                <a:latin typeface="Calibri"/>
                <a:cs typeface="Calibri"/>
              </a:rPr>
              <a:t>College</a:t>
            </a:r>
            <a:r>
              <a:rPr sz="1200" spc="-5" dirty="0">
                <a:latin typeface="Calibri"/>
                <a:cs typeface="Calibri"/>
              </a:rPr>
              <a:t> </a:t>
            </a:r>
            <a:r>
              <a:rPr sz="1200" dirty="0">
                <a:latin typeface="Calibri"/>
                <a:cs typeface="Calibri"/>
              </a:rPr>
              <a:t>is</a:t>
            </a:r>
            <a:r>
              <a:rPr sz="1200" spc="-20" dirty="0">
                <a:latin typeface="Calibri"/>
                <a:cs typeface="Calibri"/>
              </a:rPr>
              <a:t> </a:t>
            </a:r>
            <a:r>
              <a:rPr sz="1200" dirty="0">
                <a:latin typeface="Calibri"/>
                <a:cs typeface="Calibri"/>
              </a:rPr>
              <a:t>fulfilling</a:t>
            </a:r>
            <a:r>
              <a:rPr sz="1200" spc="-35" dirty="0">
                <a:latin typeface="Calibri"/>
                <a:cs typeface="Calibri"/>
              </a:rPr>
              <a:t> </a:t>
            </a:r>
            <a:r>
              <a:rPr sz="1200" dirty="0">
                <a:latin typeface="Calibri"/>
                <a:cs typeface="Calibri"/>
              </a:rPr>
              <a:t>the</a:t>
            </a:r>
            <a:r>
              <a:rPr sz="1200" spc="-25" dirty="0">
                <a:latin typeface="Calibri"/>
                <a:cs typeface="Calibri"/>
              </a:rPr>
              <a:t> </a:t>
            </a:r>
            <a:r>
              <a:rPr sz="1200" spc="-10" dirty="0">
                <a:latin typeface="Calibri"/>
                <a:cs typeface="Calibri"/>
              </a:rPr>
              <a:t>Mission</a:t>
            </a:r>
            <a:endParaRPr sz="1200">
              <a:latin typeface="Calibri"/>
              <a:cs typeface="Calibri"/>
            </a:endParaRPr>
          </a:p>
        </p:txBody>
      </p:sp>
      <p:grpSp>
        <p:nvGrpSpPr>
          <p:cNvPr id="54" name="object 54"/>
          <p:cNvGrpSpPr/>
          <p:nvPr/>
        </p:nvGrpSpPr>
        <p:grpSpPr>
          <a:xfrm>
            <a:off x="6582156" y="6195059"/>
            <a:ext cx="866140" cy="611505"/>
            <a:chOff x="6582156" y="6195059"/>
            <a:chExt cx="866140" cy="611505"/>
          </a:xfrm>
        </p:grpSpPr>
        <p:pic>
          <p:nvPicPr>
            <p:cNvPr id="55" name="object 55"/>
            <p:cNvPicPr/>
            <p:nvPr/>
          </p:nvPicPr>
          <p:blipFill>
            <a:blip r:embed="rId3" cstate="print"/>
            <a:stretch>
              <a:fillRect/>
            </a:stretch>
          </p:blipFill>
          <p:spPr>
            <a:xfrm>
              <a:off x="6606540" y="6195059"/>
              <a:ext cx="781811" cy="582167"/>
            </a:xfrm>
            <a:prstGeom prst="rect">
              <a:avLst/>
            </a:prstGeom>
          </p:spPr>
        </p:pic>
        <p:pic>
          <p:nvPicPr>
            <p:cNvPr id="56" name="object 56"/>
            <p:cNvPicPr/>
            <p:nvPr/>
          </p:nvPicPr>
          <p:blipFill>
            <a:blip r:embed="rId18" cstate="print"/>
            <a:stretch>
              <a:fillRect/>
            </a:stretch>
          </p:blipFill>
          <p:spPr>
            <a:xfrm>
              <a:off x="6582156" y="6195059"/>
              <a:ext cx="865630" cy="611123"/>
            </a:xfrm>
            <a:prstGeom prst="rect">
              <a:avLst/>
            </a:prstGeom>
          </p:spPr>
        </p:pic>
        <p:pic>
          <p:nvPicPr>
            <p:cNvPr id="57" name="object 57"/>
            <p:cNvPicPr/>
            <p:nvPr/>
          </p:nvPicPr>
          <p:blipFill>
            <a:blip r:embed="rId14" cstate="print"/>
            <a:stretch>
              <a:fillRect/>
            </a:stretch>
          </p:blipFill>
          <p:spPr>
            <a:xfrm>
              <a:off x="6665976" y="6234683"/>
              <a:ext cx="662940" cy="464819"/>
            </a:xfrm>
            <a:prstGeom prst="rect">
              <a:avLst/>
            </a:prstGeom>
          </p:spPr>
        </p:pic>
      </p:grpSp>
      <p:sp>
        <p:nvSpPr>
          <p:cNvPr id="58" name="object 58"/>
          <p:cNvSpPr txBox="1"/>
          <p:nvPr/>
        </p:nvSpPr>
        <p:spPr>
          <a:xfrm>
            <a:off x="6721712" y="6261146"/>
            <a:ext cx="552450" cy="375920"/>
          </a:xfrm>
          <a:prstGeom prst="rect">
            <a:avLst/>
          </a:prstGeom>
        </p:spPr>
        <p:txBody>
          <a:bodyPr vert="horz" wrap="square" lIns="0" tIns="30480" rIns="0" bIns="0" rtlCol="0">
            <a:spAutoFit/>
          </a:bodyPr>
          <a:lstStyle/>
          <a:p>
            <a:pPr marL="53340" marR="5080" indent="-41275">
              <a:lnSpc>
                <a:spcPts val="1320"/>
              </a:lnSpc>
              <a:spcBef>
                <a:spcPts val="240"/>
              </a:spcBef>
            </a:pPr>
            <a:r>
              <a:rPr sz="1200" spc="-20" dirty="0">
                <a:solidFill>
                  <a:srgbClr val="FFFFFF"/>
                </a:solidFill>
                <a:latin typeface="Calibri"/>
                <a:cs typeface="Calibri"/>
              </a:rPr>
              <a:t>Program </a:t>
            </a:r>
            <a:r>
              <a:rPr sz="1200" spc="-10" dirty="0">
                <a:solidFill>
                  <a:srgbClr val="FFFFFF"/>
                </a:solidFill>
                <a:latin typeface="Calibri"/>
                <a:cs typeface="Calibri"/>
              </a:rPr>
              <a:t>Review</a:t>
            </a:r>
            <a:endParaRPr sz="1200">
              <a:latin typeface="Calibri"/>
              <a:cs typeface="Calibri"/>
            </a:endParaRPr>
          </a:p>
        </p:txBody>
      </p:sp>
      <p:sp>
        <p:nvSpPr>
          <p:cNvPr id="59" name="object 59"/>
          <p:cNvSpPr txBox="1"/>
          <p:nvPr/>
        </p:nvSpPr>
        <p:spPr>
          <a:xfrm>
            <a:off x="7483712" y="6185404"/>
            <a:ext cx="2549525" cy="543560"/>
          </a:xfrm>
          <a:prstGeom prst="rect">
            <a:avLst/>
          </a:prstGeom>
        </p:spPr>
        <p:txBody>
          <a:bodyPr vert="horz" wrap="square" lIns="0" tIns="30480" rIns="0" bIns="0" rtlCol="0">
            <a:spAutoFit/>
          </a:bodyPr>
          <a:lstStyle/>
          <a:p>
            <a:pPr marL="127000" marR="5080" indent="-114300">
              <a:lnSpc>
                <a:spcPts val="1320"/>
              </a:lnSpc>
              <a:spcBef>
                <a:spcPts val="240"/>
              </a:spcBef>
              <a:buChar char="•"/>
              <a:tabLst>
                <a:tab pos="127000" algn="l"/>
              </a:tabLst>
            </a:pPr>
            <a:r>
              <a:rPr sz="1200" dirty="0">
                <a:latin typeface="Calibri"/>
                <a:cs typeface="Calibri"/>
              </a:rPr>
              <a:t>Planning</a:t>
            </a:r>
            <a:r>
              <a:rPr sz="1200" spc="-55" dirty="0">
                <a:latin typeface="Calibri"/>
                <a:cs typeface="Calibri"/>
              </a:rPr>
              <a:t> </a:t>
            </a:r>
            <a:r>
              <a:rPr sz="1200" dirty="0">
                <a:latin typeface="Calibri"/>
                <a:cs typeface="Calibri"/>
              </a:rPr>
              <a:t>process</a:t>
            </a:r>
            <a:r>
              <a:rPr sz="1200" spc="-40" dirty="0">
                <a:latin typeface="Calibri"/>
                <a:cs typeface="Calibri"/>
              </a:rPr>
              <a:t> </a:t>
            </a:r>
            <a:r>
              <a:rPr sz="1200" dirty="0">
                <a:latin typeface="Calibri"/>
                <a:cs typeface="Calibri"/>
              </a:rPr>
              <a:t>used</a:t>
            </a:r>
            <a:r>
              <a:rPr sz="1200" spc="-35" dirty="0">
                <a:latin typeface="Calibri"/>
                <a:cs typeface="Calibri"/>
              </a:rPr>
              <a:t> </a:t>
            </a:r>
            <a:r>
              <a:rPr sz="1200" dirty="0">
                <a:latin typeface="Calibri"/>
                <a:cs typeface="Calibri"/>
              </a:rPr>
              <a:t>to</a:t>
            </a:r>
            <a:r>
              <a:rPr sz="1200" spc="-35" dirty="0">
                <a:latin typeface="Calibri"/>
                <a:cs typeface="Calibri"/>
              </a:rPr>
              <a:t> </a:t>
            </a:r>
            <a:r>
              <a:rPr sz="1200" dirty="0">
                <a:latin typeface="Calibri"/>
                <a:cs typeface="Calibri"/>
              </a:rPr>
              <a:t>assess</a:t>
            </a:r>
            <a:r>
              <a:rPr sz="1200" spc="-35" dirty="0">
                <a:latin typeface="Calibri"/>
                <a:cs typeface="Calibri"/>
              </a:rPr>
              <a:t> </a:t>
            </a:r>
            <a:r>
              <a:rPr sz="1200" spc="-20" dirty="0">
                <a:latin typeface="Calibri"/>
                <a:cs typeface="Calibri"/>
              </a:rPr>
              <a:t>unit </a:t>
            </a:r>
            <a:r>
              <a:rPr sz="1200" spc="-10" dirty="0">
                <a:latin typeface="Calibri"/>
                <a:cs typeface="Calibri"/>
              </a:rPr>
              <a:t>progress </a:t>
            </a:r>
            <a:r>
              <a:rPr sz="1200" dirty="0">
                <a:latin typeface="Calibri"/>
                <a:cs typeface="Calibri"/>
              </a:rPr>
              <a:t>in</a:t>
            </a:r>
            <a:r>
              <a:rPr sz="1200" spc="-5" dirty="0">
                <a:latin typeface="Calibri"/>
                <a:cs typeface="Calibri"/>
              </a:rPr>
              <a:t> </a:t>
            </a:r>
            <a:r>
              <a:rPr sz="1200" dirty="0">
                <a:latin typeface="Calibri"/>
                <a:cs typeface="Calibri"/>
              </a:rPr>
              <a:t>support</a:t>
            </a:r>
            <a:r>
              <a:rPr sz="1200" spc="-30" dirty="0">
                <a:latin typeface="Calibri"/>
                <a:cs typeface="Calibri"/>
              </a:rPr>
              <a:t> </a:t>
            </a:r>
            <a:r>
              <a:rPr sz="1200" dirty="0">
                <a:latin typeface="Calibri"/>
                <a:cs typeface="Calibri"/>
              </a:rPr>
              <a:t>of</a:t>
            </a:r>
            <a:r>
              <a:rPr sz="1200" spc="-5" dirty="0">
                <a:latin typeface="Calibri"/>
                <a:cs typeface="Calibri"/>
              </a:rPr>
              <a:t> </a:t>
            </a:r>
            <a:r>
              <a:rPr sz="1200" dirty="0">
                <a:latin typeface="Calibri"/>
                <a:cs typeface="Calibri"/>
              </a:rPr>
              <a:t>student</a:t>
            </a:r>
            <a:r>
              <a:rPr sz="1200" spc="-30" dirty="0">
                <a:latin typeface="Calibri"/>
                <a:cs typeface="Calibri"/>
              </a:rPr>
              <a:t> </a:t>
            </a:r>
            <a:r>
              <a:rPr sz="1200" spc="-10" dirty="0">
                <a:latin typeface="Calibri"/>
                <a:cs typeface="Calibri"/>
              </a:rPr>
              <a:t>learning </a:t>
            </a:r>
            <a:r>
              <a:rPr sz="1200" dirty="0">
                <a:latin typeface="Calibri"/>
                <a:cs typeface="Calibri"/>
              </a:rPr>
              <a:t>and</a:t>
            </a:r>
            <a:r>
              <a:rPr sz="1200" spc="-5" dirty="0">
                <a:latin typeface="Calibri"/>
                <a:cs typeface="Calibri"/>
              </a:rPr>
              <a:t> </a:t>
            </a:r>
            <a:r>
              <a:rPr sz="1200" dirty="0">
                <a:latin typeface="Calibri"/>
                <a:cs typeface="Calibri"/>
              </a:rPr>
              <a:t>the</a:t>
            </a:r>
            <a:r>
              <a:rPr sz="1200" spc="-15" dirty="0">
                <a:latin typeface="Calibri"/>
                <a:cs typeface="Calibri"/>
              </a:rPr>
              <a:t> </a:t>
            </a:r>
            <a:r>
              <a:rPr sz="1200" spc="-10" dirty="0">
                <a:latin typeface="Calibri"/>
                <a:cs typeface="Calibri"/>
              </a:rPr>
              <a:t>mission</a:t>
            </a:r>
            <a:endParaRPr sz="1200">
              <a:latin typeface="Calibri"/>
              <a:cs typeface="Calibri"/>
            </a:endParaRPr>
          </a:p>
        </p:txBody>
      </p:sp>
    </p:spTree>
    <p:extLst>
      <p:ext uri="{BB962C8B-B14F-4D97-AF65-F5344CB8AC3E}">
        <p14:creationId xmlns:p14="http://schemas.microsoft.com/office/powerpoint/2010/main" val="2457494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23389" y="1418589"/>
            <a:ext cx="10170160" cy="5066665"/>
            <a:chOff x="1723389" y="1418589"/>
            <a:chExt cx="10170160" cy="5066665"/>
          </a:xfrm>
        </p:grpSpPr>
        <p:sp>
          <p:nvSpPr>
            <p:cNvPr id="3" name="object 3"/>
            <p:cNvSpPr/>
            <p:nvPr/>
          </p:nvSpPr>
          <p:spPr>
            <a:xfrm>
              <a:off x="5096255" y="1796795"/>
              <a:ext cx="4419600" cy="4577080"/>
            </a:xfrm>
            <a:custGeom>
              <a:avLst/>
              <a:gdLst/>
              <a:ahLst/>
              <a:cxnLst/>
              <a:rect l="l" t="t" r="r" b="b"/>
              <a:pathLst>
                <a:path w="4419600" h="4577080">
                  <a:moveTo>
                    <a:pt x="2209800" y="0"/>
                  </a:moveTo>
                  <a:lnTo>
                    <a:pt x="0" y="0"/>
                  </a:lnTo>
                  <a:lnTo>
                    <a:pt x="0" y="4576572"/>
                  </a:lnTo>
                  <a:lnTo>
                    <a:pt x="2209800" y="4576572"/>
                  </a:lnTo>
                  <a:lnTo>
                    <a:pt x="4419600" y="2288286"/>
                  </a:lnTo>
                  <a:lnTo>
                    <a:pt x="2209800" y="0"/>
                  </a:lnTo>
                  <a:close/>
                </a:path>
              </a:pathLst>
            </a:custGeom>
            <a:solidFill>
              <a:srgbClr val="990033"/>
            </a:solidFill>
          </p:spPr>
          <p:txBody>
            <a:bodyPr wrap="square" lIns="0" tIns="0" rIns="0" bIns="0" rtlCol="0"/>
            <a:lstStyle/>
            <a:p>
              <a:endParaRPr/>
            </a:p>
          </p:txBody>
        </p:sp>
        <p:sp>
          <p:nvSpPr>
            <p:cNvPr id="4" name="object 4"/>
            <p:cNvSpPr/>
            <p:nvPr/>
          </p:nvSpPr>
          <p:spPr>
            <a:xfrm>
              <a:off x="5096255" y="1796795"/>
              <a:ext cx="4419600" cy="4577080"/>
            </a:xfrm>
            <a:custGeom>
              <a:avLst/>
              <a:gdLst/>
              <a:ahLst/>
              <a:cxnLst/>
              <a:rect l="l" t="t" r="r" b="b"/>
              <a:pathLst>
                <a:path w="4419600" h="4577080">
                  <a:moveTo>
                    <a:pt x="0" y="0"/>
                  </a:moveTo>
                  <a:lnTo>
                    <a:pt x="2209800" y="0"/>
                  </a:lnTo>
                  <a:lnTo>
                    <a:pt x="4419600" y="2288286"/>
                  </a:lnTo>
                  <a:lnTo>
                    <a:pt x="2209800" y="4576572"/>
                  </a:lnTo>
                  <a:lnTo>
                    <a:pt x="0" y="4576572"/>
                  </a:lnTo>
                  <a:lnTo>
                    <a:pt x="0" y="0"/>
                  </a:lnTo>
                  <a:close/>
                </a:path>
              </a:pathLst>
            </a:custGeom>
            <a:ln w="12700">
              <a:solidFill>
                <a:srgbClr val="990033"/>
              </a:solidFill>
            </a:ln>
          </p:spPr>
          <p:txBody>
            <a:bodyPr wrap="square" lIns="0" tIns="0" rIns="0" bIns="0" rtlCol="0"/>
            <a:lstStyle/>
            <a:p>
              <a:endParaRPr/>
            </a:p>
          </p:txBody>
        </p:sp>
        <p:sp>
          <p:nvSpPr>
            <p:cNvPr id="5" name="object 5"/>
            <p:cNvSpPr/>
            <p:nvPr/>
          </p:nvSpPr>
          <p:spPr>
            <a:xfrm>
              <a:off x="1729739" y="1424939"/>
              <a:ext cx="10157460" cy="5053965"/>
            </a:xfrm>
            <a:custGeom>
              <a:avLst/>
              <a:gdLst/>
              <a:ahLst/>
              <a:cxnLst/>
              <a:rect l="l" t="t" r="r" b="b"/>
              <a:pathLst>
                <a:path w="10157460" h="5053965">
                  <a:moveTo>
                    <a:pt x="0" y="0"/>
                  </a:moveTo>
                  <a:lnTo>
                    <a:pt x="10157460" y="0"/>
                  </a:lnTo>
                  <a:lnTo>
                    <a:pt x="10157460" y="5053584"/>
                  </a:lnTo>
                  <a:lnTo>
                    <a:pt x="0" y="5053584"/>
                  </a:lnTo>
                  <a:lnTo>
                    <a:pt x="0" y="0"/>
                  </a:lnTo>
                  <a:close/>
                </a:path>
              </a:pathLst>
            </a:custGeom>
            <a:ln w="12700">
              <a:solidFill>
                <a:srgbClr val="990033"/>
              </a:solidFill>
            </a:ln>
          </p:spPr>
          <p:txBody>
            <a:bodyPr wrap="square" lIns="0" tIns="0" rIns="0" bIns="0" rtlCol="0"/>
            <a:lstStyle/>
            <a:p>
              <a:endParaRPr/>
            </a:p>
          </p:txBody>
        </p:sp>
        <p:sp>
          <p:nvSpPr>
            <p:cNvPr id="6" name="object 6"/>
            <p:cNvSpPr/>
            <p:nvPr/>
          </p:nvSpPr>
          <p:spPr>
            <a:xfrm>
              <a:off x="4442460" y="1796795"/>
              <a:ext cx="640080" cy="4577080"/>
            </a:xfrm>
            <a:custGeom>
              <a:avLst/>
              <a:gdLst/>
              <a:ahLst/>
              <a:cxnLst/>
              <a:rect l="l" t="t" r="r" b="b"/>
              <a:pathLst>
                <a:path w="640079" h="4577080">
                  <a:moveTo>
                    <a:pt x="640079" y="0"/>
                  </a:moveTo>
                  <a:lnTo>
                    <a:pt x="0" y="0"/>
                  </a:lnTo>
                  <a:lnTo>
                    <a:pt x="0" y="4576572"/>
                  </a:lnTo>
                  <a:lnTo>
                    <a:pt x="640079" y="4576572"/>
                  </a:lnTo>
                  <a:lnTo>
                    <a:pt x="640079" y="0"/>
                  </a:lnTo>
                  <a:close/>
                </a:path>
              </a:pathLst>
            </a:custGeom>
            <a:solidFill>
              <a:srgbClr val="FFFFCC"/>
            </a:solidFill>
          </p:spPr>
          <p:txBody>
            <a:bodyPr wrap="square" lIns="0" tIns="0" rIns="0" bIns="0" rtlCol="0"/>
            <a:lstStyle/>
            <a:p>
              <a:endParaRPr/>
            </a:p>
          </p:txBody>
        </p:sp>
      </p:grpSp>
      <p:sp>
        <p:nvSpPr>
          <p:cNvPr id="7" name="object 7"/>
          <p:cNvSpPr txBox="1">
            <a:spLocks noGrp="1"/>
          </p:cNvSpPr>
          <p:nvPr>
            <p:ph type="title"/>
          </p:nvPr>
        </p:nvSpPr>
        <p:spPr>
          <a:xfrm>
            <a:off x="521208" y="448055"/>
            <a:ext cx="11309985" cy="640080"/>
          </a:xfrm>
          <a:prstGeom prst="rect">
            <a:avLst/>
          </a:prstGeom>
          <a:solidFill>
            <a:srgbClr val="922C31"/>
          </a:solidFill>
        </p:spPr>
        <p:txBody>
          <a:bodyPr vert="horz" wrap="square" lIns="0" tIns="635" rIns="0" bIns="0" rtlCol="0">
            <a:spAutoFit/>
          </a:bodyPr>
          <a:lstStyle/>
          <a:p>
            <a:pPr marL="91440">
              <a:lnSpc>
                <a:spcPct val="100000"/>
              </a:lnSpc>
              <a:spcBef>
                <a:spcPts val="5"/>
              </a:spcBef>
            </a:pPr>
            <a:r>
              <a:rPr sz="4000" dirty="0"/>
              <a:t>A</a:t>
            </a:r>
            <a:r>
              <a:rPr sz="4000" spc="-210" dirty="0"/>
              <a:t> </a:t>
            </a:r>
            <a:r>
              <a:rPr sz="4000" dirty="0"/>
              <a:t>New</a:t>
            </a:r>
            <a:r>
              <a:rPr sz="4000" spc="-60" dirty="0"/>
              <a:t> </a:t>
            </a:r>
            <a:r>
              <a:rPr sz="4000" dirty="0"/>
              <a:t>Focus</a:t>
            </a:r>
            <a:r>
              <a:rPr sz="4000" spc="-60" dirty="0"/>
              <a:t> </a:t>
            </a:r>
            <a:r>
              <a:rPr sz="4000" dirty="0"/>
              <a:t>for</a:t>
            </a:r>
            <a:r>
              <a:rPr sz="4000" spc="-55" dirty="0"/>
              <a:t> </a:t>
            </a:r>
            <a:r>
              <a:rPr sz="4000" dirty="0"/>
              <a:t>the</a:t>
            </a:r>
            <a:r>
              <a:rPr sz="4000" spc="-70" dirty="0"/>
              <a:t> </a:t>
            </a:r>
            <a:r>
              <a:rPr sz="4000" spc="-10" dirty="0"/>
              <a:t>Comprehensive</a:t>
            </a:r>
            <a:r>
              <a:rPr sz="4000" spc="-30" dirty="0"/>
              <a:t> </a:t>
            </a:r>
            <a:r>
              <a:rPr sz="4000" spc="-20" dirty="0"/>
              <a:t>Plan</a:t>
            </a:r>
            <a:endParaRPr sz="4000"/>
          </a:p>
        </p:txBody>
      </p:sp>
      <p:sp>
        <p:nvSpPr>
          <p:cNvPr id="8" name="object 8"/>
          <p:cNvSpPr txBox="1"/>
          <p:nvPr/>
        </p:nvSpPr>
        <p:spPr>
          <a:xfrm>
            <a:off x="4540051" y="1796795"/>
            <a:ext cx="422167" cy="4527805"/>
          </a:xfrm>
          <a:prstGeom prst="rect">
            <a:avLst/>
          </a:prstGeom>
        </p:spPr>
        <p:txBody>
          <a:bodyPr vert="vert270" wrap="square" lIns="0" tIns="0" rIns="0" bIns="0" rtlCol="0">
            <a:spAutoFit/>
          </a:bodyPr>
          <a:lstStyle/>
          <a:p>
            <a:pPr marL="12700">
              <a:lnSpc>
                <a:spcPts val="3640"/>
              </a:lnSpc>
            </a:pPr>
            <a:r>
              <a:rPr sz="2600" dirty="0">
                <a:solidFill>
                  <a:srgbClr val="990033"/>
                </a:solidFill>
                <a:latin typeface="Arial"/>
                <a:cs typeface="Arial"/>
              </a:rPr>
              <a:t>DEISA+</a:t>
            </a:r>
            <a:r>
              <a:rPr sz="2600" spc="-75" dirty="0">
                <a:solidFill>
                  <a:srgbClr val="990033"/>
                </a:solidFill>
                <a:latin typeface="Arial"/>
                <a:cs typeface="Arial"/>
              </a:rPr>
              <a:t> </a:t>
            </a:r>
            <a:r>
              <a:rPr lang="en-US" sz="2600" spc="-75" dirty="0">
                <a:solidFill>
                  <a:srgbClr val="990033"/>
                </a:solidFill>
                <a:latin typeface="Arial"/>
                <a:cs typeface="Arial"/>
              </a:rPr>
              <a:t>Healing Centered </a:t>
            </a:r>
            <a:r>
              <a:rPr sz="2600" spc="-20" dirty="0">
                <a:solidFill>
                  <a:srgbClr val="990033"/>
                </a:solidFill>
                <a:latin typeface="Arial"/>
                <a:cs typeface="Arial"/>
              </a:rPr>
              <a:t>Lens</a:t>
            </a:r>
            <a:endParaRPr sz="2600" dirty="0">
              <a:latin typeface="Arial"/>
              <a:cs typeface="Arial"/>
            </a:endParaRPr>
          </a:p>
        </p:txBody>
      </p:sp>
      <p:sp>
        <p:nvSpPr>
          <p:cNvPr id="9" name="object 9"/>
          <p:cNvSpPr txBox="1"/>
          <p:nvPr/>
        </p:nvSpPr>
        <p:spPr>
          <a:xfrm>
            <a:off x="5241718" y="2710697"/>
            <a:ext cx="4208098" cy="2949525"/>
          </a:xfrm>
          <a:prstGeom prst="rect">
            <a:avLst/>
          </a:prstGeom>
        </p:spPr>
        <p:txBody>
          <a:bodyPr vert="horz" wrap="square" lIns="0" tIns="12700" rIns="0" bIns="0" rtlCol="0">
            <a:spAutoFit/>
          </a:bodyPr>
          <a:lstStyle/>
          <a:p>
            <a:pPr marL="285750" marR="94615" indent="-273050">
              <a:lnSpc>
                <a:spcPct val="100000"/>
              </a:lnSpc>
              <a:spcBef>
                <a:spcPts val="100"/>
              </a:spcBef>
              <a:spcAft>
                <a:spcPts val="300"/>
              </a:spcAft>
              <a:buChar char="•"/>
              <a:tabLst>
                <a:tab pos="285750" algn="l"/>
              </a:tabLst>
            </a:pPr>
            <a:r>
              <a:rPr lang="en-US" dirty="0">
                <a:solidFill>
                  <a:srgbClr val="FFFFFF"/>
                </a:solidFill>
                <a:latin typeface="Arial"/>
                <a:cs typeface="Arial"/>
              </a:rPr>
              <a:t>Institutional Goals,              Strategies, Outcomes, &amp; Implementation Protocols</a:t>
            </a:r>
          </a:p>
          <a:p>
            <a:pPr marL="285750" marR="94615" indent="-273050">
              <a:lnSpc>
                <a:spcPct val="100000"/>
              </a:lnSpc>
              <a:spcBef>
                <a:spcPts val="100"/>
              </a:spcBef>
              <a:spcAft>
                <a:spcPts val="300"/>
              </a:spcAft>
              <a:buChar char="•"/>
              <a:tabLst>
                <a:tab pos="285750" algn="l"/>
              </a:tabLst>
            </a:pPr>
            <a:r>
              <a:rPr dirty="0">
                <a:solidFill>
                  <a:srgbClr val="FFFFFF"/>
                </a:solidFill>
                <a:latin typeface="Arial"/>
                <a:cs typeface="Arial"/>
              </a:rPr>
              <a:t>Instructional</a:t>
            </a:r>
            <a:r>
              <a:rPr spc="-60" dirty="0">
                <a:solidFill>
                  <a:srgbClr val="FFFFFF"/>
                </a:solidFill>
                <a:latin typeface="Arial"/>
                <a:cs typeface="Arial"/>
              </a:rPr>
              <a:t> </a:t>
            </a:r>
            <a:r>
              <a:rPr spc="-10" dirty="0">
                <a:solidFill>
                  <a:srgbClr val="FFFFFF"/>
                </a:solidFill>
                <a:latin typeface="Arial"/>
                <a:cs typeface="Arial"/>
              </a:rPr>
              <a:t>Priorities</a:t>
            </a:r>
            <a:endParaRPr dirty="0">
              <a:latin typeface="Arial"/>
              <a:cs typeface="Arial"/>
            </a:endParaRPr>
          </a:p>
          <a:p>
            <a:pPr marL="285750" marR="5080" indent="-273050">
              <a:lnSpc>
                <a:spcPct val="100000"/>
              </a:lnSpc>
              <a:spcAft>
                <a:spcPts val="300"/>
              </a:spcAft>
              <a:buChar char="•"/>
              <a:tabLst>
                <a:tab pos="285750" algn="l"/>
              </a:tabLst>
            </a:pPr>
            <a:r>
              <a:rPr dirty="0">
                <a:solidFill>
                  <a:srgbClr val="FFFFFF"/>
                </a:solidFill>
                <a:latin typeface="Arial"/>
                <a:cs typeface="Arial"/>
              </a:rPr>
              <a:t>Comprehensive</a:t>
            </a:r>
            <a:r>
              <a:rPr spc="-85" dirty="0">
                <a:solidFill>
                  <a:srgbClr val="FFFFFF"/>
                </a:solidFill>
                <a:latin typeface="Arial"/>
                <a:cs typeface="Arial"/>
              </a:rPr>
              <a:t> </a:t>
            </a:r>
            <a:r>
              <a:rPr spc="-10" dirty="0">
                <a:solidFill>
                  <a:srgbClr val="FFFFFF"/>
                </a:solidFill>
                <a:latin typeface="Arial"/>
                <a:cs typeface="Arial"/>
              </a:rPr>
              <a:t>Student Services</a:t>
            </a:r>
            <a:endParaRPr dirty="0">
              <a:latin typeface="Arial"/>
              <a:cs typeface="Arial"/>
            </a:endParaRPr>
          </a:p>
          <a:p>
            <a:pPr marL="285750" marR="751205" indent="-273050">
              <a:lnSpc>
                <a:spcPct val="100000"/>
              </a:lnSpc>
              <a:spcAft>
                <a:spcPts val="300"/>
              </a:spcAft>
              <a:buChar char="•"/>
              <a:tabLst>
                <a:tab pos="285750" algn="l"/>
              </a:tabLst>
            </a:pPr>
            <a:r>
              <a:rPr lang="en-US" dirty="0">
                <a:solidFill>
                  <a:srgbClr val="FFFFFF"/>
                </a:solidFill>
                <a:latin typeface="Arial"/>
                <a:cs typeface="Arial"/>
              </a:rPr>
              <a:t>Facilities Planning Principles &amp; Decision-making Rubric for Facilities Improvement</a:t>
            </a:r>
          </a:p>
          <a:p>
            <a:pPr marL="285750" marR="751205" indent="-273050">
              <a:lnSpc>
                <a:spcPct val="100000"/>
              </a:lnSpc>
              <a:spcAft>
                <a:spcPts val="300"/>
              </a:spcAft>
              <a:buChar char="•"/>
              <a:tabLst>
                <a:tab pos="285750" algn="l"/>
              </a:tabLst>
            </a:pPr>
            <a:r>
              <a:rPr lang="en-US" dirty="0">
                <a:solidFill>
                  <a:srgbClr val="FFFFFF"/>
                </a:solidFill>
                <a:latin typeface="Arial"/>
                <a:cs typeface="Arial"/>
              </a:rPr>
              <a:t>Recommendations for   Campus Development</a:t>
            </a:r>
            <a:endParaRPr dirty="0">
              <a:latin typeface="Arial"/>
              <a:cs typeface="Arial"/>
            </a:endParaRPr>
          </a:p>
        </p:txBody>
      </p:sp>
      <p:sp>
        <p:nvSpPr>
          <p:cNvPr id="10" name="object 10"/>
          <p:cNvSpPr txBox="1"/>
          <p:nvPr/>
        </p:nvSpPr>
        <p:spPr>
          <a:xfrm>
            <a:off x="9638855" y="2480407"/>
            <a:ext cx="2059305" cy="3119120"/>
          </a:xfrm>
          <a:prstGeom prst="rect">
            <a:avLst/>
          </a:prstGeom>
        </p:spPr>
        <p:txBody>
          <a:bodyPr vert="horz" wrap="square" lIns="0" tIns="13335" rIns="0" bIns="0" rtlCol="0">
            <a:spAutoFit/>
          </a:bodyPr>
          <a:lstStyle/>
          <a:p>
            <a:pPr marL="12700" marR="5080" indent="-3175" algn="ctr">
              <a:lnSpc>
                <a:spcPct val="100000"/>
              </a:lnSpc>
              <a:spcBef>
                <a:spcPts val="105"/>
              </a:spcBef>
            </a:pPr>
            <a:r>
              <a:rPr sz="2900" spc="-10" dirty="0">
                <a:latin typeface="Arial"/>
                <a:cs typeface="Arial"/>
              </a:rPr>
              <a:t>Decision- </a:t>
            </a:r>
            <a:r>
              <a:rPr sz="2900" dirty="0">
                <a:latin typeface="Arial"/>
                <a:cs typeface="Arial"/>
              </a:rPr>
              <a:t>Making</a:t>
            </a:r>
            <a:r>
              <a:rPr sz="2900" spc="-90" dirty="0">
                <a:latin typeface="Arial"/>
                <a:cs typeface="Arial"/>
              </a:rPr>
              <a:t> </a:t>
            </a:r>
            <a:r>
              <a:rPr sz="2900" spc="-20" dirty="0">
                <a:latin typeface="Arial"/>
                <a:cs typeface="Arial"/>
              </a:rPr>
              <a:t>Tool </a:t>
            </a:r>
            <a:r>
              <a:rPr sz="2900" dirty="0">
                <a:latin typeface="Arial"/>
                <a:cs typeface="Arial"/>
              </a:rPr>
              <a:t>to</a:t>
            </a:r>
            <a:r>
              <a:rPr sz="2900" spc="-15" dirty="0">
                <a:latin typeface="Arial"/>
                <a:cs typeface="Arial"/>
              </a:rPr>
              <a:t> </a:t>
            </a:r>
            <a:r>
              <a:rPr sz="2900" spc="-10" dirty="0">
                <a:latin typeface="Arial"/>
                <a:cs typeface="Arial"/>
              </a:rPr>
              <a:t>Guide Prioritization </a:t>
            </a:r>
            <a:r>
              <a:rPr sz="2900" dirty="0">
                <a:latin typeface="Arial"/>
                <a:cs typeface="Arial"/>
              </a:rPr>
              <a:t>of</a:t>
            </a:r>
            <a:r>
              <a:rPr sz="2900" spc="-20" dirty="0">
                <a:latin typeface="Arial"/>
                <a:cs typeface="Arial"/>
              </a:rPr>
              <a:t> </a:t>
            </a:r>
            <a:r>
              <a:rPr sz="2900" spc="-25" dirty="0">
                <a:latin typeface="Arial"/>
                <a:cs typeface="Arial"/>
              </a:rPr>
              <a:t>all </a:t>
            </a:r>
            <a:r>
              <a:rPr sz="2900" spc="-10" dirty="0">
                <a:latin typeface="Arial"/>
                <a:cs typeface="Arial"/>
              </a:rPr>
              <a:t>College </a:t>
            </a:r>
            <a:r>
              <a:rPr sz="2900" spc="-20" dirty="0">
                <a:latin typeface="Arial"/>
                <a:cs typeface="Arial"/>
              </a:rPr>
              <a:t>Work</a:t>
            </a:r>
            <a:endParaRPr sz="2900">
              <a:latin typeface="Arial"/>
              <a:cs typeface="Arial"/>
            </a:endParaRPr>
          </a:p>
        </p:txBody>
      </p:sp>
      <p:sp>
        <p:nvSpPr>
          <p:cNvPr id="11" name="object 11"/>
          <p:cNvSpPr txBox="1"/>
          <p:nvPr/>
        </p:nvSpPr>
        <p:spPr>
          <a:xfrm>
            <a:off x="5102861" y="2160008"/>
            <a:ext cx="2692400" cy="474489"/>
          </a:xfrm>
          <a:prstGeom prst="rect">
            <a:avLst/>
          </a:prstGeom>
        </p:spPr>
        <p:txBody>
          <a:bodyPr vert="horz" wrap="square" lIns="0" tIns="12700" rIns="0" bIns="0" rtlCol="0">
            <a:spAutoFit/>
          </a:bodyPr>
          <a:lstStyle/>
          <a:p>
            <a:pPr marL="12065" marR="5080" algn="ctr">
              <a:lnSpc>
                <a:spcPct val="100000"/>
              </a:lnSpc>
              <a:spcBef>
                <a:spcPts val="100"/>
              </a:spcBef>
            </a:pPr>
            <a:r>
              <a:rPr lang="en-US" sz="3000" dirty="0">
                <a:solidFill>
                  <a:srgbClr val="FFFFFF"/>
                </a:solidFill>
                <a:latin typeface="Arial"/>
                <a:cs typeface="Arial"/>
              </a:rPr>
              <a:t>Mt. SAC 2035</a:t>
            </a:r>
            <a:endParaRPr sz="3000" dirty="0">
              <a:latin typeface="Arial"/>
              <a:cs typeface="Arial"/>
            </a:endParaRPr>
          </a:p>
        </p:txBody>
      </p:sp>
      <p:grpSp>
        <p:nvGrpSpPr>
          <p:cNvPr id="12" name="object 12"/>
          <p:cNvGrpSpPr/>
          <p:nvPr/>
        </p:nvGrpSpPr>
        <p:grpSpPr>
          <a:xfrm>
            <a:off x="1810257" y="4897883"/>
            <a:ext cx="2361565" cy="1482090"/>
            <a:chOff x="1810257" y="4897883"/>
            <a:chExt cx="2361565" cy="1482090"/>
          </a:xfrm>
        </p:grpSpPr>
        <p:sp>
          <p:nvSpPr>
            <p:cNvPr id="13" name="object 13"/>
            <p:cNvSpPr/>
            <p:nvPr/>
          </p:nvSpPr>
          <p:spPr>
            <a:xfrm>
              <a:off x="1816607" y="4904233"/>
              <a:ext cx="2348865" cy="1469390"/>
            </a:xfrm>
            <a:custGeom>
              <a:avLst/>
              <a:gdLst/>
              <a:ahLst/>
              <a:cxnLst/>
              <a:rect l="l" t="t" r="r" b="b"/>
              <a:pathLst>
                <a:path w="2348865" h="1469389">
                  <a:moveTo>
                    <a:pt x="1613915" y="0"/>
                  </a:moveTo>
                  <a:lnTo>
                    <a:pt x="1613915" y="367284"/>
                  </a:lnTo>
                  <a:lnTo>
                    <a:pt x="0" y="367284"/>
                  </a:lnTo>
                  <a:lnTo>
                    <a:pt x="0" y="1101852"/>
                  </a:lnTo>
                  <a:lnTo>
                    <a:pt x="1613915" y="1101852"/>
                  </a:lnTo>
                  <a:lnTo>
                    <a:pt x="1613915" y="1469136"/>
                  </a:lnTo>
                  <a:lnTo>
                    <a:pt x="2348484" y="734568"/>
                  </a:lnTo>
                  <a:lnTo>
                    <a:pt x="1613915" y="0"/>
                  </a:lnTo>
                  <a:close/>
                </a:path>
              </a:pathLst>
            </a:custGeom>
            <a:solidFill>
              <a:srgbClr val="990033"/>
            </a:solidFill>
          </p:spPr>
          <p:txBody>
            <a:bodyPr wrap="square" lIns="0" tIns="0" rIns="0" bIns="0" rtlCol="0"/>
            <a:lstStyle/>
            <a:p>
              <a:endParaRPr/>
            </a:p>
          </p:txBody>
        </p:sp>
        <p:sp>
          <p:nvSpPr>
            <p:cNvPr id="14" name="object 14"/>
            <p:cNvSpPr/>
            <p:nvPr/>
          </p:nvSpPr>
          <p:spPr>
            <a:xfrm>
              <a:off x="1816607" y="4904233"/>
              <a:ext cx="2348865" cy="1469390"/>
            </a:xfrm>
            <a:custGeom>
              <a:avLst/>
              <a:gdLst/>
              <a:ahLst/>
              <a:cxnLst/>
              <a:rect l="l" t="t" r="r" b="b"/>
              <a:pathLst>
                <a:path w="2348865" h="1469389">
                  <a:moveTo>
                    <a:pt x="2348484" y="734568"/>
                  </a:moveTo>
                  <a:lnTo>
                    <a:pt x="1613915" y="0"/>
                  </a:lnTo>
                  <a:lnTo>
                    <a:pt x="1613915" y="367284"/>
                  </a:lnTo>
                  <a:lnTo>
                    <a:pt x="0" y="367284"/>
                  </a:lnTo>
                  <a:lnTo>
                    <a:pt x="0" y="1101852"/>
                  </a:lnTo>
                  <a:lnTo>
                    <a:pt x="1613915" y="1101852"/>
                  </a:lnTo>
                  <a:lnTo>
                    <a:pt x="1613915" y="1469136"/>
                  </a:lnTo>
                  <a:lnTo>
                    <a:pt x="2348484" y="734568"/>
                  </a:lnTo>
                  <a:close/>
                </a:path>
              </a:pathLst>
            </a:custGeom>
            <a:ln w="12700">
              <a:solidFill>
                <a:srgbClr val="990033"/>
              </a:solidFill>
            </a:ln>
          </p:spPr>
          <p:txBody>
            <a:bodyPr wrap="square" lIns="0" tIns="0" rIns="0" bIns="0" rtlCol="0"/>
            <a:lstStyle/>
            <a:p>
              <a:endParaRPr/>
            </a:p>
          </p:txBody>
        </p:sp>
      </p:grpSp>
      <p:sp>
        <p:nvSpPr>
          <p:cNvPr id="15" name="object 15"/>
          <p:cNvSpPr txBox="1"/>
          <p:nvPr/>
        </p:nvSpPr>
        <p:spPr>
          <a:xfrm>
            <a:off x="1748499" y="5380203"/>
            <a:ext cx="1651423" cy="517449"/>
          </a:xfrm>
          <a:prstGeom prst="rect">
            <a:avLst/>
          </a:prstGeom>
        </p:spPr>
        <p:txBody>
          <a:bodyPr vert="horz" wrap="square" lIns="0" tIns="12065" rIns="0" bIns="0" rtlCol="0">
            <a:spAutoFit/>
          </a:bodyPr>
          <a:lstStyle/>
          <a:p>
            <a:pPr marL="108585" marR="5080" indent="-96520" algn="ctr">
              <a:lnSpc>
                <a:spcPct val="100000"/>
              </a:lnSpc>
              <a:spcBef>
                <a:spcPts val="95"/>
              </a:spcBef>
            </a:pPr>
            <a:r>
              <a:rPr lang="en-US" sz="1600" spc="-10" dirty="0">
                <a:solidFill>
                  <a:srgbClr val="FFFFFF"/>
                </a:solidFill>
                <a:latin typeface="Arial"/>
                <a:cs typeface="Arial"/>
              </a:rPr>
              <a:t>Constituent</a:t>
            </a:r>
          </a:p>
          <a:p>
            <a:pPr marL="108585" marR="5080" indent="-96520" algn="ctr">
              <a:lnSpc>
                <a:spcPct val="100000"/>
              </a:lnSpc>
              <a:spcBef>
                <a:spcPts val="95"/>
              </a:spcBef>
            </a:pPr>
            <a:r>
              <a:rPr lang="en-US" sz="1600" spc="-10" dirty="0">
                <a:solidFill>
                  <a:srgbClr val="FFFFFF"/>
                </a:solidFill>
                <a:latin typeface="Arial"/>
                <a:cs typeface="Arial"/>
              </a:rPr>
              <a:t>Engagement</a:t>
            </a:r>
            <a:endParaRPr sz="1600" dirty="0">
              <a:latin typeface="Arial"/>
              <a:cs typeface="Arial"/>
            </a:endParaRPr>
          </a:p>
        </p:txBody>
      </p:sp>
      <p:grpSp>
        <p:nvGrpSpPr>
          <p:cNvPr id="16" name="object 16"/>
          <p:cNvGrpSpPr/>
          <p:nvPr/>
        </p:nvGrpSpPr>
        <p:grpSpPr>
          <a:xfrm>
            <a:off x="1810257" y="3344927"/>
            <a:ext cx="2361565" cy="1480820"/>
            <a:chOff x="1810257" y="3344927"/>
            <a:chExt cx="2361565" cy="1480820"/>
          </a:xfrm>
        </p:grpSpPr>
        <p:sp>
          <p:nvSpPr>
            <p:cNvPr id="17" name="object 17"/>
            <p:cNvSpPr/>
            <p:nvPr/>
          </p:nvSpPr>
          <p:spPr>
            <a:xfrm>
              <a:off x="1816607" y="3351277"/>
              <a:ext cx="2348865" cy="1468120"/>
            </a:xfrm>
            <a:custGeom>
              <a:avLst/>
              <a:gdLst/>
              <a:ahLst/>
              <a:cxnLst/>
              <a:rect l="l" t="t" r="r" b="b"/>
              <a:pathLst>
                <a:path w="2348865" h="1468120">
                  <a:moveTo>
                    <a:pt x="1614677" y="0"/>
                  </a:moveTo>
                  <a:lnTo>
                    <a:pt x="1614677" y="366903"/>
                  </a:lnTo>
                  <a:lnTo>
                    <a:pt x="0" y="366903"/>
                  </a:lnTo>
                  <a:lnTo>
                    <a:pt x="0" y="1100709"/>
                  </a:lnTo>
                  <a:lnTo>
                    <a:pt x="1614677" y="1100709"/>
                  </a:lnTo>
                  <a:lnTo>
                    <a:pt x="1614677" y="1467612"/>
                  </a:lnTo>
                  <a:lnTo>
                    <a:pt x="2348484" y="733806"/>
                  </a:lnTo>
                  <a:lnTo>
                    <a:pt x="1614677" y="0"/>
                  </a:lnTo>
                  <a:close/>
                </a:path>
              </a:pathLst>
            </a:custGeom>
            <a:solidFill>
              <a:srgbClr val="990033"/>
            </a:solidFill>
          </p:spPr>
          <p:txBody>
            <a:bodyPr wrap="square" lIns="0" tIns="0" rIns="0" bIns="0" rtlCol="0"/>
            <a:lstStyle/>
            <a:p>
              <a:endParaRPr/>
            </a:p>
          </p:txBody>
        </p:sp>
        <p:sp>
          <p:nvSpPr>
            <p:cNvPr id="18" name="object 18"/>
            <p:cNvSpPr/>
            <p:nvPr/>
          </p:nvSpPr>
          <p:spPr>
            <a:xfrm>
              <a:off x="1816607" y="3351277"/>
              <a:ext cx="2348865" cy="1468120"/>
            </a:xfrm>
            <a:custGeom>
              <a:avLst/>
              <a:gdLst/>
              <a:ahLst/>
              <a:cxnLst/>
              <a:rect l="l" t="t" r="r" b="b"/>
              <a:pathLst>
                <a:path w="2348865" h="1468120">
                  <a:moveTo>
                    <a:pt x="2348484" y="733806"/>
                  </a:moveTo>
                  <a:lnTo>
                    <a:pt x="1614677" y="0"/>
                  </a:lnTo>
                  <a:lnTo>
                    <a:pt x="1614677" y="366903"/>
                  </a:lnTo>
                  <a:lnTo>
                    <a:pt x="0" y="366903"/>
                  </a:lnTo>
                  <a:lnTo>
                    <a:pt x="0" y="1100709"/>
                  </a:lnTo>
                  <a:lnTo>
                    <a:pt x="1614677" y="1100709"/>
                  </a:lnTo>
                  <a:lnTo>
                    <a:pt x="1614677" y="1467612"/>
                  </a:lnTo>
                  <a:lnTo>
                    <a:pt x="2348484" y="733806"/>
                  </a:lnTo>
                  <a:close/>
                </a:path>
              </a:pathLst>
            </a:custGeom>
            <a:ln w="12700">
              <a:solidFill>
                <a:srgbClr val="990033"/>
              </a:solidFill>
            </a:ln>
          </p:spPr>
          <p:txBody>
            <a:bodyPr wrap="square" lIns="0" tIns="0" rIns="0" bIns="0" rtlCol="0"/>
            <a:lstStyle/>
            <a:p>
              <a:endParaRPr/>
            </a:p>
          </p:txBody>
        </p:sp>
      </p:grpSp>
      <p:sp>
        <p:nvSpPr>
          <p:cNvPr id="19" name="object 19"/>
          <p:cNvSpPr txBox="1"/>
          <p:nvPr/>
        </p:nvSpPr>
        <p:spPr>
          <a:xfrm>
            <a:off x="1981200" y="3950715"/>
            <a:ext cx="125476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FFFF"/>
                </a:solidFill>
                <a:latin typeface="Arial"/>
                <a:cs typeface="Arial"/>
              </a:rPr>
              <a:t>Data</a:t>
            </a:r>
            <a:r>
              <a:rPr sz="1600" spc="-95" dirty="0">
                <a:solidFill>
                  <a:srgbClr val="FFFFFF"/>
                </a:solidFill>
                <a:latin typeface="Arial"/>
                <a:cs typeface="Arial"/>
              </a:rPr>
              <a:t> </a:t>
            </a:r>
            <a:r>
              <a:rPr sz="1600" spc="-10" dirty="0">
                <a:solidFill>
                  <a:srgbClr val="FFFFFF"/>
                </a:solidFill>
                <a:latin typeface="Arial"/>
                <a:cs typeface="Arial"/>
              </a:rPr>
              <a:t>Analysis</a:t>
            </a:r>
            <a:endParaRPr sz="1600" dirty="0">
              <a:latin typeface="Arial"/>
              <a:cs typeface="Arial"/>
            </a:endParaRPr>
          </a:p>
        </p:txBody>
      </p:sp>
      <p:grpSp>
        <p:nvGrpSpPr>
          <p:cNvPr id="20" name="object 20"/>
          <p:cNvGrpSpPr/>
          <p:nvPr/>
        </p:nvGrpSpPr>
        <p:grpSpPr>
          <a:xfrm>
            <a:off x="1810257" y="1790447"/>
            <a:ext cx="2361565" cy="1480820"/>
            <a:chOff x="1810257" y="1790447"/>
            <a:chExt cx="2361565" cy="1480820"/>
          </a:xfrm>
        </p:grpSpPr>
        <p:sp>
          <p:nvSpPr>
            <p:cNvPr id="21" name="object 21"/>
            <p:cNvSpPr/>
            <p:nvPr/>
          </p:nvSpPr>
          <p:spPr>
            <a:xfrm>
              <a:off x="1816607" y="1796797"/>
              <a:ext cx="2348865" cy="1468120"/>
            </a:xfrm>
            <a:custGeom>
              <a:avLst/>
              <a:gdLst/>
              <a:ahLst/>
              <a:cxnLst/>
              <a:rect l="l" t="t" r="r" b="b"/>
              <a:pathLst>
                <a:path w="2348865" h="1468120">
                  <a:moveTo>
                    <a:pt x="1614677" y="0"/>
                  </a:moveTo>
                  <a:lnTo>
                    <a:pt x="1614677" y="366903"/>
                  </a:lnTo>
                  <a:lnTo>
                    <a:pt x="0" y="366903"/>
                  </a:lnTo>
                  <a:lnTo>
                    <a:pt x="0" y="1100709"/>
                  </a:lnTo>
                  <a:lnTo>
                    <a:pt x="1614677" y="1100709"/>
                  </a:lnTo>
                  <a:lnTo>
                    <a:pt x="1614677" y="1467612"/>
                  </a:lnTo>
                  <a:lnTo>
                    <a:pt x="2348484" y="733806"/>
                  </a:lnTo>
                  <a:lnTo>
                    <a:pt x="1614677" y="0"/>
                  </a:lnTo>
                  <a:close/>
                </a:path>
              </a:pathLst>
            </a:custGeom>
            <a:solidFill>
              <a:srgbClr val="990033"/>
            </a:solidFill>
          </p:spPr>
          <p:txBody>
            <a:bodyPr wrap="square" lIns="0" tIns="0" rIns="0" bIns="0" rtlCol="0"/>
            <a:lstStyle/>
            <a:p>
              <a:endParaRPr/>
            </a:p>
          </p:txBody>
        </p:sp>
        <p:sp>
          <p:nvSpPr>
            <p:cNvPr id="22" name="object 22"/>
            <p:cNvSpPr/>
            <p:nvPr/>
          </p:nvSpPr>
          <p:spPr>
            <a:xfrm>
              <a:off x="1816607" y="1796797"/>
              <a:ext cx="2348865" cy="1468120"/>
            </a:xfrm>
            <a:custGeom>
              <a:avLst/>
              <a:gdLst/>
              <a:ahLst/>
              <a:cxnLst/>
              <a:rect l="l" t="t" r="r" b="b"/>
              <a:pathLst>
                <a:path w="2348865" h="1468120">
                  <a:moveTo>
                    <a:pt x="2348484" y="733806"/>
                  </a:moveTo>
                  <a:lnTo>
                    <a:pt x="1614677" y="0"/>
                  </a:lnTo>
                  <a:lnTo>
                    <a:pt x="1614677" y="366903"/>
                  </a:lnTo>
                  <a:lnTo>
                    <a:pt x="0" y="366903"/>
                  </a:lnTo>
                  <a:lnTo>
                    <a:pt x="0" y="1100709"/>
                  </a:lnTo>
                  <a:lnTo>
                    <a:pt x="1614677" y="1100709"/>
                  </a:lnTo>
                  <a:lnTo>
                    <a:pt x="1614677" y="1467612"/>
                  </a:lnTo>
                  <a:lnTo>
                    <a:pt x="2348484" y="733806"/>
                  </a:lnTo>
                  <a:close/>
                </a:path>
              </a:pathLst>
            </a:custGeom>
            <a:ln w="12700">
              <a:solidFill>
                <a:srgbClr val="990033"/>
              </a:solidFill>
            </a:ln>
          </p:spPr>
          <p:txBody>
            <a:bodyPr wrap="square" lIns="0" tIns="0" rIns="0" bIns="0" rtlCol="0"/>
            <a:lstStyle/>
            <a:p>
              <a:endParaRPr/>
            </a:p>
          </p:txBody>
        </p:sp>
      </p:grpSp>
      <p:sp>
        <p:nvSpPr>
          <p:cNvPr id="23" name="object 23"/>
          <p:cNvSpPr txBox="1"/>
          <p:nvPr/>
        </p:nvSpPr>
        <p:spPr>
          <a:xfrm>
            <a:off x="1840168" y="2277903"/>
            <a:ext cx="2242101" cy="505908"/>
          </a:xfrm>
          <a:prstGeom prst="rect">
            <a:avLst/>
          </a:prstGeom>
        </p:spPr>
        <p:txBody>
          <a:bodyPr vert="horz" wrap="square" lIns="0" tIns="13335" rIns="0" bIns="0" rtlCol="0">
            <a:spAutoFit/>
          </a:bodyPr>
          <a:lstStyle/>
          <a:p>
            <a:pPr marL="12700" marR="5080" indent="304165">
              <a:lnSpc>
                <a:spcPct val="100000"/>
              </a:lnSpc>
              <a:spcBef>
                <a:spcPts val="105"/>
              </a:spcBef>
            </a:pPr>
            <a:r>
              <a:rPr sz="1600" dirty="0">
                <a:solidFill>
                  <a:srgbClr val="FFFFFF"/>
                </a:solidFill>
                <a:latin typeface="Arial"/>
                <a:cs typeface="Arial"/>
              </a:rPr>
              <a:t>Existing</a:t>
            </a:r>
            <a:r>
              <a:rPr sz="1600" spc="-30" dirty="0">
                <a:solidFill>
                  <a:srgbClr val="FFFFFF"/>
                </a:solidFill>
                <a:latin typeface="Arial"/>
                <a:cs typeface="Arial"/>
              </a:rPr>
              <a:t> </a:t>
            </a:r>
            <a:r>
              <a:rPr sz="1600" spc="-20" dirty="0">
                <a:solidFill>
                  <a:srgbClr val="FFFFFF"/>
                </a:solidFill>
                <a:latin typeface="Arial"/>
                <a:cs typeface="Arial"/>
              </a:rPr>
              <a:t>Plans </a:t>
            </a:r>
            <a:r>
              <a:rPr sz="1600" dirty="0">
                <a:solidFill>
                  <a:srgbClr val="FFFFFF"/>
                </a:solidFill>
                <a:latin typeface="Arial"/>
                <a:cs typeface="Arial"/>
              </a:rPr>
              <a:t>(Strategic</a:t>
            </a:r>
            <a:r>
              <a:rPr sz="1600" spc="-60" dirty="0">
                <a:solidFill>
                  <a:srgbClr val="FFFFFF"/>
                </a:solidFill>
                <a:latin typeface="Arial"/>
                <a:cs typeface="Arial"/>
              </a:rPr>
              <a:t> </a:t>
            </a:r>
            <a:r>
              <a:rPr sz="1600" dirty="0">
                <a:solidFill>
                  <a:srgbClr val="FFFFFF"/>
                </a:solidFill>
                <a:latin typeface="Arial"/>
                <a:cs typeface="Arial"/>
              </a:rPr>
              <a:t>&amp;</a:t>
            </a:r>
            <a:r>
              <a:rPr sz="1600" spc="-5" dirty="0">
                <a:solidFill>
                  <a:srgbClr val="FFFFFF"/>
                </a:solidFill>
                <a:latin typeface="Arial"/>
                <a:cs typeface="Arial"/>
              </a:rPr>
              <a:t> </a:t>
            </a:r>
            <a:r>
              <a:rPr sz="1600" spc="-10" dirty="0">
                <a:solidFill>
                  <a:srgbClr val="FFFFFF"/>
                </a:solidFill>
                <a:latin typeface="Arial"/>
                <a:cs typeface="Arial"/>
              </a:rPr>
              <a:t>Facilities)</a:t>
            </a:r>
            <a:endParaRPr sz="1600" dirty="0">
              <a:latin typeface="Arial"/>
              <a:cs typeface="Arial"/>
            </a:endParaRPr>
          </a:p>
        </p:txBody>
      </p:sp>
    </p:spTree>
    <p:extLst>
      <p:ext uri="{BB962C8B-B14F-4D97-AF65-F5344CB8AC3E}">
        <p14:creationId xmlns:p14="http://schemas.microsoft.com/office/powerpoint/2010/main" val="1895151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11255" cy="640080"/>
          </a:xfrm>
          <a:prstGeom prst="rect">
            <a:avLst/>
          </a:prstGeom>
          <a:solidFill>
            <a:srgbClr val="922C31"/>
          </a:solidFill>
        </p:spPr>
        <p:txBody>
          <a:bodyPr vert="horz" wrap="square" lIns="0" tIns="635" rIns="0" bIns="0" rtlCol="0">
            <a:spAutoFit/>
          </a:bodyPr>
          <a:lstStyle/>
          <a:p>
            <a:pPr marL="91440">
              <a:lnSpc>
                <a:spcPct val="100000"/>
              </a:lnSpc>
              <a:spcBef>
                <a:spcPts val="5"/>
              </a:spcBef>
            </a:pPr>
            <a:r>
              <a:rPr sz="4000" spc="-10" dirty="0"/>
              <a:t>Traditional</a:t>
            </a:r>
            <a:r>
              <a:rPr sz="4000" spc="-145" dirty="0"/>
              <a:t> </a:t>
            </a:r>
            <a:r>
              <a:rPr sz="4000" dirty="0"/>
              <a:t>vs.</a:t>
            </a:r>
            <a:r>
              <a:rPr sz="4000" spc="-130" dirty="0"/>
              <a:t> </a:t>
            </a:r>
            <a:r>
              <a:rPr sz="4000" dirty="0"/>
              <a:t>DEISA+</a:t>
            </a:r>
            <a:r>
              <a:rPr sz="4000" spc="-145" dirty="0"/>
              <a:t> </a:t>
            </a:r>
            <a:r>
              <a:rPr sz="4000" dirty="0"/>
              <a:t>Comprehensive</a:t>
            </a:r>
            <a:r>
              <a:rPr sz="4000" spc="-105" dirty="0"/>
              <a:t> </a:t>
            </a:r>
            <a:r>
              <a:rPr sz="4000" spc="-10" dirty="0"/>
              <a:t>Plans</a:t>
            </a:r>
            <a:endParaRPr sz="4000"/>
          </a:p>
        </p:txBody>
      </p:sp>
      <p:grpSp>
        <p:nvGrpSpPr>
          <p:cNvPr id="3" name="object 3"/>
          <p:cNvGrpSpPr/>
          <p:nvPr/>
        </p:nvGrpSpPr>
        <p:grpSpPr>
          <a:xfrm>
            <a:off x="7744777" y="1676755"/>
            <a:ext cx="4087495" cy="4907280"/>
            <a:chOff x="7744777" y="1676755"/>
            <a:chExt cx="4087495" cy="4907280"/>
          </a:xfrm>
        </p:grpSpPr>
        <p:pic>
          <p:nvPicPr>
            <p:cNvPr id="4" name="object 4"/>
            <p:cNvPicPr/>
            <p:nvPr/>
          </p:nvPicPr>
          <p:blipFill>
            <a:blip r:embed="rId2" cstate="print"/>
            <a:stretch>
              <a:fillRect/>
            </a:stretch>
          </p:blipFill>
          <p:spPr>
            <a:xfrm>
              <a:off x="7744777" y="1676755"/>
              <a:ext cx="4087367" cy="1097279"/>
            </a:xfrm>
            <a:prstGeom prst="rect">
              <a:avLst/>
            </a:prstGeom>
          </p:spPr>
        </p:pic>
        <p:pic>
          <p:nvPicPr>
            <p:cNvPr id="5" name="object 5"/>
            <p:cNvPicPr/>
            <p:nvPr/>
          </p:nvPicPr>
          <p:blipFill>
            <a:blip r:embed="rId3" cstate="print"/>
            <a:stretch>
              <a:fillRect/>
            </a:stretch>
          </p:blipFill>
          <p:spPr>
            <a:xfrm>
              <a:off x="7744777" y="2774035"/>
              <a:ext cx="4087367" cy="762000"/>
            </a:xfrm>
            <a:prstGeom prst="rect">
              <a:avLst/>
            </a:prstGeom>
          </p:spPr>
        </p:pic>
        <p:pic>
          <p:nvPicPr>
            <p:cNvPr id="6" name="object 6"/>
            <p:cNvPicPr/>
            <p:nvPr/>
          </p:nvPicPr>
          <p:blipFill>
            <a:blip r:embed="rId4" cstate="print"/>
            <a:stretch>
              <a:fillRect/>
            </a:stretch>
          </p:blipFill>
          <p:spPr>
            <a:xfrm>
              <a:off x="7744777" y="3536035"/>
              <a:ext cx="4087367" cy="1097280"/>
            </a:xfrm>
            <a:prstGeom prst="rect">
              <a:avLst/>
            </a:prstGeom>
          </p:spPr>
        </p:pic>
        <p:pic>
          <p:nvPicPr>
            <p:cNvPr id="7" name="object 7"/>
            <p:cNvPicPr/>
            <p:nvPr/>
          </p:nvPicPr>
          <p:blipFill>
            <a:blip r:embed="rId5" cstate="print"/>
            <a:stretch>
              <a:fillRect/>
            </a:stretch>
          </p:blipFill>
          <p:spPr>
            <a:xfrm>
              <a:off x="7744777" y="4633315"/>
              <a:ext cx="4087367" cy="426719"/>
            </a:xfrm>
            <a:prstGeom prst="rect">
              <a:avLst/>
            </a:prstGeom>
          </p:spPr>
        </p:pic>
        <p:pic>
          <p:nvPicPr>
            <p:cNvPr id="8" name="object 8"/>
            <p:cNvPicPr/>
            <p:nvPr/>
          </p:nvPicPr>
          <p:blipFill>
            <a:blip r:embed="rId3" cstate="print"/>
            <a:stretch>
              <a:fillRect/>
            </a:stretch>
          </p:blipFill>
          <p:spPr>
            <a:xfrm>
              <a:off x="7744777" y="5060035"/>
              <a:ext cx="4087367" cy="762000"/>
            </a:xfrm>
            <a:prstGeom prst="rect">
              <a:avLst/>
            </a:prstGeom>
          </p:spPr>
        </p:pic>
        <p:pic>
          <p:nvPicPr>
            <p:cNvPr id="9" name="object 9"/>
            <p:cNvPicPr/>
            <p:nvPr/>
          </p:nvPicPr>
          <p:blipFill>
            <a:blip r:embed="rId3" cstate="print"/>
            <a:stretch>
              <a:fillRect/>
            </a:stretch>
          </p:blipFill>
          <p:spPr>
            <a:xfrm>
              <a:off x="7744777" y="5822035"/>
              <a:ext cx="4087367" cy="762000"/>
            </a:xfrm>
            <a:prstGeom prst="rect">
              <a:avLst/>
            </a:prstGeom>
          </p:spPr>
        </p:pic>
      </p:grpSp>
      <p:graphicFrame>
        <p:nvGraphicFramePr>
          <p:cNvPr id="10" name="object 10"/>
          <p:cNvGraphicFramePr>
            <a:graphicFrameLocks noGrp="1"/>
          </p:cNvGraphicFramePr>
          <p:nvPr/>
        </p:nvGraphicFramePr>
        <p:xfrm>
          <a:off x="1819465" y="1237331"/>
          <a:ext cx="10012045" cy="5333365"/>
        </p:xfrm>
        <a:graphic>
          <a:graphicData uri="http://schemas.openxmlformats.org/drawingml/2006/table">
            <a:tbl>
              <a:tblPr firstRow="1" bandRow="1">
                <a:tableStyleId>{2D5ABB26-0587-4C30-8999-92F81FD0307C}</a:tableStyleId>
              </a:tblPr>
              <a:tblGrid>
                <a:gridCol w="2341880">
                  <a:extLst>
                    <a:ext uri="{9D8B030D-6E8A-4147-A177-3AD203B41FA5}">
                      <a16:colId xmlns:a16="http://schemas.microsoft.com/office/drawing/2014/main" val="20000"/>
                    </a:ext>
                  </a:extLst>
                </a:gridCol>
                <a:gridCol w="3582670">
                  <a:extLst>
                    <a:ext uri="{9D8B030D-6E8A-4147-A177-3AD203B41FA5}">
                      <a16:colId xmlns:a16="http://schemas.microsoft.com/office/drawing/2014/main" val="20001"/>
                    </a:ext>
                  </a:extLst>
                </a:gridCol>
                <a:gridCol w="4087495">
                  <a:extLst>
                    <a:ext uri="{9D8B030D-6E8A-4147-A177-3AD203B41FA5}">
                      <a16:colId xmlns:a16="http://schemas.microsoft.com/office/drawing/2014/main" val="20002"/>
                    </a:ext>
                  </a:extLst>
                </a:gridCol>
              </a:tblGrid>
              <a:tr h="426720">
                <a:tc>
                  <a:txBody>
                    <a:bodyPr/>
                    <a:lstStyle/>
                    <a:p>
                      <a:pPr>
                        <a:lnSpc>
                          <a:spcPct val="100000"/>
                        </a:lnSpc>
                      </a:pPr>
                      <a:endParaRPr sz="2300">
                        <a:latin typeface="Times New Roman"/>
                        <a:cs typeface="Times New Roman"/>
                      </a:endParaRPr>
                    </a:p>
                  </a:txBody>
                  <a:tcPr marL="0" marR="0" marT="0" marB="0">
                    <a:lnB w="28575">
                      <a:solidFill>
                        <a:srgbClr val="000000"/>
                      </a:solidFill>
                      <a:prstDash val="solid"/>
                    </a:lnB>
                  </a:tcPr>
                </a:tc>
                <a:tc>
                  <a:txBody>
                    <a:bodyPr/>
                    <a:lstStyle/>
                    <a:p>
                      <a:pPr marL="1083945">
                        <a:lnSpc>
                          <a:spcPct val="100000"/>
                        </a:lnSpc>
                        <a:spcBef>
                          <a:spcPts val="295"/>
                        </a:spcBef>
                      </a:pPr>
                      <a:r>
                        <a:rPr sz="2200" b="1" spc="-10" dirty="0">
                          <a:solidFill>
                            <a:srgbClr val="FFFFFF"/>
                          </a:solidFill>
                          <a:latin typeface="Arial"/>
                          <a:cs typeface="Arial"/>
                        </a:rPr>
                        <a:t>Traditional</a:t>
                      </a:r>
                      <a:endParaRPr sz="2200">
                        <a:latin typeface="Arial"/>
                        <a:cs typeface="Arial"/>
                      </a:endParaRPr>
                    </a:p>
                  </a:txBody>
                  <a:tcPr marL="0" marR="0" marT="37465" marB="0">
                    <a:lnT w="28575">
                      <a:solidFill>
                        <a:srgbClr val="000000"/>
                      </a:solidFill>
                      <a:prstDash val="solid"/>
                    </a:lnT>
                    <a:lnB w="28575">
                      <a:solidFill>
                        <a:srgbClr val="000000"/>
                      </a:solidFill>
                      <a:prstDash val="solid"/>
                    </a:lnB>
                    <a:solidFill>
                      <a:srgbClr val="922C31"/>
                    </a:solidFill>
                  </a:tcPr>
                </a:tc>
                <a:tc>
                  <a:txBody>
                    <a:bodyPr/>
                    <a:lstStyle/>
                    <a:p>
                      <a:pPr algn="ctr">
                        <a:lnSpc>
                          <a:spcPct val="100000"/>
                        </a:lnSpc>
                        <a:spcBef>
                          <a:spcPts val="295"/>
                        </a:spcBef>
                      </a:pPr>
                      <a:r>
                        <a:rPr sz="2200" b="1" spc="-10" dirty="0">
                          <a:solidFill>
                            <a:srgbClr val="FFFFFF"/>
                          </a:solidFill>
                          <a:latin typeface="Arial"/>
                          <a:cs typeface="Arial"/>
                        </a:rPr>
                        <a:t>DEISA+</a:t>
                      </a:r>
                      <a:endParaRPr sz="2200">
                        <a:latin typeface="Arial"/>
                        <a:cs typeface="Arial"/>
                      </a:endParaRPr>
                    </a:p>
                  </a:txBody>
                  <a:tcPr marL="0" marR="0" marT="37465" marB="0">
                    <a:lnT w="28575">
                      <a:solidFill>
                        <a:srgbClr val="000000"/>
                      </a:solidFill>
                      <a:prstDash val="solid"/>
                    </a:lnT>
                    <a:lnB w="28575">
                      <a:solidFill>
                        <a:srgbClr val="000000"/>
                      </a:solidFill>
                      <a:prstDash val="solid"/>
                    </a:lnB>
                    <a:solidFill>
                      <a:srgbClr val="922C31"/>
                    </a:solidFill>
                  </a:tcPr>
                </a:tc>
                <a:extLst>
                  <a:ext uri="{0D108BD9-81ED-4DB2-BD59-A6C34878D82A}">
                    <a16:rowId xmlns:a16="http://schemas.microsoft.com/office/drawing/2014/main" val="10000"/>
                  </a:ext>
                </a:extLst>
              </a:tr>
              <a:tr h="1096645">
                <a:tc>
                  <a:txBody>
                    <a:bodyPr/>
                    <a:lstStyle/>
                    <a:p>
                      <a:pPr>
                        <a:lnSpc>
                          <a:spcPct val="100000"/>
                        </a:lnSpc>
                        <a:spcBef>
                          <a:spcPts val="405"/>
                        </a:spcBef>
                      </a:pPr>
                      <a:endParaRPr sz="2200">
                        <a:latin typeface="Times New Roman"/>
                        <a:cs typeface="Times New Roman"/>
                      </a:endParaRPr>
                    </a:p>
                    <a:p>
                      <a:pPr algn="ctr">
                        <a:lnSpc>
                          <a:spcPct val="100000"/>
                        </a:lnSpc>
                      </a:pPr>
                      <a:r>
                        <a:rPr sz="2200" b="1" spc="-10" dirty="0">
                          <a:solidFill>
                            <a:srgbClr val="FFFFFF"/>
                          </a:solidFill>
                          <a:latin typeface="Arial"/>
                          <a:cs typeface="Arial"/>
                        </a:rPr>
                        <a:t>Focus</a:t>
                      </a:r>
                      <a:endParaRPr sz="2200">
                        <a:latin typeface="Arial"/>
                        <a:cs typeface="Arial"/>
                      </a:endParaRPr>
                    </a:p>
                  </a:txBody>
                  <a:tcPr marL="0" marR="0" marT="51435" marB="0">
                    <a:lnT w="28575">
                      <a:solidFill>
                        <a:srgbClr val="000000"/>
                      </a:solidFill>
                      <a:prstDash val="solid"/>
                    </a:lnT>
                    <a:lnB w="12700">
                      <a:solidFill>
                        <a:srgbClr val="FFFFFF"/>
                      </a:solidFill>
                      <a:prstDash val="solid"/>
                    </a:lnB>
                    <a:solidFill>
                      <a:srgbClr val="922C31"/>
                    </a:solidFill>
                  </a:tcPr>
                </a:tc>
                <a:tc>
                  <a:txBody>
                    <a:bodyPr/>
                    <a:lstStyle/>
                    <a:p>
                      <a:pPr marL="91440" marR="187960">
                        <a:lnSpc>
                          <a:spcPct val="100000"/>
                        </a:lnSpc>
                        <a:spcBef>
                          <a:spcPts val="295"/>
                        </a:spcBef>
                      </a:pPr>
                      <a:r>
                        <a:rPr sz="2200" dirty="0">
                          <a:latin typeface="Arial"/>
                          <a:cs typeface="Arial"/>
                        </a:rPr>
                        <a:t>Institutional</a:t>
                      </a:r>
                      <a:r>
                        <a:rPr sz="2200" spc="-65" dirty="0">
                          <a:latin typeface="Arial"/>
                          <a:cs typeface="Arial"/>
                        </a:rPr>
                        <a:t> </a:t>
                      </a:r>
                      <a:r>
                        <a:rPr sz="2200" dirty="0">
                          <a:latin typeface="Arial"/>
                          <a:cs typeface="Arial"/>
                        </a:rPr>
                        <a:t>with</a:t>
                      </a:r>
                      <a:r>
                        <a:rPr sz="2200" spc="-50" dirty="0">
                          <a:latin typeface="Arial"/>
                          <a:cs typeface="Arial"/>
                        </a:rPr>
                        <a:t> </a:t>
                      </a:r>
                      <a:r>
                        <a:rPr sz="2200" dirty="0">
                          <a:latin typeface="Arial"/>
                          <a:cs typeface="Arial"/>
                        </a:rPr>
                        <a:t>a</a:t>
                      </a:r>
                      <a:r>
                        <a:rPr sz="2200" spc="-55" dirty="0">
                          <a:latin typeface="Arial"/>
                          <a:cs typeface="Arial"/>
                        </a:rPr>
                        <a:t> </a:t>
                      </a:r>
                      <a:r>
                        <a:rPr sz="2200" spc="-10" dirty="0">
                          <a:latin typeface="Arial"/>
                          <a:cs typeface="Arial"/>
                        </a:rPr>
                        <a:t>facilities emphasis</a:t>
                      </a:r>
                      <a:endParaRPr sz="2200">
                        <a:latin typeface="Arial"/>
                        <a:cs typeface="Arial"/>
                      </a:endParaRPr>
                    </a:p>
                  </a:txBody>
                  <a:tcPr marL="0" marR="0" marT="37465" marB="0">
                    <a:lnT w="28575">
                      <a:solidFill>
                        <a:srgbClr val="000000"/>
                      </a:solidFill>
                      <a:prstDash val="solid"/>
                    </a:lnT>
                    <a:lnB w="12700">
                      <a:solidFill>
                        <a:srgbClr val="FFFFFF"/>
                      </a:solidFill>
                      <a:prstDash val="solid"/>
                    </a:lnB>
                    <a:solidFill>
                      <a:srgbClr val="D9D9D9"/>
                    </a:solidFill>
                  </a:tcPr>
                </a:tc>
                <a:tc>
                  <a:txBody>
                    <a:bodyPr/>
                    <a:lstStyle/>
                    <a:p>
                      <a:pPr marL="91440" marR="211454">
                        <a:lnSpc>
                          <a:spcPct val="100000"/>
                        </a:lnSpc>
                        <a:spcBef>
                          <a:spcPts val="295"/>
                        </a:spcBef>
                      </a:pPr>
                      <a:r>
                        <a:rPr sz="2200" dirty="0">
                          <a:latin typeface="Arial"/>
                          <a:cs typeface="Arial"/>
                        </a:rPr>
                        <a:t>Student-</a:t>
                      </a:r>
                      <a:r>
                        <a:rPr sz="2200" spc="-50" dirty="0">
                          <a:latin typeface="Arial"/>
                          <a:cs typeface="Arial"/>
                        </a:rPr>
                        <a:t> </a:t>
                      </a:r>
                      <a:r>
                        <a:rPr sz="2200" dirty="0">
                          <a:latin typeface="Arial"/>
                          <a:cs typeface="Arial"/>
                        </a:rPr>
                        <a:t>and</a:t>
                      </a:r>
                      <a:r>
                        <a:rPr sz="2200" spc="-55" dirty="0">
                          <a:latin typeface="Arial"/>
                          <a:cs typeface="Arial"/>
                        </a:rPr>
                        <a:t> </a:t>
                      </a:r>
                      <a:r>
                        <a:rPr sz="2200" spc="-10" dirty="0">
                          <a:latin typeface="Arial"/>
                          <a:cs typeface="Arial"/>
                        </a:rPr>
                        <a:t>community- </a:t>
                      </a:r>
                      <a:r>
                        <a:rPr sz="2200" dirty="0">
                          <a:latin typeface="Arial"/>
                          <a:cs typeface="Arial"/>
                        </a:rPr>
                        <a:t>centered</a:t>
                      </a:r>
                      <a:r>
                        <a:rPr sz="2200" spc="-70" dirty="0">
                          <a:latin typeface="Arial"/>
                          <a:cs typeface="Arial"/>
                        </a:rPr>
                        <a:t> </a:t>
                      </a:r>
                      <a:r>
                        <a:rPr sz="2200" dirty="0">
                          <a:latin typeface="Arial"/>
                          <a:cs typeface="Arial"/>
                        </a:rPr>
                        <a:t>with</a:t>
                      </a:r>
                      <a:r>
                        <a:rPr sz="2200" spc="-70" dirty="0">
                          <a:latin typeface="Arial"/>
                          <a:cs typeface="Arial"/>
                        </a:rPr>
                        <a:t> </a:t>
                      </a:r>
                      <a:r>
                        <a:rPr sz="2200" dirty="0">
                          <a:latin typeface="Arial"/>
                          <a:cs typeface="Arial"/>
                        </a:rPr>
                        <a:t>instructional</a:t>
                      </a:r>
                      <a:r>
                        <a:rPr sz="2200" spc="-85" dirty="0">
                          <a:latin typeface="Arial"/>
                          <a:cs typeface="Arial"/>
                        </a:rPr>
                        <a:t> </a:t>
                      </a:r>
                      <a:r>
                        <a:rPr sz="2200" spc="-25" dirty="0">
                          <a:latin typeface="Arial"/>
                          <a:cs typeface="Arial"/>
                        </a:rPr>
                        <a:t>and </a:t>
                      </a:r>
                      <a:r>
                        <a:rPr sz="2200" dirty="0">
                          <a:latin typeface="Arial"/>
                          <a:cs typeface="Arial"/>
                        </a:rPr>
                        <a:t>support</a:t>
                      </a:r>
                      <a:r>
                        <a:rPr sz="2200" spc="-60" dirty="0">
                          <a:latin typeface="Arial"/>
                          <a:cs typeface="Arial"/>
                        </a:rPr>
                        <a:t> </a:t>
                      </a:r>
                      <a:r>
                        <a:rPr sz="2200" dirty="0">
                          <a:latin typeface="Arial"/>
                          <a:cs typeface="Arial"/>
                        </a:rPr>
                        <a:t>services</a:t>
                      </a:r>
                      <a:r>
                        <a:rPr sz="2200" spc="-65" dirty="0">
                          <a:latin typeface="Arial"/>
                          <a:cs typeface="Arial"/>
                        </a:rPr>
                        <a:t> </a:t>
                      </a:r>
                      <a:r>
                        <a:rPr sz="2200" spc="-10" dirty="0">
                          <a:latin typeface="Arial"/>
                          <a:cs typeface="Arial"/>
                        </a:rPr>
                        <a:t>emphasis</a:t>
                      </a:r>
                      <a:endParaRPr sz="2200">
                        <a:latin typeface="Arial"/>
                        <a:cs typeface="Arial"/>
                      </a:endParaRPr>
                    </a:p>
                  </a:txBody>
                  <a:tcPr marL="0" marR="0" marT="37465" marB="0">
                    <a:lnT w="28575">
                      <a:solidFill>
                        <a:srgbClr val="000000"/>
                      </a:solidFill>
                      <a:prstDash val="solid"/>
                    </a:lnT>
                    <a:lnB w="12700">
                      <a:solidFill>
                        <a:srgbClr val="FFFFFF"/>
                      </a:solidFill>
                      <a:prstDash val="solid"/>
                    </a:lnB>
                  </a:tcPr>
                </a:tc>
                <a:extLst>
                  <a:ext uri="{0D108BD9-81ED-4DB2-BD59-A6C34878D82A}">
                    <a16:rowId xmlns:a16="http://schemas.microsoft.com/office/drawing/2014/main" val="10001"/>
                  </a:ext>
                </a:extLst>
              </a:tr>
              <a:tr h="762000">
                <a:tc>
                  <a:txBody>
                    <a:bodyPr/>
                    <a:lstStyle/>
                    <a:p>
                      <a:pPr algn="ctr">
                        <a:lnSpc>
                          <a:spcPct val="100000"/>
                        </a:lnSpc>
                        <a:spcBef>
                          <a:spcPts val="1615"/>
                        </a:spcBef>
                      </a:pPr>
                      <a:r>
                        <a:rPr sz="2200" b="1" spc="-10" dirty="0">
                          <a:solidFill>
                            <a:srgbClr val="FFFFFF"/>
                          </a:solidFill>
                          <a:latin typeface="Arial"/>
                          <a:cs typeface="Arial"/>
                        </a:rPr>
                        <a:t>Process</a:t>
                      </a:r>
                      <a:endParaRPr sz="2200">
                        <a:latin typeface="Arial"/>
                        <a:cs typeface="Arial"/>
                      </a:endParaRPr>
                    </a:p>
                  </a:txBody>
                  <a:tcPr marL="0" marR="0" marT="205105" marB="0">
                    <a:lnT w="12700">
                      <a:solidFill>
                        <a:srgbClr val="FFFFFF"/>
                      </a:solidFill>
                      <a:prstDash val="solid"/>
                    </a:lnT>
                    <a:lnB w="12700">
                      <a:solidFill>
                        <a:srgbClr val="FFFFFF"/>
                      </a:solidFill>
                      <a:prstDash val="solid"/>
                    </a:lnB>
                    <a:solidFill>
                      <a:srgbClr val="922C31"/>
                    </a:solidFill>
                  </a:tcPr>
                </a:tc>
                <a:tc>
                  <a:txBody>
                    <a:bodyPr/>
                    <a:lstStyle/>
                    <a:p>
                      <a:pPr marL="91440" marR="870585">
                        <a:lnSpc>
                          <a:spcPct val="100000"/>
                        </a:lnSpc>
                        <a:spcBef>
                          <a:spcPts val="295"/>
                        </a:spcBef>
                      </a:pPr>
                      <a:r>
                        <a:rPr sz="2200" dirty="0">
                          <a:latin typeface="Arial"/>
                          <a:cs typeface="Arial"/>
                        </a:rPr>
                        <a:t>Hierarchical,</a:t>
                      </a:r>
                      <a:r>
                        <a:rPr sz="2200" spc="-114" dirty="0">
                          <a:latin typeface="Arial"/>
                          <a:cs typeface="Arial"/>
                        </a:rPr>
                        <a:t> </a:t>
                      </a:r>
                      <a:r>
                        <a:rPr sz="2200" spc="-10" dirty="0">
                          <a:latin typeface="Arial"/>
                          <a:cs typeface="Arial"/>
                        </a:rPr>
                        <a:t>limited </a:t>
                      </a:r>
                      <a:r>
                        <a:rPr sz="2200" dirty="0">
                          <a:latin typeface="Arial"/>
                          <a:cs typeface="Arial"/>
                        </a:rPr>
                        <a:t>stakeholder</a:t>
                      </a:r>
                      <a:r>
                        <a:rPr sz="2200" spc="-105" dirty="0">
                          <a:latin typeface="Arial"/>
                          <a:cs typeface="Arial"/>
                        </a:rPr>
                        <a:t> </a:t>
                      </a:r>
                      <a:r>
                        <a:rPr sz="2200" spc="-10" dirty="0">
                          <a:latin typeface="Arial"/>
                          <a:cs typeface="Arial"/>
                        </a:rPr>
                        <a:t>inclusion</a:t>
                      </a:r>
                      <a:endParaRPr sz="2200">
                        <a:latin typeface="Arial"/>
                        <a:cs typeface="Arial"/>
                      </a:endParaRPr>
                    </a:p>
                  </a:txBody>
                  <a:tcPr marL="0" marR="0" marT="37465" marB="0">
                    <a:lnT w="12700">
                      <a:solidFill>
                        <a:srgbClr val="FFFFFF"/>
                      </a:solidFill>
                      <a:prstDash val="solid"/>
                    </a:lnT>
                    <a:lnB w="12700">
                      <a:solidFill>
                        <a:srgbClr val="FFFFFF"/>
                      </a:solidFill>
                      <a:prstDash val="solid"/>
                    </a:lnB>
                    <a:solidFill>
                      <a:srgbClr val="D9D9D9"/>
                    </a:solidFill>
                  </a:tcPr>
                </a:tc>
                <a:tc>
                  <a:txBody>
                    <a:bodyPr/>
                    <a:lstStyle/>
                    <a:p>
                      <a:pPr marL="91440">
                        <a:lnSpc>
                          <a:spcPct val="100000"/>
                        </a:lnSpc>
                        <a:spcBef>
                          <a:spcPts val="295"/>
                        </a:spcBef>
                      </a:pPr>
                      <a:r>
                        <a:rPr sz="2200" dirty="0">
                          <a:latin typeface="Arial"/>
                          <a:cs typeface="Arial"/>
                        </a:rPr>
                        <a:t>Inclusive,</a:t>
                      </a:r>
                      <a:r>
                        <a:rPr sz="2200" spc="-75" dirty="0">
                          <a:latin typeface="Arial"/>
                          <a:cs typeface="Arial"/>
                        </a:rPr>
                        <a:t> </a:t>
                      </a:r>
                      <a:r>
                        <a:rPr sz="2200" dirty="0">
                          <a:latin typeface="Arial"/>
                          <a:cs typeface="Arial"/>
                        </a:rPr>
                        <a:t>broad,</a:t>
                      </a:r>
                      <a:r>
                        <a:rPr sz="2200" spc="-55" dirty="0">
                          <a:latin typeface="Arial"/>
                          <a:cs typeface="Arial"/>
                        </a:rPr>
                        <a:t> </a:t>
                      </a:r>
                      <a:r>
                        <a:rPr sz="2200" spc="-10" dirty="0">
                          <a:latin typeface="Arial"/>
                          <a:cs typeface="Arial"/>
                        </a:rPr>
                        <a:t>diverse</a:t>
                      </a:r>
                      <a:endParaRPr sz="2200">
                        <a:latin typeface="Arial"/>
                        <a:cs typeface="Arial"/>
                      </a:endParaRPr>
                    </a:p>
                  </a:txBody>
                  <a:tcPr marL="0" marR="0" marT="37465"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2"/>
                  </a:ext>
                </a:extLst>
              </a:tr>
              <a:tr h="1097280">
                <a:tc>
                  <a:txBody>
                    <a:bodyPr/>
                    <a:lstStyle/>
                    <a:p>
                      <a:pPr>
                        <a:lnSpc>
                          <a:spcPct val="100000"/>
                        </a:lnSpc>
                        <a:spcBef>
                          <a:spcPts val="400"/>
                        </a:spcBef>
                      </a:pPr>
                      <a:endParaRPr sz="2200">
                        <a:latin typeface="Times New Roman"/>
                        <a:cs typeface="Times New Roman"/>
                      </a:endParaRPr>
                    </a:p>
                    <a:p>
                      <a:pPr marL="635" algn="ctr">
                        <a:lnSpc>
                          <a:spcPct val="100000"/>
                        </a:lnSpc>
                        <a:spcBef>
                          <a:spcPts val="5"/>
                        </a:spcBef>
                      </a:pPr>
                      <a:r>
                        <a:rPr sz="2200" b="1" spc="-20" dirty="0">
                          <a:solidFill>
                            <a:srgbClr val="FFFFFF"/>
                          </a:solidFill>
                          <a:latin typeface="Arial"/>
                          <a:cs typeface="Arial"/>
                        </a:rPr>
                        <a:t>Data</a:t>
                      </a:r>
                      <a:endParaRPr sz="2200">
                        <a:latin typeface="Arial"/>
                        <a:cs typeface="Arial"/>
                      </a:endParaRPr>
                    </a:p>
                  </a:txBody>
                  <a:tcPr marL="0" marR="0" marT="50800" marB="0">
                    <a:lnT w="12700">
                      <a:solidFill>
                        <a:srgbClr val="FFFFFF"/>
                      </a:solidFill>
                      <a:prstDash val="solid"/>
                    </a:lnT>
                    <a:lnB w="12700">
                      <a:solidFill>
                        <a:srgbClr val="FFFFFF"/>
                      </a:solidFill>
                      <a:prstDash val="solid"/>
                    </a:lnB>
                    <a:solidFill>
                      <a:srgbClr val="922C31"/>
                    </a:solidFill>
                  </a:tcPr>
                </a:tc>
                <a:tc>
                  <a:txBody>
                    <a:bodyPr/>
                    <a:lstStyle/>
                    <a:p>
                      <a:pPr marL="91440" marR="219710">
                        <a:lnSpc>
                          <a:spcPct val="100000"/>
                        </a:lnSpc>
                        <a:spcBef>
                          <a:spcPts val="295"/>
                        </a:spcBef>
                      </a:pPr>
                      <a:r>
                        <a:rPr sz="2200" dirty="0">
                          <a:latin typeface="Arial"/>
                          <a:cs typeface="Arial"/>
                        </a:rPr>
                        <a:t>Program</a:t>
                      </a:r>
                      <a:r>
                        <a:rPr sz="2200" spc="-45" dirty="0">
                          <a:latin typeface="Arial"/>
                          <a:cs typeface="Arial"/>
                        </a:rPr>
                        <a:t> </a:t>
                      </a:r>
                      <a:r>
                        <a:rPr sz="2200" dirty="0">
                          <a:latin typeface="Arial"/>
                          <a:cs typeface="Arial"/>
                        </a:rPr>
                        <a:t>vitality</a:t>
                      </a:r>
                      <a:r>
                        <a:rPr sz="2200" spc="-55" dirty="0">
                          <a:latin typeface="Arial"/>
                          <a:cs typeface="Arial"/>
                        </a:rPr>
                        <a:t> </a:t>
                      </a:r>
                      <a:r>
                        <a:rPr sz="2200" dirty="0">
                          <a:latin typeface="Arial"/>
                          <a:cs typeface="Arial"/>
                        </a:rPr>
                        <a:t>and</a:t>
                      </a:r>
                      <a:r>
                        <a:rPr sz="2200" spc="-55" dirty="0">
                          <a:latin typeface="Arial"/>
                          <a:cs typeface="Arial"/>
                        </a:rPr>
                        <a:t> </a:t>
                      </a:r>
                      <a:r>
                        <a:rPr sz="2200" spc="-10" dirty="0">
                          <a:latin typeface="Arial"/>
                          <a:cs typeface="Arial"/>
                        </a:rPr>
                        <a:t>future </a:t>
                      </a:r>
                      <a:r>
                        <a:rPr sz="2200" dirty="0">
                          <a:latin typeface="Arial"/>
                          <a:cs typeface="Arial"/>
                        </a:rPr>
                        <a:t>program</a:t>
                      </a:r>
                      <a:r>
                        <a:rPr sz="2200" spc="-60" dirty="0">
                          <a:latin typeface="Arial"/>
                          <a:cs typeface="Arial"/>
                        </a:rPr>
                        <a:t> </a:t>
                      </a:r>
                      <a:r>
                        <a:rPr sz="2200" dirty="0">
                          <a:latin typeface="Arial"/>
                          <a:cs typeface="Arial"/>
                        </a:rPr>
                        <a:t>growth</a:t>
                      </a:r>
                      <a:r>
                        <a:rPr sz="2200" spc="-50" dirty="0">
                          <a:latin typeface="Arial"/>
                          <a:cs typeface="Arial"/>
                        </a:rPr>
                        <a:t> </a:t>
                      </a:r>
                      <a:r>
                        <a:rPr sz="2200" spc="-10" dirty="0">
                          <a:latin typeface="Arial"/>
                          <a:cs typeface="Arial"/>
                        </a:rPr>
                        <a:t>(e.g.</a:t>
                      </a:r>
                      <a:endParaRPr sz="2200">
                        <a:latin typeface="Arial"/>
                        <a:cs typeface="Arial"/>
                      </a:endParaRPr>
                    </a:p>
                    <a:p>
                      <a:pPr marL="91440">
                        <a:lnSpc>
                          <a:spcPct val="100000"/>
                        </a:lnSpc>
                      </a:pPr>
                      <a:r>
                        <a:rPr sz="2200" dirty="0">
                          <a:latin typeface="Arial"/>
                          <a:cs typeface="Arial"/>
                        </a:rPr>
                        <a:t>FTES,</a:t>
                      </a:r>
                      <a:r>
                        <a:rPr sz="2200" spc="-45" dirty="0">
                          <a:latin typeface="Arial"/>
                          <a:cs typeface="Arial"/>
                        </a:rPr>
                        <a:t> </a:t>
                      </a:r>
                      <a:r>
                        <a:rPr sz="2200" spc="-10" dirty="0">
                          <a:latin typeface="Arial"/>
                          <a:cs typeface="Arial"/>
                        </a:rPr>
                        <a:t>efficiency)</a:t>
                      </a:r>
                      <a:endParaRPr sz="2200">
                        <a:latin typeface="Arial"/>
                        <a:cs typeface="Arial"/>
                      </a:endParaRPr>
                    </a:p>
                  </a:txBody>
                  <a:tcPr marL="0" marR="0" marT="37465" marB="0">
                    <a:lnT w="12700">
                      <a:solidFill>
                        <a:srgbClr val="FFFFFF"/>
                      </a:solidFill>
                      <a:prstDash val="solid"/>
                    </a:lnT>
                    <a:lnB w="12700">
                      <a:solidFill>
                        <a:srgbClr val="FFFFFF"/>
                      </a:solidFill>
                      <a:prstDash val="solid"/>
                    </a:lnB>
                    <a:solidFill>
                      <a:srgbClr val="D9D9D9"/>
                    </a:solidFill>
                  </a:tcPr>
                </a:tc>
                <a:tc>
                  <a:txBody>
                    <a:bodyPr/>
                    <a:lstStyle/>
                    <a:p>
                      <a:pPr marL="91440">
                        <a:lnSpc>
                          <a:spcPct val="100000"/>
                        </a:lnSpc>
                        <a:spcBef>
                          <a:spcPts val="295"/>
                        </a:spcBef>
                      </a:pPr>
                      <a:r>
                        <a:rPr sz="2200" dirty="0">
                          <a:latin typeface="Arial"/>
                          <a:cs typeface="Arial"/>
                        </a:rPr>
                        <a:t>Quantitative</a:t>
                      </a:r>
                      <a:r>
                        <a:rPr sz="2200" spc="-75" dirty="0">
                          <a:latin typeface="Arial"/>
                          <a:cs typeface="Arial"/>
                        </a:rPr>
                        <a:t> </a:t>
                      </a:r>
                      <a:r>
                        <a:rPr sz="2200" dirty="0">
                          <a:latin typeface="Arial"/>
                          <a:cs typeface="Arial"/>
                        </a:rPr>
                        <a:t>and</a:t>
                      </a:r>
                      <a:r>
                        <a:rPr sz="2200" spc="-75" dirty="0">
                          <a:latin typeface="Arial"/>
                          <a:cs typeface="Arial"/>
                        </a:rPr>
                        <a:t> </a:t>
                      </a:r>
                      <a:r>
                        <a:rPr sz="2200" spc="-10" dirty="0">
                          <a:latin typeface="Arial"/>
                          <a:cs typeface="Arial"/>
                        </a:rPr>
                        <a:t>qualitative</a:t>
                      </a:r>
                      <a:endParaRPr sz="2200">
                        <a:latin typeface="Arial"/>
                        <a:cs typeface="Arial"/>
                      </a:endParaRPr>
                    </a:p>
                  </a:txBody>
                  <a:tcPr marL="0" marR="0" marT="37465"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3"/>
                  </a:ext>
                </a:extLst>
              </a:tr>
              <a:tr h="426720">
                <a:tc>
                  <a:txBody>
                    <a:bodyPr/>
                    <a:lstStyle/>
                    <a:p>
                      <a:pPr marL="635" algn="ctr">
                        <a:lnSpc>
                          <a:spcPct val="100000"/>
                        </a:lnSpc>
                        <a:spcBef>
                          <a:spcPts val="290"/>
                        </a:spcBef>
                      </a:pPr>
                      <a:r>
                        <a:rPr sz="2200" b="1" spc="-10" dirty="0">
                          <a:solidFill>
                            <a:srgbClr val="FFFFFF"/>
                          </a:solidFill>
                          <a:latin typeface="Arial"/>
                          <a:cs typeface="Arial"/>
                        </a:rPr>
                        <a:t>Integration</a:t>
                      </a:r>
                      <a:endParaRPr sz="2200">
                        <a:latin typeface="Arial"/>
                        <a:cs typeface="Arial"/>
                      </a:endParaRPr>
                    </a:p>
                  </a:txBody>
                  <a:tcPr marL="0" marR="0" marT="36830" marB="0">
                    <a:lnT w="12700">
                      <a:solidFill>
                        <a:srgbClr val="FFFFFF"/>
                      </a:solidFill>
                      <a:prstDash val="solid"/>
                    </a:lnT>
                    <a:lnB w="12700">
                      <a:solidFill>
                        <a:srgbClr val="FFFFFF"/>
                      </a:solidFill>
                      <a:prstDash val="solid"/>
                    </a:lnB>
                    <a:solidFill>
                      <a:srgbClr val="922C31"/>
                    </a:solidFill>
                  </a:tcPr>
                </a:tc>
                <a:tc>
                  <a:txBody>
                    <a:bodyPr/>
                    <a:lstStyle/>
                    <a:p>
                      <a:pPr marL="91440">
                        <a:lnSpc>
                          <a:spcPct val="100000"/>
                        </a:lnSpc>
                        <a:spcBef>
                          <a:spcPts val="290"/>
                        </a:spcBef>
                      </a:pPr>
                      <a:r>
                        <a:rPr sz="2200" dirty="0">
                          <a:latin typeface="Arial"/>
                          <a:cs typeface="Arial"/>
                        </a:rPr>
                        <a:t>Linkages</a:t>
                      </a:r>
                      <a:r>
                        <a:rPr sz="2200" spc="-60" dirty="0">
                          <a:latin typeface="Arial"/>
                          <a:cs typeface="Arial"/>
                        </a:rPr>
                        <a:t> </a:t>
                      </a:r>
                      <a:r>
                        <a:rPr sz="2200" dirty="0">
                          <a:latin typeface="Arial"/>
                          <a:cs typeface="Arial"/>
                        </a:rPr>
                        <a:t>lacking</a:t>
                      </a:r>
                      <a:r>
                        <a:rPr sz="2200" spc="-60" dirty="0">
                          <a:latin typeface="Arial"/>
                          <a:cs typeface="Arial"/>
                        </a:rPr>
                        <a:t> </a:t>
                      </a:r>
                      <a:r>
                        <a:rPr sz="2200" dirty="0">
                          <a:latin typeface="Arial"/>
                          <a:cs typeface="Arial"/>
                        </a:rPr>
                        <a:t>or</a:t>
                      </a:r>
                      <a:r>
                        <a:rPr sz="2200" spc="-45" dirty="0">
                          <a:latin typeface="Arial"/>
                          <a:cs typeface="Arial"/>
                        </a:rPr>
                        <a:t> </a:t>
                      </a:r>
                      <a:r>
                        <a:rPr sz="2200" spc="-10" dirty="0">
                          <a:latin typeface="Arial"/>
                          <a:cs typeface="Arial"/>
                        </a:rPr>
                        <a:t>fragile</a:t>
                      </a:r>
                      <a:endParaRPr sz="2200">
                        <a:latin typeface="Arial"/>
                        <a:cs typeface="Arial"/>
                      </a:endParaRPr>
                    </a:p>
                  </a:txBody>
                  <a:tcPr marL="0" marR="0" marT="36830" marB="0">
                    <a:lnT w="12700">
                      <a:solidFill>
                        <a:srgbClr val="FFFFFF"/>
                      </a:solidFill>
                      <a:prstDash val="solid"/>
                    </a:lnT>
                    <a:lnB w="12700">
                      <a:solidFill>
                        <a:srgbClr val="FFFFFF"/>
                      </a:solidFill>
                      <a:prstDash val="solid"/>
                    </a:lnB>
                    <a:solidFill>
                      <a:srgbClr val="D9D9D9"/>
                    </a:solidFill>
                  </a:tcPr>
                </a:tc>
                <a:tc>
                  <a:txBody>
                    <a:bodyPr/>
                    <a:lstStyle/>
                    <a:p>
                      <a:pPr marL="91440">
                        <a:lnSpc>
                          <a:spcPct val="100000"/>
                        </a:lnSpc>
                        <a:spcBef>
                          <a:spcPts val="290"/>
                        </a:spcBef>
                      </a:pPr>
                      <a:r>
                        <a:rPr sz="2200" spc="-10" dirty="0">
                          <a:latin typeface="Arial"/>
                          <a:cs typeface="Arial"/>
                        </a:rPr>
                        <a:t>Clear,</a:t>
                      </a:r>
                      <a:r>
                        <a:rPr sz="2200" spc="-130" dirty="0">
                          <a:latin typeface="Arial"/>
                          <a:cs typeface="Arial"/>
                        </a:rPr>
                        <a:t> </a:t>
                      </a:r>
                      <a:r>
                        <a:rPr sz="2200" dirty="0">
                          <a:latin typeface="Arial"/>
                          <a:cs typeface="Arial"/>
                        </a:rPr>
                        <a:t>interdependent</a:t>
                      </a:r>
                      <a:r>
                        <a:rPr sz="2200" spc="-110" dirty="0">
                          <a:latin typeface="Arial"/>
                          <a:cs typeface="Arial"/>
                        </a:rPr>
                        <a:t> </a:t>
                      </a:r>
                      <a:r>
                        <a:rPr sz="2200" spc="-10" dirty="0">
                          <a:latin typeface="Arial"/>
                          <a:cs typeface="Arial"/>
                        </a:rPr>
                        <a:t>linkages</a:t>
                      </a:r>
                      <a:endParaRPr sz="2200">
                        <a:latin typeface="Arial"/>
                        <a:cs typeface="Arial"/>
                      </a:endParaRPr>
                    </a:p>
                  </a:txBody>
                  <a:tcPr marL="0" marR="0" marT="3683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4"/>
                  </a:ext>
                </a:extLst>
              </a:tr>
              <a:tr h="762000">
                <a:tc>
                  <a:txBody>
                    <a:bodyPr/>
                    <a:lstStyle/>
                    <a:p>
                      <a:pPr algn="ctr">
                        <a:lnSpc>
                          <a:spcPct val="100000"/>
                        </a:lnSpc>
                        <a:spcBef>
                          <a:spcPts val="1610"/>
                        </a:spcBef>
                      </a:pPr>
                      <a:r>
                        <a:rPr sz="2200" b="1" spc="-10" dirty="0">
                          <a:solidFill>
                            <a:srgbClr val="FFFFFF"/>
                          </a:solidFill>
                          <a:latin typeface="Arial"/>
                          <a:cs typeface="Arial"/>
                        </a:rPr>
                        <a:t>Implementation</a:t>
                      </a:r>
                      <a:endParaRPr sz="2200">
                        <a:latin typeface="Arial"/>
                        <a:cs typeface="Arial"/>
                      </a:endParaRPr>
                    </a:p>
                  </a:txBody>
                  <a:tcPr marL="0" marR="0" marT="204470" marB="0">
                    <a:lnT w="12700">
                      <a:solidFill>
                        <a:srgbClr val="FFFFFF"/>
                      </a:solidFill>
                      <a:prstDash val="solid"/>
                    </a:lnT>
                    <a:lnB w="12700">
                      <a:solidFill>
                        <a:srgbClr val="FFFFFF"/>
                      </a:solidFill>
                      <a:prstDash val="solid"/>
                    </a:lnB>
                    <a:solidFill>
                      <a:srgbClr val="922C31"/>
                    </a:solidFill>
                  </a:tcPr>
                </a:tc>
                <a:tc>
                  <a:txBody>
                    <a:bodyPr/>
                    <a:lstStyle/>
                    <a:p>
                      <a:pPr marL="91440" marR="140335">
                        <a:lnSpc>
                          <a:spcPct val="100000"/>
                        </a:lnSpc>
                        <a:spcBef>
                          <a:spcPts val="290"/>
                        </a:spcBef>
                      </a:pPr>
                      <a:r>
                        <a:rPr sz="2200" dirty="0">
                          <a:latin typeface="Arial"/>
                          <a:cs typeface="Arial"/>
                        </a:rPr>
                        <a:t>Not</a:t>
                      </a:r>
                      <a:r>
                        <a:rPr sz="2200" spc="-55" dirty="0">
                          <a:latin typeface="Arial"/>
                          <a:cs typeface="Arial"/>
                        </a:rPr>
                        <a:t> </a:t>
                      </a:r>
                      <a:r>
                        <a:rPr sz="2200" dirty="0">
                          <a:latin typeface="Arial"/>
                          <a:cs typeface="Arial"/>
                        </a:rPr>
                        <a:t>addressed</a:t>
                      </a:r>
                      <a:r>
                        <a:rPr sz="2200" spc="-45" dirty="0">
                          <a:latin typeface="Arial"/>
                          <a:cs typeface="Arial"/>
                        </a:rPr>
                        <a:t> </a:t>
                      </a:r>
                      <a:r>
                        <a:rPr sz="2200" dirty="0">
                          <a:latin typeface="Arial"/>
                          <a:cs typeface="Arial"/>
                        </a:rPr>
                        <a:t>or</a:t>
                      </a:r>
                      <a:r>
                        <a:rPr sz="2200" spc="-50" dirty="0">
                          <a:latin typeface="Arial"/>
                          <a:cs typeface="Arial"/>
                        </a:rPr>
                        <a:t> </a:t>
                      </a:r>
                      <a:r>
                        <a:rPr sz="2200" dirty="0">
                          <a:latin typeface="Arial"/>
                          <a:cs typeface="Arial"/>
                        </a:rPr>
                        <a:t>limited</a:t>
                      </a:r>
                      <a:r>
                        <a:rPr sz="2200" spc="-45" dirty="0">
                          <a:latin typeface="Arial"/>
                          <a:cs typeface="Arial"/>
                        </a:rPr>
                        <a:t> </a:t>
                      </a:r>
                      <a:r>
                        <a:rPr sz="2200" spc="-25" dirty="0">
                          <a:latin typeface="Arial"/>
                          <a:cs typeface="Arial"/>
                        </a:rPr>
                        <a:t>to </a:t>
                      </a:r>
                      <a:r>
                        <a:rPr sz="2200" spc="-10" dirty="0">
                          <a:latin typeface="Arial"/>
                          <a:cs typeface="Arial"/>
                        </a:rPr>
                        <a:t>facilities</a:t>
                      </a:r>
                      <a:endParaRPr sz="2200">
                        <a:latin typeface="Arial"/>
                        <a:cs typeface="Arial"/>
                      </a:endParaRPr>
                    </a:p>
                  </a:txBody>
                  <a:tcPr marL="0" marR="0" marT="36830" marB="0">
                    <a:lnT w="12700">
                      <a:solidFill>
                        <a:srgbClr val="FFFFFF"/>
                      </a:solidFill>
                      <a:prstDash val="solid"/>
                    </a:lnT>
                    <a:lnB w="12700">
                      <a:solidFill>
                        <a:srgbClr val="FFFFFF"/>
                      </a:solidFill>
                      <a:prstDash val="solid"/>
                    </a:lnB>
                    <a:solidFill>
                      <a:srgbClr val="D9D9D9"/>
                    </a:solidFill>
                  </a:tcPr>
                </a:tc>
                <a:tc>
                  <a:txBody>
                    <a:bodyPr/>
                    <a:lstStyle/>
                    <a:p>
                      <a:pPr marL="91440" marR="569595">
                        <a:lnSpc>
                          <a:spcPct val="100000"/>
                        </a:lnSpc>
                        <a:spcBef>
                          <a:spcPts val="290"/>
                        </a:spcBef>
                      </a:pPr>
                      <a:r>
                        <a:rPr sz="2200" spc="-10" dirty="0">
                          <a:latin typeface="Arial"/>
                          <a:cs typeface="Arial"/>
                        </a:rPr>
                        <a:t>Clear,</a:t>
                      </a:r>
                      <a:r>
                        <a:rPr sz="2200" spc="-75" dirty="0">
                          <a:latin typeface="Arial"/>
                          <a:cs typeface="Arial"/>
                        </a:rPr>
                        <a:t> </a:t>
                      </a:r>
                      <a:r>
                        <a:rPr sz="2200" dirty="0">
                          <a:latin typeface="Arial"/>
                          <a:cs typeface="Arial"/>
                        </a:rPr>
                        <a:t>aligned</a:t>
                      </a:r>
                      <a:r>
                        <a:rPr sz="2200" spc="-75" dirty="0">
                          <a:latin typeface="Arial"/>
                          <a:cs typeface="Arial"/>
                        </a:rPr>
                        <a:t> </a:t>
                      </a:r>
                      <a:r>
                        <a:rPr sz="2200" dirty="0">
                          <a:latin typeface="Arial"/>
                          <a:cs typeface="Arial"/>
                        </a:rPr>
                        <a:t>with</a:t>
                      </a:r>
                      <a:r>
                        <a:rPr sz="2200" spc="-75" dirty="0">
                          <a:latin typeface="Arial"/>
                          <a:cs typeface="Arial"/>
                        </a:rPr>
                        <a:t> </a:t>
                      </a:r>
                      <a:r>
                        <a:rPr sz="2200" spc="-10" dirty="0">
                          <a:latin typeface="Arial"/>
                          <a:cs typeface="Arial"/>
                        </a:rPr>
                        <a:t>planning </a:t>
                      </a:r>
                      <a:r>
                        <a:rPr sz="2200" dirty="0">
                          <a:latin typeface="Arial"/>
                          <a:cs typeface="Arial"/>
                        </a:rPr>
                        <a:t>and</a:t>
                      </a:r>
                      <a:r>
                        <a:rPr sz="2200" spc="-60" dirty="0">
                          <a:latin typeface="Arial"/>
                          <a:cs typeface="Arial"/>
                        </a:rPr>
                        <a:t> </a:t>
                      </a:r>
                      <a:r>
                        <a:rPr sz="2200" dirty="0">
                          <a:latin typeface="Arial"/>
                          <a:cs typeface="Arial"/>
                        </a:rPr>
                        <a:t>resource</a:t>
                      </a:r>
                      <a:r>
                        <a:rPr sz="2200" spc="-45" dirty="0">
                          <a:latin typeface="Arial"/>
                          <a:cs typeface="Arial"/>
                        </a:rPr>
                        <a:t> </a:t>
                      </a:r>
                      <a:r>
                        <a:rPr sz="2200" spc="-10" dirty="0">
                          <a:latin typeface="Arial"/>
                          <a:cs typeface="Arial"/>
                        </a:rPr>
                        <a:t>allocation</a:t>
                      </a:r>
                      <a:endParaRPr sz="2200">
                        <a:latin typeface="Arial"/>
                        <a:cs typeface="Arial"/>
                      </a:endParaRPr>
                    </a:p>
                  </a:txBody>
                  <a:tcPr marL="0" marR="0" marT="36830" marB="0">
                    <a:lnT w="12700">
                      <a:solidFill>
                        <a:srgbClr val="FFFFFF"/>
                      </a:solidFill>
                      <a:prstDash val="solid"/>
                    </a:lnT>
                    <a:lnB w="12700">
                      <a:solidFill>
                        <a:srgbClr val="FFFFFF"/>
                      </a:solidFill>
                      <a:prstDash val="solid"/>
                    </a:lnB>
                  </a:tcPr>
                </a:tc>
                <a:extLst>
                  <a:ext uri="{0D108BD9-81ED-4DB2-BD59-A6C34878D82A}">
                    <a16:rowId xmlns:a16="http://schemas.microsoft.com/office/drawing/2014/main" val="10005"/>
                  </a:ext>
                </a:extLst>
              </a:tr>
              <a:tr h="762000">
                <a:tc>
                  <a:txBody>
                    <a:bodyPr/>
                    <a:lstStyle/>
                    <a:p>
                      <a:pPr algn="ctr">
                        <a:lnSpc>
                          <a:spcPct val="100000"/>
                        </a:lnSpc>
                        <a:spcBef>
                          <a:spcPts val="1610"/>
                        </a:spcBef>
                      </a:pPr>
                      <a:r>
                        <a:rPr sz="2200" b="1" spc="-10" dirty="0">
                          <a:solidFill>
                            <a:srgbClr val="FFFFFF"/>
                          </a:solidFill>
                          <a:latin typeface="Arial"/>
                          <a:cs typeface="Arial"/>
                        </a:rPr>
                        <a:t>Impact</a:t>
                      </a:r>
                      <a:endParaRPr sz="2200">
                        <a:latin typeface="Arial"/>
                        <a:cs typeface="Arial"/>
                      </a:endParaRPr>
                    </a:p>
                  </a:txBody>
                  <a:tcPr marL="0" marR="0" marT="204470" marB="0">
                    <a:lnT w="12700">
                      <a:solidFill>
                        <a:srgbClr val="FFFFFF"/>
                      </a:solidFill>
                      <a:prstDash val="solid"/>
                    </a:lnT>
                    <a:lnB w="28575">
                      <a:solidFill>
                        <a:srgbClr val="000000"/>
                      </a:solidFill>
                      <a:prstDash val="solid"/>
                    </a:lnB>
                    <a:solidFill>
                      <a:srgbClr val="922C31"/>
                    </a:solidFill>
                  </a:tcPr>
                </a:tc>
                <a:tc>
                  <a:txBody>
                    <a:bodyPr/>
                    <a:lstStyle/>
                    <a:p>
                      <a:pPr marL="90805" marR="109220">
                        <a:lnSpc>
                          <a:spcPct val="100000"/>
                        </a:lnSpc>
                        <a:spcBef>
                          <a:spcPts val="290"/>
                        </a:spcBef>
                      </a:pPr>
                      <a:r>
                        <a:rPr sz="2200" dirty="0">
                          <a:latin typeface="Arial"/>
                          <a:cs typeface="Arial"/>
                        </a:rPr>
                        <a:t>Limited</a:t>
                      </a:r>
                      <a:r>
                        <a:rPr sz="2200" spc="-35" dirty="0">
                          <a:latin typeface="Arial"/>
                          <a:cs typeface="Arial"/>
                        </a:rPr>
                        <a:t> </a:t>
                      </a:r>
                      <a:r>
                        <a:rPr sz="2200" spc="-20" dirty="0">
                          <a:latin typeface="Arial"/>
                          <a:cs typeface="Arial"/>
                        </a:rPr>
                        <a:t>buy-</a:t>
                      </a:r>
                      <a:r>
                        <a:rPr sz="2200" spc="-25" dirty="0">
                          <a:latin typeface="Arial"/>
                          <a:cs typeface="Arial"/>
                        </a:rPr>
                        <a:t>in, </a:t>
                      </a:r>
                      <a:r>
                        <a:rPr sz="2200" dirty="0">
                          <a:latin typeface="Arial"/>
                          <a:cs typeface="Arial"/>
                        </a:rPr>
                        <a:t>commitment,</a:t>
                      </a:r>
                      <a:r>
                        <a:rPr sz="2200" spc="-114" dirty="0">
                          <a:latin typeface="Arial"/>
                          <a:cs typeface="Arial"/>
                        </a:rPr>
                        <a:t> </a:t>
                      </a:r>
                      <a:r>
                        <a:rPr sz="2200" spc="-10" dirty="0">
                          <a:latin typeface="Arial"/>
                          <a:cs typeface="Arial"/>
                        </a:rPr>
                        <a:t>accountability</a:t>
                      </a:r>
                      <a:endParaRPr sz="2200">
                        <a:latin typeface="Arial"/>
                        <a:cs typeface="Arial"/>
                      </a:endParaRPr>
                    </a:p>
                  </a:txBody>
                  <a:tcPr marL="0" marR="0" marT="36830" marB="0">
                    <a:lnT w="12700">
                      <a:solidFill>
                        <a:srgbClr val="FFFFFF"/>
                      </a:solidFill>
                      <a:prstDash val="solid"/>
                    </a:lnT>
                    <a:lnB w="28575">
                      <a:solidFill>
                        <a:srgbClr val="000000"/>
                      </a:solidFill>
                      <a:prstDash val="solid"/>
                    </a:lnB>
                    <a:solidFill>
                      <a:srgbClr val="D9D9D9"/>
                    </a:solidFill>
                  </a:tcPr>
                </a:tc>
                <a:tc>
                  <a:txBody>
                    <a:bodyPr/>
                    <a:lstStyle/>
                    <a:p>
                      <a:pPr marL="90805" marR="137795">
                        <a:lnSpc>
                          <a:spcPct val="100000"/>
                        </a:lnSpc>
                        <a:spcBef>
                          <a:spcPts val="290"/>
                        </a:spcBef>
                      </a:pPr>
                      <a:r>
                        <a:rPr sz="2200" dirty="0">
                          <a:latin typeface="Arial"/>
                          <a:cs typeface="Arial"/>
                        </a:rPr>
                        <a:t>Broad</a:t>
                      </a:r>
                      <a:r>
                        <a:rPr sz="2200" spc="-70" dirty="0">
                          <a:latin typeface="Arial"/>
                          <a:cs typeface="Arial"/>
                        </a:rPr>
                        <a:t> </a:t>
                      </a:r>
                      <a:r>
                        <a:rPr sz="2200" dirty="0">
                          <a:latin typeface="Arial"/>
                          <a:cs typeface="Arial"/>
                        </a:rPr>
                        <a:t>ownership,</a:t>
                      </a:r>
                      <a:r>
                        <a:rPr sz="2200" spc="-80" dirty="0">
                          <a:latin typeface="Arial"/>
                          <a:cs typeface="Arial"/>
                        </a:rPr>
                        <a:t> </a:t>
                      </a:r>
                      <a:r>
                        <a:rPr sz="2200" spc="-10" dirty="0">
                          <a:latin typeface="Arial"/>
                          <a:cs typeface="Arial"/>
                        </a:rPr>
                        <a:t>commitment, accountability</a:t>
                      </a:r>
                      <a:endParaRPr sz="2200">
                        <a:latin typeface="Arial"/>
                        <a:cs typeface="Arial"/>
                      </a:endParaRPr>
                    </a:p>
                  </a:txBody>
                  <a:tcPr marL="0" marR="0" marT="36830" marB="0">
                    <a:lnT w="12700">
                      <a:solidFill>
                        <a:srgbClr val="FFFFFF"/>
                      </a:solidFill>
                      <a:prstDash val="solid"/>
                    </a:lnT>
                    <a:lnB w="28575">
                      <a:solidFill>
                        <a:srgbClr val="000000"/>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46995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11255" cy="587981"/>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sz="3600" spc="-10" dirty="0"/>
              <a:t>President’s</a:t>
            </a:r>
            <a:r>
              <a:rPr sz="3600" spc="-229" dirty="0"/>
              <a:t> </a:t>
            </a:r>
            <a:r>
              <a:rPr sz="3600" dirty="0"/>
              <a:t>Advisory</a:t>
            </a:r>
            <a:r>
              <a:rPr sz="3600" spc="-114" dirty="0"/>
              <a:t> </a:t>
            </a:r>
            <a:r>
              <a:rPr sz="3600" dirty="0"/>
              <a:t>Council</a:t>
            </a:r>
            <a:r>
              <a:rPr sz="3600" spc="-95" dirty="0"/>
              <a:t> </a:t>
            </a:r>
            <a:r>
              <a:rPr sz="3600" spc="-20" dirty="0"/>
              <a:t>Task</a:t>
            </a:r>
            <a:r>
              <a:rPr sz="3600" spc="-120" dirty="0"/>
              <a:t> </a:t>
            </a:r>
            <a:r>
              <a:rPr sz="3600" spc="-10" dirty="0"/>
              <a:t>Force</a:t>
            </a:r>
            <a:endParaRPr sz="3600" dirty="0"/>
          </a:p>
        </p:txBody>
      </p:sp>
      <p:sp>
        <p:nvSpPr>
          <p:cNvPr id="3" name="object 3"/>
          <p:cNvSpPr txBox="1">
            <a:spLocks noGrp="1"/>
          </p:cNvSpPr>
          <p:nvPr>
            <p:ph type="body" idx="1"/>
          </p:nvPr>
        </p:nvSpPr>
        <p:spPr>
          <a:xfrm>
            <a:off x="1818993" y="1409763"/>
            <a:ext cx="9570720" cy="4457631"/>
          </a:xfrm>
          <a:prstGeom prst="rect">
            <a:avLst/>
          </a:prstGeom>
        </p:spPr>
        <p:txBody>
          <a:bodyPr vert="horz" wrap="square" lIns="0" tIns="12700" rIns="0" bIns="0" rtlCol="0">
            <a:spAutoFit/>
          </a:bodyPr>
          <a:lstStyle/>
          <a:p>
            <a:pPr marL="12700" marR="5080">
              <a:lnSpc>
                <a:spcPct val="100000"/>
              </a:lnSpc>
              <a:spcBef>
                <a:spcPts val="100"/>
              </a:spcBef>
            </a:pPr>
            <a:r>
              <a:rPr spc="-20" dirty="0"/>
              <a:t>President’s</a:t>
            </a:r>
            <a:r>
              <a:rPr spc="-150" dirty="0"/>
              <a:t> </a:t>
            </a:r>
            <a:r>
              <a:rPr dirty="0"/>
              <a:t>Advisory</a:t>
            </a:r>
            <a:r>
              <a:rPr spc="-55" dirty="0"/>
              <a:t> </a:t>
            </a:r>
            <a:r>
              <a:rPr dirty="0"/>
              <a:t>Council</a:t>
            </a:r>
            <a:r>
              <a:rPr spc="-25" dirty="0"/>
              <a:t> </a:t>
            </a:r>
            <a:r>
              <a:rPr dirty="0"/>
              <a:t>convened</a:t>
            </a:r>
            <a:r>
              <a:rPr spc="-35" dirty="0"/>
              <a:t> </a:t>
            </a:r>
            <a:r>
              <a:rPr lang="en-US" spc="-35" dirty="0"/>
              <a:t>the Mt. SAC 2035 </a:t>
            </a:r>
            <a:r>
              <a:rPr spc="-50" dirty="0"/>
              <a:t>Task</a:t>
            </a:r>
            <a:r>
              <a:rPr spc="-55" dirty="0"/>
              <a:t> </a:t>
            </a:r>
            <a:r>
              <a:rPr dirty="0"/>
              <a:t>Force</a:t>
            </a:r>
            <a:r>
              <a:rPr spc="-65" dirty="0"/>
              <a:t> </a:t>
            </a:r>
            <a:r>
              <a:rPr dirty="0"/>
              <a:t>with</a:t>
            </a:r>
            <a:r>
              <a:rPr spc="-50" dirty="0"/>
              <a:t> </a:t>
            </a:r>
            <a:r>
              <a:rPr spc="-25" dirty="0"/>
              <a:t>the </a:t>
            </a:r>
            <a:r>
              <a:rPr dirty="0"/>
              <a:t>charge</a:t>
            </a:r>
            <a:r>
              <a:rPr spc="-75" dirty="0"/>
              <a:t> </a:t>
            </a:r>
            <a:r>
              <a:rPr dirty="0"/>
              <a:t>to,</a:t>
            </a:r>
            <a:r>
              <a:rPr spc="-90" dirty="0"/>
              <a:t> </a:t>
            </a:r>
            <a:r>
              <a:rPr dirty="0"/>
              <a:t>guide</a:t>
            </a:r>
            <a:r>
              <a:rPr spc="-55" dirty="0"/>
              <a:t> </a:t>
            </a:r>
            <a:r>
              <a:rPr dirty="0"/>
              <a:t>and</a:t>
            </a:r>
            <a:r>
              <a:rPr spc="-80" dirty="0"/>
              <a:t> </a:t>
            </a:r>
            <a:r>
              <a:rPr dirty="0"/>
              <a:t>support</a:t>
            </a:r>
            <a:r>
              <a:rPr spc="-70" dirty="0"/>
              <a:t> </a:t>
            </a:r>
            <a:r>
              <a:rPr dirty="0"/>
              <a:t>the</a:t>
            </a:r>
            <a:r>
              <a:rPr spc="-90" dirty="0"/>
              <a:t> </a:t>
            </a:r>
            <a:r>
              <a:rPr dirty="0"/>
              <a:t>research,</a:t>
            </a:r>
            <a:r>
              <a:rPr spc="-70" dirty="0"/>
              <a:t> </a:t>
            </a:r>
            <a:r>
              <a:rPr spc="-10" dirty="0"/>
              <a:t>review,</a:t>
            </a:r>
            <a:r>
              <a:rPr spc="-60" dirty="0"/>
              <a:t> </a:t>
            </a:r>
            <a:r>
              <a:rPr dirty="0"/>
              <a:t>and</a:t>
            </a:r>
            <a:r>
              <a:rPr spc="-80" dirty="0"/>
              <a:t> </a:t>
            </a:r>
            <a:r>
              <a:rPr dirty="0"/>
              <a:t>development</a:t>
            </a:r>
            <a:r>
              <a:rPr spc="-50" dirty="0"/>
              <a:t> </a:t>
            </a:r>
            <a:r>
              <a:rPr spc="-25" dirty="0"/>
              <a:t>of </a:t>
            </a:r>
            <a:r>
              <a:rPr dirty="0"/>
              <a:t>the</a:t>
            </a:r>
            <a:r>
              <a:rPr spc="-90" dirty="0"/>
              <a:t> </a:t>
            </a:r>
            <a:r>
              <a:rPr dirty="0"/>
              <a:t>Educational</a:t>
            </a:r>
            <a:r>
              <a:rPr spc="-50" dirty="0"/>
              <a:t> </a:t>
            </a:r>
            <a:r>
              <a:rPr dirty="0"/>
              <a:t>and</a:t>
            </a:r>
            <a:r>
              <a:rPr spc="-70" dirty="0"/>
              <a:t> </a:t>
            </a:r>
            <a:r>
              <a:rPr dirty="0"/>
              <a:t>Facilities</a:t>
            </a:r>
            <a:r>
              <a:rPr spc="-60" dirty="0"/>
              <a:t> </a:t>
            </a:r>
            <a:r>
              <a:rPr dirty="0"/>
              <a:t>Comprehensive</a:t>
            </a:r>
            <a:r>
              <a:rPr spc="-35" dirty="0"/>
              <a:t> </a:t>
            </a:r>
            <a:r>
              <a:rPr dirty="0"/>
              <a:t>Plan,</a:t>
            </a:r>
            <a:r>
              <a:rPr spc="-70" dirty="0"/>
              <a:t> </a:t>
            </a:r>
            <a:r>
              <a:rPr dirty="0"/>
              <a:t>with</a:t>
            </a:r>
            <a:r>
              <a:rPr spc="-70" dirty="0"/>
              <a:t> </a:t>
            </a:r>
            <a:r>
              <a:rPr lang="en-US" spc="-70" dirty="0"/>
              <a:t>a </a:t>
            </a:r>
            <a:r>
              <a:rPr spc="-10" dirty="0"/>
              <a:t>recommendation</a:t>
            </a:r>
            <a:r>
              <a:rPr spc="-20" dirty="0"/>
              <a:t> </a:t>
            </a:r>
            <a:r>
              <a:rPr dirty="0"/>
              <a:t>to</a:t>
            </a:r>
            <a:r>
              <a:rPr spc="-55" dirty="0"/>
              <a:t> </a:t>
            </a:r>
            <a:r>
              <a:rPr dirty="0"/>
              <a:t>the</a:t>
            </a:r>
            <a:r>
              <a:rPr spc="-50" dirty="0"/>
              <a:t> </a:t>
            </a:r>
            <a:r>
              <a:rPr dirty="0"/>
              <a:t>Board</a:t>
            </a:r>
            <a:r>
              <a:rPr spc="-35" dirty="0"/>
              <a:t> </a:t>
            </a:r>
            <a:r>
              <a:rPr dirty="0"/>
              <a:t>no</a:t>
            </a:r>
            <a:r>
              <a:rPr spc="-45" dirty="0"/>
              <a:t> </a:t>
            </a:r>
            <a:r>
              <a:rPr dirty="0"/>
              <a:t>later</a:t>
            </a:r>
            <a:r>
              <a:rPr spc="-35" dirty="0"/>
              <a:t> </a:t>
            </a:r>
            <a:r>
              <a:rPr dirty="0"/>
              <a:t>than</a:t>
            </a:r>
            <a:r>
              <a:rPr spc="-50" dirty="0"/>
              <a:t> </a:t>
            </a:r>
            <a:r>
              <a:rPr dirty="0"/>
              <a:t>June</a:t>
            </a:r>
            <a:r>
              <a:rPr spc="-35" dirty="0"/>
              <a:t> </a:t>
            </a:r>
            <a:r>
              <a:rPr dirty="0"/>
              <a:t>25,</a:t>
            </a:r>
            <a:r>
              <a:rPr spc="-45" dirty="0"/>
              <a:t> </a:t>
            </a:r>
            <a:r>
              <a:rPr spc="-10" dirty="0"/>
              <a:t>2025.</a:t>
            </a:r>
          </a:p>
          <a:p>
            <a:pPr>
              <a:lnSpc>
                <a:spcPct val="100000"/>
              </a:lnSpc>
              <a:spcBef>
                <a:spcPts val="120"/>
              </a:spcBef>
            </a:pPr>
            <a:endParaRPr spc="-10" dirty="0"/>
          </a:p>
          <a:p>
            <a:pPr marL="12700" marR="1158240">
              <a:lnSpc>
                <a:spcPct val="100000"/>
              </a:lnSpc>
            </a:pPr>
            <a:r>
              <a:rPr dirty="0"/>
              <a:t>The</a:t>
            </a:r>
            <a:r>
              <a:rPr spc="-65" dirty="0"/>
              <a:t> </a:t>
            </a:r>
            <a:r>
              <a:rPr lang="en-US" dirty="0"/>
              <a:t>Mt. SAC 2035</a:t>
            </a:r>
            <a:r>
              <a:rPr spc="-140" dirty="0"/>
              <a:t> </a:t>
            </a:r>
            <a:r>
              <a:rPr spc="-50" dirty="0"/>
              <a:t>Task</a:t>
            </a:r>
            <a:r>
              <a:rPr spc="-60" dirty="0"/>
              <a:t> </a:t>
            </a:r>
            <a:r>
              <a:rPr dirty="0"/>
              <a:t>Force</a:t>
            </a:r>
            <a:r>
              <a:rPr spc="-75" dirty="0"/>
              <a:t> </a:t>
            </a:r>
            <a:r>
              <a:rPr dirty="0"/>
              <a:t>includes</a:t>
            </a:r>
            <a:r>
              <a:rPr spc="-25" dirty="0"/>
              <a:t> </a:t>
            </a:r>
            <a:r>
              <a:rPr dirty="0"/>
              <a:t>3</a:t>
            </a:r>
            <a:r>
              <a:rPr lang="en-US" dirty="0"/>
              <a:t>0</a:t>
            </a:r>
            <a:r>
              <a:rPr spc="-65" dirty="0"/>
              <a:t> </a:t>
            </a:r>
            <a:r>
              <a:rPr dirty="0"/>
              <a:t>members</a:t>
            </a:r>
            <a:r>
              <a:rPr spc="-60" dirty="0"/>
              <a:t> </a:t>
            </a:r>
            <a:r>
              <a:rPr dirty="0"/>
              <a:t>with</a:t>
            </a:r>
            <a:r>
              <a:rPr spc="-65" dirty="0"/>
              <a:t> </a:t>
            </a:r>
            <a:r>
              <a:rPr spc="-20" dirty="0"/>
              <a:t>broad-</a:t>
            </a:r>
            <a:r>
              <a:rPr spc="-10" dirty="0"/>
              <a:t>based representation:</a:t>
            </a:r>
          </a:p>
          <a:p>
            <a:pPr marL="354965" indent="-342265">
              <a:lnSpc>
                <a:spcPct val="100000"/>
              </a:lnSpc>
              <a:buChar char="•"/>
              <a:tabLst>
                <a:tab pos="354965" algn="l"/>
              </a:tabLst>
            </a:pPr>
            <a:r>
              <a:rPr spc="-10" dirty="0"/>
              <a:t>Students</a:t>
            </a:r>
          </a:p>
          <a:p>
            <a:pPr marL="354965" indent="-342265">
              <a:lnSpc>
                <a:spcPct val="100000"/>
              </a:lnSpc>
              <a:buChar char="•"/>
              <a:tabLst>
                <a:tab pos="354965" algn="l"/>
              </a:tabLst>
            </a:pPr>
            <a:r>
              <a:rPr spc="-10" dirty="0"/>
              <a:t>Faculty</a:t>
            </a:r>
          </a:p>
          <a:p>
            <a:pPr marL="354965" indent="-342265">
              <a:lnSpc>
                <a:spcPct val="100000"/>
              </a:lnSpc>
              <a:buChar char="•"/>
              <a:tabLst>
                <a:tab pos="354965" algn="l"/>
              </a:tabLst>
            </a:pPr>
            <a:r>
              <a:rPr dirty="0"/>
              <a:t>Classified</a:t>
            </a:r>
            <a:r>
              <a:rPr spc="-95" dirty="0"/>
              <a:t> </a:t>
            </a:r>
            <a:r>
              <a:rPr spc="-10" dirty="0"/>
              <a:t>Professionals</a:t>
            </a:r>
          </a:p>
          <a:p>
            <a:pPr marL="354965" indent="-342265">
              <a:lnSpc>
                <a:spcPct val="100000"/>
              </a:lnSpc>
              <a:buChar char="•"/>
              <a:tabLst>
                <a:tab pos="354965" algn="l"/>
              </a:tabLst>
            </a:pPr>
            <a:r>
              <a:rPr spc="-10" dirty="0"/>
              <a:t>Managers</a:t>
            </a:r>
          </a:p>
          <a:p>
            <a:pPr marL="355600" marR="212725" indent="-342900">
              <a:lnSpc>
                <a:spcPct val="100000"/>
              </a:lnSpc>
              <a:buChar char="•"/>
              <a:tabLst>
                <a:tab pos="355600" algn="l"/>
              </a:tabLst>
            </a:pPr>
            <a:r>
              <a:rPr dirty="0"/>
              <a:t>Participatory</a:t>
            </a:r>
            <a:r>
              <a:rPr spc="-80" dirty="0"/>
              <a:t> </a:t>
            </a:r>
            <a:r>
              <a:rPr lang="en-US" spc="-80" dirty="0"/>
              <a:t>G</a:t>
            </a:r>
            <a:r>
              <a:rPr dirty="0"/>
              <a:t>overnance</a:t>
            </a:r>
            <a:r>
              <a:rPr spc="-70" dirty="0"/>
              <a:t> </a:t>
            </a:r>
            <a:r>
              <a:rPr lang="en-US" spc="-70" dirty="0"/>
              <a:t>L</a:t>
            </a:r>
            <a:r>
              <a:rPr dirty="0"/>
              <a:t>eadership</a:t>
            </a:r>
            <a:endParaRPr spc="-10" dirty="0"/>
          </a:p>
        </p:txBody>
      </p:sp>
    </p:spTree>
    <p:extLst>
      <p:ext uri="{BB962C8B-B14F-4D97-AF65-F5344CB8AC3E}">
        <p14:creationId xmlns:p14="http://schemas.microsoft.com/office/powerpoint/2010/main" val="55273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
          <p:cNvSpPr txBox="1">
            <a:spLocks noGrp="1"/>
          </p:cNvSpPr>
          <p:nvPr>
            <p:ph type="ctrTitle"/>
          </p:nvPr>
        </p:nvSpPr>
        <p:spPr>
          <a:xfrm>
            <a:off x="415600" y="2687793"/>
            <a:ext cx="11360800" cy="1482413"/>
          </a:xfrm>
          <a:prstGeom prst="rect">
            <a:avLst/>
          </a:prstGeom>
          <a:solidFill>
            <a:srgbClr val="0D1F43"/>
          </a:solidFill>
          <a:ln w="9525" cap="flat" cmpd="sng">
            <a:solidFill>
              <a:srgbClr val="0D1F43"/>
            </a:solidFill>
            <a:prstDash val="solid"/>
            <a:round/>
            <a:headEnd type="none" w="sm" len="sm"/>
            <a:tailEnd type="none" w="sm" len="sm"/>
          </a:ln>
        </p:spPr>
        <p:txBody>
          <a:bodyPr spcFirstLastPara="1" wrap="square" lIns="121900" tIns="121900" rIns="121900" bIns="121900" anchor="b" anchorCtr="0">
            <a:normAutofit fontScale="90000"/>
          </a:bodyPr>
          <a:lstStyle/>
          <a:p>
            <a:pPr>
              <a:buSzPct val="125000"/>
            </a:pPr>
            <a:r>
              <a:rPr lang="en" sz="4267" b="1">
                <a:solidFill>
                  <a:schemeClr val="lt1"/>
                </a:solidFill>
              </a:rPr>
              <a:t>Foundations of Equity, Equity-Mindedness, and Implications for Institutional Planning</a:t>
            </a:r>
            <a:endParaRPr sz="4267" b="1">
              <a:solidFill>
                <a:schemeClr val="lt1"/>
              </a:solidFill>
            </a:endParaRPr>
          </a:p>
        </p:txBody>
      </p:sp>
    </p:spTree>
    <p:extLst>
      <p:ext uri="{BB962C8B-B14F-4D97-AF65-F5344CB8AC3E}">
        <p14:creationId xmlns:p14="http://schemas.microsoft.com/office/powerpoint/2010/main" val="2857596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1F43"/>
        </a:solidFill>
        <a:effectLst/>
      </p:bgPr>
    </p:bg>
    <p:spTree>
      <p:nvGrpSpPr>
        <p:cNvPr id="1" name="Shape 79"/>
        <p:cNvGrpSpPr/>
        <p:nvPr/>
      </p:nvGrpSpPr>
      <p:grpSpPr>
        <a:xfrm>
          <a:off x="0" y="0"/>
          <a:ext cx="0" cy="0"/>
          <a:chOff x="0" y="0"/>
          <a:chExt cx="0" cy="0"/>
        </a:xfrm>
      </p:grpSpPr>
      <p:sp>
        <p:nvSpPr>
          <p:cNvPr id="80" name="Google Shape;80;p2"/>
          <p:cNvSpPr txBox="1">
            <a:spLocks noGrp="1"/>
          </p:cNvSpPr>
          <p:nvPr>
            <p:ph type="title"/>
          </p:nvPr>
        </p:nvSpPr>
        <p:spPr>
          <a:xfrm>
            <a:off x="415600" y="2867800"/>
            <a:ext cx="11360800" cy="11224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SzPct val="111111"/>
              <a:buNone/>
            </a:pPr>
            <a:r>
              <a:rPr lang="en" sz="2400" b="1" dirty="0">
                <a:solidFill>
                  <a:schemeClr val="lt1"/>
                </a:solidFill>
              </a:rPr>
              <a:t>“Every system is perfectly designed to achieve the results that it gets.”</a:t>
            </a:r>
            <a:endParaRPr sz="2400" dirty="0"/>
          </a:p>
        </p:txBody>
      </p:sp>
      <p:sp>
        <p:nvSpPr>
          <p:cNvPr id="81" name="Google Shape;81;p2"/>
          <p:cNvSpPr txBox="1"/>
          <p:nvPr/>
        </p:nvSpPr>
        <p:spPr>
          <a:xfrm>
            <a:off x="1936378" y="4599897"/>
            <a:ext cx="9418917" cy="492443"/>
          </a:xfrm>
          <a:prstGeom prst="rect">
            <a:avLst/>
          </a:prstGeom>
          <a:noFill/>
          <a:ln>
            <a:noFill/>
          </a:ln>
        </p:spPr>
        <p:txBody>
          <a:bodyPr spcFirstLastPara="1" wrap="square" lIns="121900" tIns="60933" rIns="121900" bIns="609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None/>
            </a:pPr>
            <a:r>
              <a:rPr lang="en" sz="2400" b="0" i="0" u="none" strike="noStrike" cap="none">
                <a:solidFill>
                  <a:schemeClr val="lt1"/>
                </a:solidFill>
                <a:latin typeface="Arial"/>
                <a:ea typeface="Arial"/>
                <a:cs typeface="Arial"/>
                <a:sym typeface="Arial"/>
              </a:rPr>
              <a:t>Edwards Deming and Paul Batalden </a:t>
            </a:r>
            <a:endParaRPr sz="2489"/>
          </a:p>
        </p:txBody>
      </p:sp>
    </p:spTree>
    <p:extLst>
      <p:ext uri="{BB962C8B-B14F-4D97-AF65-F5344CB8AC3E}">
        <p14:creationId xmlns:p14="http://schemas.microsoft.com/office/powerpoint/2010/main" val="329065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E1F43"/>
        </a:solidFill>
        <a:effectLst/>
      </p:bgPr>
    </p:bg>
    <p:spTree>
      <p:nvGrpSpPr>
        <p:cNvPr id="1" name="Shape 91"/>
        <p:cNvGrpSpPr/>
        <p:nvPr/>
      </p:nvGrpSpPr>
      <p:grpSpPr>
        <a:xfrm>
          <a:off x="0" y="0"/>
          <a:ext cx="0" cy="0"/>
          <a:chOff x="0" y="0"/>
          <a:chExt cx="0" cy="0"/>
        </a:xfrm>
      </p:grpSpPr>
      <p:sp>
        <p:nvSpPr>
          <p:cNvPr id="92" name="Google Shape;92;p4"/>
          <p:cNvSpPr txBox="1">
            <a:spLocks noGrp="1"/>
          </p:cNvSpPr>
          <p:nvPr>
            <p:ph type="title"/>
          </p:nvPr>
        </p:nvSpPr>
        <p:spPr>
          <a:xfrm>
            <a:off x="415600" y="2867800"/>
            <a:ext cx="11360800" cy="1122400"/>
          </a:xfrm>
          <a:prstGeom prst="rect">
            <a:avLst/>
          </a:prstGeom>
          <a:solidFill>
            <a:srgbClr val="0E1F43"/>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SzPts val="3600"/>
              <a:buNone/>
            </a:pPr>
            <a:r>
              <a:rPr lang="en" sz="3600" b="1" dirty="0">
                <a:solidFill>
                  <a:schemeClr val="lt1"/>
                </a:solidFill>
              </a:rPr>
              <a:t>Equity and Equity-Mindedness</a:t>
            </a:r>
            <a:endParaRPr sz="3600" b="1" dirty="0">
              <a:solidFill>
                <a:schemeClr val="lt1"/>
              </a:solidFill>
            </a:endParaRPr>
          </a:p>
        </p:txBody>
      </p:sp>
    </p:spTree>
    <p:extLst>
      <p:ext uri="{BB962C8B-B14F-4D97-AF65-F5344CB8AC3E}">
        <p14:creationId xmlns:p14="http://schemas.microsoft.com/office/powerpoint/2010/main" val="2087821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5"/>
          <p:cNvSpPr/>
          <p:nvPr/>
        </p:nvSpPr>
        <p:spPr>
          <a:xfrm>
            <a:off x="487767" y="2802800"/>
            <a:ext cx="11216400" cy="1252400"/>
          </a:xfrm>
          <a:prstGeom prst="rect">
            <a:avLst/>
          </a:prstGeom>
          <a:noFill/>
          <a:ln>
            <a:noFill/>
          </a:ln>
        </p:spPr>
        <p:txBody>
          <a:bodyPr spcFirstLastPara="1" wrap="square" lIns="45700" tIns="22867" rIns="45700" bIns="22867" anchor="t" anchorCtr="0">
            <a:noAutofit/>
          </a:bodyPr>
          <a:lstStyle/>
          <a:p>
            <a:pPr algn="ctr">
              <a:lnSpc>
                <a:spcPct val="90000"/>
              </a:lnSpc>
              <a:buClr>
                <a:srgbClr val="C00000"/>
              </a:buClr>
              <a:buSzPts val="2000"/>
            </a:pPr>
            <a:r>
              <a:rPr lang="en" sz="2667" b="1">
                <a:solidFill>
                  <a:schemeClr val="dk1"/>
                </a:solidFill>
                <a:latin typeface="Arial"/>
                <a:ea typeface="Arial"/>
                <a:cs typeface="Arial"/>
                <a:sym typeface="Arial"/>
              </a:rPr>
              <a:t>“Equity</a:t>
            </a:r>
            <a:r>
              <a:rPr lang="en" sz="2667">
                <a:solidFill>
                  <a:schemeClr val="dk1"/>
                </a:solidFill>
                <a:latin typeface="Arial"/>
                <a:ea typeface="Arial"/>
                <a:cs typeface="Arial"/>
                <a:sym typeface="Arial"/>
              </a:rPr>
              <a:t> refers to a heightened focus on groups experiencing disproportionate impact in order to remediate disparities in their experiences and outcomes.”</a:t>
            </a:r>
            <a:endParaRPr sz="2667">
              <a:solidFill>
                <a:schemeClr val="dk1"/>
              </a:solidFill>
              <a:latin typeface="Arial"/>
              <a:ea typeface="Arial"/>
              <a:cs typeface="Arial"/>
              <a:sym typeface="Arial"/>
            </a:endParaRPr>
          </a:p>
          <a:p>
            <a:pPr algn="ctr">
              <a:lnSpc>
                <a:spcPct val="90000"/>
              </a:lnSpc>
              <a:buClr>
                <a:srgbClr val="C00000"/>
              </a:buClr>
              <a:buSzPts val="2000"/>
            </a:pPr>
            <a:endParaRPr sz="2667">
              <a:solidFill>
                <a:schemeClr val="dk1"/>
              </a:solidFill>
              <a:latin typeface="Arial"/>
              <a:ea typeface="Arial"/>
              <a:cs typeface="Arial"/>
              <a:sym typeface="Arial"/>
            </a:endParaRPr>
          </a:p>
          <a:p>
            <a:pPr algn="ctr">
              <a:lnSpc>
                <a:spcPct val="90000"/>
              </a:lnSpc>
              <a:buClr>
                <a:srgbClr val="C00000"/>
              </a:buClr>
              <a:buSzPts val="2000"/>
            </a:pPr>
            <a:endParaRPr sz="2667">
              <a:solidFill>
                <a:schemeClr val="dk1"/>
              </a:solidFill>
              <a:latin typeface="Arial"/>
              <a:ea typeface="Arial"/>
              <a:cs typeface="Arial"/>
              <a:sym typeface="Arial"/>
            </a:endParaRPr>
          </a:p>
          <a:p>
            <a:pPr algn="ctr">
              <a:lnSpc>
                <a:spcPct val="90000"/>
              </a:lnSpc>
              <a:buClr>
                <a:srgbClr val="C00000"/>
              </a:buClr>
              <a:buSzPts val="2000"/>
            </a:pPr>
            <a:r>
              <a:rPr lang="en" sz="1600">
                <a:solidFill>
                  <a:schemeClr val="dk1"/>
                </a:solidFill>
                <a:latin typeface="Arial"/>
                <a:ea typeface="Arial"/>
                <a:cs typeface="Arial"/>
                <a:sym typeface="Arial"/>
              </a:rPr>
              <a:t>Community College Equity Assessment Lab (CCEAL)</a:t>
            </a:r>
            <a:endParaRPr sz="1600">
              <a:solidFill>
                <a:schemeClr val="dk1"/>
              </a:solidFill>
              <a:latin typeface="Arial"/>
              <a:ea typeface="Arial"/>
              <a:cs typeface="Arial"/>
              <a:sym typeface="Arial"/>
            </a:endParaRPr>
          </a:p>
        </p:txBody>
      </p:sp>
      <p:sp>
        <p:nvSpPr>
          <p:cNvPr id="86" name="Google Shape;86;p5"/>
          <p:cNvSpPr txBox="1">
            <a:spLocks noGrp="1"/>
          </p:cNvSpPr>
          <p:nvPr>
            <p:ph type="title"/>
          </p:nvPr>
        </p:nvSpPr>
        <p:spPr>
          <a:xfrm>
            <a:off x="415567" y="195567"/>
            <a:ext cx="11360800" cy="763600"/>
          </a:xfrm>
          <a:prstGeom prst="rect">
            <a:avLst/>
          </a:prstGeom>
          <a:solidFill>
            <a:srgbClr val="0E1F43"/>
          </a:solidFill>
          <a:ln>
            <a:noFill/>
          </a:ln>
        </p:spPr>
        <p:txBody>
          <a:bodyPr spcFirstLastPara="1" wrap="square" lIns="25400" tIns="25400" rIns="25400" bIns="25400" anchor="ctr" anchorCtr="0">
            <a:normAutofit/>
          </a:bodyPr>
          <a:lstStyle/>
          <a:p>
            <a:pPr algn="l"/>
            <a:r>
              <a:rPr lang="en" sz="3600" b="1">
                <a:solidFill>
                  <a:schemeClr val="lt1"/>
                </a:solidFill>
              </a:rPr>
              <a:t>Equity</a:t>
            </a:r>
            <a:endParaRPr sz="3600" b="1">
              <a:solidFill>
                <a:schemeClr val="lt1"/>
              </a:solidFill>
            </a:endParaRPr>
          </a:p>
        </p:txBody>
      </p:sp>
    </p:spTree>
    <p:extLst>
      <p:ext uri="{BB962C8B-B14F-4D97-AF65-F5344CB8AC3E}">
        <p14:creationId xmlns:p14="http://schemas.microsoft.com/office/powerpoint/2010/main" val="2717926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6"/>
          <p:cNvSpPr txBox="1">
            <a:spLocks noGrp="1"/>
          </p:cNvSpPr>
          <p:nvPr>
            <p:ph type="title"/>
          </p:nvPr>
        </p:nvSpPr>
        <p:spPr>
          <a:xfrm>
            <a:off x="6417735" y="1494118"/>
            <a:ext cx="5291663" cy="553477"/>
          </a:xfrm>
          <a:prstGeom prst="rect">
            <a:avLst/>
          </a:prstGeom>
          <a:solidFill>
            <a:srgbClr val="0D1F43"/>
          </a:solidFill>
          <a:ln>
            <a:noFill/>
          </a:ln>
        </p:spPr>
        <p:txBody>
          <a:bodyPr spcFirstLastPara="1" wrap="square" lIns="91433" tIns="45700" rIns="91433" bIns="45700" anchor="b" anchorCtr="0">
            <a:normAutofit fontScale="90000"/>
          </a:bodyPr>
          <a:lstStyle/>
          <a:p>
            <a:pPr algn="ctr">
              <a:buSzPct val="129629"/>
            </a:pPr>
            <a:r>
              <a:rPr lang="en" sz="3200" b="1">
                <a:solidFill>
                  <a:schemeClr val="lt1"/>
                </a:solidFill>
              </a:rPr>
              <a:t>Equity-Mindedness Defined</a:t>
            </a:r>
            <a:endParaRPr/>
          </a:p>
        </p:txBody>
      </p:sp>
      <p:pic>
        <p:nvPicPr>
          <p:cNvPr id="92" name="Google Shape;92;p6"/>
          <p:cNvPicPr preferRelativeResize="0"/>
          <p:nvPr/>
        </p:nvPicPr>
        <p:blipFill rotWithShape="1">
          <a:blip r:embed="rId3">
            <a:alphaModFix/>
          </a:blip>
          <a:srcRect l="14035" r="37284" b="1"/>
          <a:stretch/>
        </p:blipFill>
        <p:spPr>
          <a:xfrm>
            <a:off x="3" y="1588"/>
            <a:ext cx="6095999" cy="6856413"/>
          </a:xfrm>
          <a:custGeom>
            <a:avLst/>
            <a:gdLst/>
            <a:ahLst/>
            <a:cxnLst/>
            <a:rect l="l" t="t" r="r" b="b"/>
            <a:pathLst>
              <a:path w="6649908" h="6856413" extrusionOk="0">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sp>
        <p:nvSpPr>
          <p:cNvPr id="93" name="Google Shape;93;p6"/>
          <p:cNvSpPr txBox="1">
            <a:spLocks noGrp="1"/>
          </p:cNvSpPr>
          <p:nvPr>
            <p:ph type="body" idx="1"/>
          </p:nvPr>
        </p:nvSpPr>
        <p:spPr>
          <a:xfrm>
            <a:off x="6417735" y="2614613"/>
            <a:ext cx="5291663" cy="3752849"/>
          </a:xfrm>
          <a:prstGeom prst="rect">
            <a:avLst/>
          </a:prstGeom>
          <a:noFill/>
          <a:ln>
            <a:noFill/>
          </a:ln>
        </p:spPr>
        <p:txBody>
          <a:bodyPr spcFirstLastPara="1" wrap="square" lIns="91433" tIns="45700" rIns="91433" bIns="45700" anchor="t" anchorCtr="0">
            <a:normAutofit fontScale="92500" lnSpcReduction="10000"/>
          </a:bodyPr>
          <a:lstStyle/>
          <a:p>
            <a:pPr indent="-228642">
              <a:buClr>
                <a:schemeClr val="dk1"/>
              </a:buClr>
              <a:buSzPct val="152623"/>
              <a:buFont typeface="Arial"/>
              <a:buChar char="•"/>
            </a:pPr>
            <a:r>
              <a:rPr lang="en" sz="1700"/>
              <a:t>“Developed by Dr. Estela Bensimon (2005), equity-mindedness is a type of ‘</a:t>
            </a:r>
            <a:r>
              <a:rPr lang="en" sz="1700" u="sng"/>
              <a:t>cognitive frame</a:t>
            </a:r>
            <a:r>
              <a:rPr lang="en" sz="1700"/>
              <a:t>,’ a mental map of </a:t>
            </a:r>
            <a:r>
              <a:rPr lang="en" sz="1700" u="sng"/>
              <a:t>attitudes</a:t>
            </a:r>
            <a:r>
              <a:rPr lang="en" sz="1700"/>
              <a:t> and </a:t>
            </a:r>
            <a:r>
              <a:rPr lang="en" sz="1700" u="sng"/>
              <a:t>beliefs</a:t>
            </a:r>
            <a:r>
              <a:rPr lang="en" sz="1700"/>
              <a:t> a person maintains to make sense of the world. A cognitive frame determines which questions are asked, what information is collected, what is noticed, how problems are defined, and what course of action should be taken” (CUE, 2020, p. 24).  </a:t>
            </a:r>
            <a:endParaRPr/>
          </a:p>
          <a:p>
            <a:pPr indent="-76198">
              <a:spcBef>
                <a:spcPts val="1600"/>
              </a:spcBef>
              <a:buSzPct val="152623"/>
              <a:buNone/>
            </a:pPr>
            <a:endParaRPr sz="1700"/>
          </a:p>
          <a:p>
            <a:pPr indent="-228634">
              <a:spcBef>
                <a:spcPts val="1600"/>
              </a:spcBef>
              <a:buClr>
                <a:schemeClr val="dk1"/>
              </a:buClr>
              <a:buSzPct val="127186"/>
              <a:buFont typeface="Arial"/>
              <a:buChar char="•"/>
            </a:pPr>
            <a:r>
              <a:rPr lang="en" sz="1700"/>
              <a:t>Given the history and impact of systemic racism in United States education, racial equity is the central focus of equity-mindedness.</a:t>
            </a:r>
            <a:endParaRPr/>
          </a:p>
          <a:p>
            <a:pPr marL="0" indent="152396">
              <a:spcBef>
                <a:spcPts val="1600"/>
              </a:spcBef>
              <a:spcAft>
                <a:spcPts val="1600"/>
              </a:spcAft>
              <a:buSzPct val="152623"/>
              <a:buNone/>
            </a:pPr>
            <a:endParaRPr sz="1700"/>
          </a:p>
        </p:txBody>
      </p:sp>
    </p:spTree>
    <p:extLst>
      <p:ext uri="{BB962C8B-B14F-4D97-AF65-F5344CB8AC3E}">
        <p14:creationId xmlns:p14="http://schemas.microsoft.com/office/powerpoint/2010/main" val="3018162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D82B4-9CDA-F35A-0631-1392855E7216}"/>
            </a:ext>
          </a:extLst>
        </p:cNvPr>
        <p:cNvGrpSpPr/>
        <p:nvPr/>
      </p:nvGrpSpPr>
      <p:grpSpPr>
        <a:xfrm>
          <a:off x="0" y="0"/>
          <a:ext cx="0" cy="0"/>
          <a:chOff x="0" y="0"/>
          <a:chExt cx="0" cy="0"/>
        </a:xfrm>
      </p:grpSpPr>
      <p:sp>
        <p:nvSpPr>
          <p:cNvPr id="12" name="object 12">
            <a:extLst>
              <a:ext uri="{FF2B5EF4-FFF2-40B4-BE49-F238E27FC236}">
                <a16:creationId xmlns:a16="http://schemas.microsoft.com/office/drawing/2014/main" id="{8182821D-54DC-12AE-7A9D-504C6089302A}"/>
              </a:ext>
            </a:extLst>
          </p:cNvPr>
          <p:cNvSpPr txBox="1"/>
          <p:nvPr/>
        </p:nvSpPr>
        <p:spPr>
          <a:xfrm>
            <a:off x="3048000" y="2362200"/>
            <a:ext cx="8382000" cy="639727"/>
          </a:xfrm>
          <a:prstGeom prst="rect">
            <a:avLst/>
          </a:prstGeom>
        </p:spPr>
        <p:txBody>
          <a:bodyPr vert="horz" wrap="square" lIns="0" tIns="70485" rIns="0" bIns="0" rtlCol="0">
            <a:spAutoFit/>
          </a:bodyPr>
          <a:lstStyle/>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1800" b="1" i="0" u="none" strike="noStrike" kern="0" cap="none" spc="-20" normalizeH="0" baseline="0" noProof="0" dirty="0">
              <a:ln>
                <a:noFill/>
              </a:ln>
              <a:solidFill>
                <a:srgbClr val="FFFFFF"/>
              </a:solidFill>
              <a:effectLst/>
              <a:uLnTx/>
              <a:uFillTx/>
              <a:latin typeface="Calibri"/>
              <a:cs typeface="Calibri"/>
            </a:endParaRPr>
          </a:p>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4" name="object 2">
            <a:extLst>
              <a:ext uri="{FF2B5EF4-FFF2-40B4-BE49-F238E27FC236}">
                <a16:creationId xmlns:a16="http://schemas.microsoft.com/office/drawing/2014/main" id="{AFB469E2-C5F4-A740-3933-61FCE8FD9104}"/>
              </a:ext>
            </a:extLst>
          </p:cNvPr>
          <p:cNvSpPr txBox="1">
            <a:spLocks/>
          </p:cNvSpPr>
          <p:nvPr/>
        </p:nvSpPr>
        <p:spPr>
          <a:xfrm>
            <a:off x="795528" y="5136744"/>
            <a:ext cx="11311255" cy="587981"/>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600" spc="-10" dirty="0"/>
              <a:t>Welcome and Introductions</a:t>
            </a:r>
            <a:endParaRPr lang="en-US" sz="3600" dirty="0"/>
          </a:p>
        </p:txBody>
      </p:sp>
      <p:sp>
        <p:nvSpPr>
          <p:cNvPr id="18" name="object 3">
            <a:extLst>
              <a:ext uri="{FF2B5EF4-FFF2-40B4-BE49-F238E27FC236}">
                <a16:creationId xmlns:a16="http://schemas.microsoft.com/office/drawing/2014/main" id="{3EF8472F-7069-662F-0338-517399E2B6F2}"/>
              </a:ext>
            </a:extLst>
          </p:cNvPr>
          <p:cNvSpPr txBox="1">
            <a:spLocks noGrp="1"/>
          </p:cNvSpPr>
          <p:nvPr>
            <p:ph type="body" idx="1"/>
          </p:nvPr>
        </p:nvSpPr>
        <p:spPr>
          <a:xfrm>
            <a:off x="2138680" y="2090555"/>
            <a:ext cx="8477250" cy="1813958"/>
          </a:xfrm>
          <a:prstGeom prst="rect">
            <a:avLst/>
          </a:prstGeom>
          <a:ln w="28575">
            <a:noFill/>
          </a:ln>
        </p:spPr>
        <p:txBody>
          <a:bodyPr vert="horz" wrap="square" lIns="0" tIns="13335" rIns="0" bIns="0" rtlCol="0">
            <a:spAutoFit/>
          </a:bodyPr>
          <a:lstStyle/>
          <a:p>
            <a:pPr marL="628650" indent="-342900">
              <a:spcBef>
                <a:spcPts val="555"/>
              </a:spcBef>
              <a:buFont typeface="Arial" panose="020B0604020202020204" pitchFamily="34" charset="0"/>
              <a:buChar char="•"/>
              <a:defRPr/>
            </a:pPr>
            <a:endParaRPr lang="en-US" sz="1200" spc="-10" dirty="0"/>
          </a:p>
          <a:p>
            <a:pPr marL="742950" lvl="1" algn="ctr">
              <a:spcBef>
                <a:spcPts val="555"/>
              </a:spcBef>
              <a:defRPr/>
            </a:pPr>
            <a:r>
              <a:rPr lang="en-US" sz="3600" b="1" spc="-10" dirty="0">
                <a:solidFill>
                  <a:schemeClr val="bg1"/>
                </a:solidFill>
                <a:highlight>
                  <a:srgbClr val="800000"/>
                </a:highlight>
                <a:latin typeface="Arial" panose="020B0604020202020204" pitchFamily="34" charset="0"/>
                <a:cs typeface="Arial" panose="020B0604020202020204" pitchFamily="34" charset="0"/>
              </a:rPr>
              <a:t>Dr. Martha Garcia</a:t>
            </a:r>
          </a:p>
          <a:p>
            <a:pPr marL="742950" lvl="1" algn="ctr">
              <a:spcBef>
                <a:spcPts val="555"/>
              </a:spcBef>
              <a:defRPr/>
            </a:pPr>
            <a:r>
              <a:rPr lang="en-US" sz="3600" b="1" spc="-10" dirty="0">
                <a:solidFill>
                  <a:schemeClr val="bg1"/>
                </a:solidFill>
                <a:highlight>
                  <a:srgbClr val="800000"/>
                </a:highlight>
                <a:latin typeface="Arial" panose="020B0604020202020204" pitchFamily="34" charset="0"/>
                <a:cs typeface="Arial" panose="020B0604020202020204" pitchFamily="34" charset="0"/>
              </a:rPr>
              <a:t>Mt. SAC President</a:t>
            </a:r>
          </a:p>
          <a:p>
            <a:pPr marL="742950" lvl="1">
              <a:spcBef>
                <a:spcPts val="555"/>
              </a:spcBef>
              <a:defRPr/>
            </a:pPr>
            <a:endParaRPr lang="en-US" spc="-10" dirty="0">
              <a:solidFill>
                <a:schemeClr val="tx1"/>
              </a:solidFill>
              <a:latin typeface="Arial"/>
              <a:cs typeface="Arial"/>
            </a:endParaRPr>
          </a:p>
        </p:txBody>
      </p:sp>
    </p:spTree>
    <p:extLst>
      <p:ext uri="{BB962C8B-B14F-4D97-AF65-F5344CB8AC3E}">
        <p14:creationId xmlns:p14="http://schemas.microsoft.com/office/powerpoint/2010/main" val="3430014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0"/>
          <p:cNvSpPr txBox="1">
            <a:spLocks noGrp="1"/>
          </p:cNvSpPr>
          <p:nvPr>
            <p:ph type="title"/>
          </p:nvPr>
        </p:nvSpPr>
        <p:spPr>
          <a:xfrm>
            <a:off x="415600" y="593367"/>
            <a:ext cx="11360800" cy="763600"/>
          </a:xfrm>
          <a:prstGeom prst="rect">
            <a:avLst/>
          </a:prstGeom>
          <a:solidFill>
            <a:srgbClr val="0E1F43"/>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2800"/>
              <a:buNone/>
            </a:pPr>
            <a:r>
              <a:rPr lang="en" sz="3600" b="1">
                <a:solidFill>
                  <a:schemeClr val="lt1"/>
                </a:solidFill>
              </a:rPr>
              <a:t>Equity-Mindedness</a:t>
            </a:r>
            <a:endParaRPr sz="3600" b="1">
              <a:solidFill>
                <a:schemeClr val="lt1"/>
              </a:solidFill>
            </a:endParaRPr>
          </a:p>
        </p:txBody>
      </p:sp>
      <p:sp>
        <p:nvSpPr>
          <p:cNvPr id="111" name="Google Shape;111;p10"/>
          <p:cNvSpPr txBox="1"/>
          <p:nvPr/>
        </p:nvSpPr>
        <p:spPr>
          <a:xfrm>
            <a:off x="501751" y="6440000"/>
            <a:ext cx="11188400" cy="256400"/>
          </a:xfrm>
          <a:prstGeom prst="rect">
            <a:avLst/>
          </a:prstGeom>
          <a:noFill/>
          <a:ln>
            <a:noFill/>
          </a:ln>
        </p:spPr>
        <p:txBody>
          <a:bodyPr spcFirstLastPara="1" wrap="square" lIns="4570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800"/>
              <a:buFont typeface="Arial"/>
              <a:buNone/>
            </a:pPr>
            <a:r>
              <a:rPr lang="en" sz="1067" b="0" i="0" u="none" strike="noStrike" cap="none">
                <a:solidFill>
                  <a:srgbClr val="000000"/>
                </a:solidFill>
                <a:latin typeface="Arial"/>
                <a:ea typeface="Arial"/>
                <a:cs typeface="Arial"/>
                <a:sym typeface="Arial"/>
              </a:rPr>
              <a:t>Center for Urban Education. (2020). </a:t>
            </a:r>
            <a:r>
              <a:rPr lang="en" sz="1067" b="0" i="1" u="none" strike="noStrike" cap="none">
                <a:solidFill>
                  <a:srgbClr val="000000"/>
                </a:solidFill>
                <a:latin typeface="Arial"/>
                <a:ea typeface="Arial"/>
                <a:cs typeface="Arial"/>
                <a:sym typeface="Arial"/>
              </a:rPr>
              <a:t>Laying the groundwork: Concepts and activities for racial equity work</a:t>
            </a:r>
            <a:r>
              <a:rPr lang="en" sz="1067" b="0" i="0" u="none" strike="noStrike" cap="none">
                <a:solidFill>
                  <a:srgbClr val="000000"/>
                </a:solidFill>
                <a:latin typeface="Arial"/>
                <a:ea typeface="Arial"/>
                <a:cs typeface="Arial"/>
                <a:sym typeface="Arial"/>
              </a:rPr>
              <a:t> . Rossier School of Education, University of Southern California. </a:t>
            </a:r>
            <a:endParaRPr sz="1067" b="0" i="0" u="none" strike="noStrike" cap="none">
              <a:solidFill>
                <a:srgbClr val="000000"/>
              </a:solidFill>
              <a:latin typeface="Arial"/>
              <a:ea typeface="Arial"/>
              <a:cs typeface="Arial"/>
              <a:sym typeface="Arial"/>
            </a:endParaRPr>
          </a:p>
        </p:txBody>
      </p:sp>
      <p:pic>
        <p:nvPicPr>
          <p:cNvPr id="112" name="Google Shape;112;p10"/>
          <p:cNvPicPr preferRelativeResize="0"/>
          <p:nvPr/>
        </p:nvPicPr>
        <p:blipFill rotWithShape="1">
          <a:blip r:embed="rId3">
            <a:alphaModFix/>
          </a:blip>
          <a:srcRect l="12685"/>
          <a:stretch/>
        </p:blipFill>
        <p:spPr>
          <a:xfrm>
            <a:off x="3473900" y="1506667"/>
            <a:ext cx="5244197" cy="4933332"/>
          </a:xfrm>
          <a:prstGeom prst="rect">
            <a:avLst/>
          </a:prstGeom>
          <a:noFill/>
          <a:ln>
            <a:noFill/>
          </a:ln>
        </p:spPr>
      </p:pic>
    </p:spTree>
    <p:extLst>
      <p:ext uri="{BB962C8B-B14F-4D97-AF65-F5344CB8AC3E}">
        <p14:creationId xmlns:p14="http://schemas.microsoft.com/office/powerpoint/2010/main" val="257317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8"/>
          <p:cNvSpPr txBox="1">
            <a:spLocks noGrp="1"/>
          </p:cNvSpPr>
          <p:nvPr>
            <p:ph type="title"/>
          </p:nvPr>
        </p:nvSpPr>
        <p:spPr>
          <a:xfrm>
            <a:off x="415600" y="593367"/>
            <a:ext cx="11360800" cy="763600"/>
          </a:xfrm>
          <a:prstGeom prst="rect">
            <a:avLst/>
          </a:prstGeom>
          <a:solidFill>
            <a:srgbClr val="0E1F43"/>
          </a:solidFill>
          <a:ln>
            <a:noFill/>
          </a:ln>
        </p:spPr>
        <p:txBody>
          <a:bodyPr spcFirstLastPara="1" wrap="square" lIns="121900" tIns="121900" rIns="121900" bIns="121900" anchor="t" anchorCtr="0">
            <a:noAutofit/>
          </a:bodyPr>
          <a:lstStyle/>
          <a:p>
            <a:r>
              <a:rPr lang="en" sz="3600" b="1">
                <a:solidFill>
                  <a:schemeClr val="lt1"/>
                </a:solidFill>
              </a:rPr>
              <a:t>Equity-Mindedness </a:t>
            </a:r>
            <a:endParaRPr sz="3600" b="1">
              <a:solidFill>
                <a:schemeClr val="lt1"/>
              </a:solidFill>
            </a:endParaRPr>
          </a:p>
        </p:txBody>
      </p:sp>
      <p:sp>
        <p:nvSpPr>
          <p:cNvPr id="106" name="Google Shape;106;p8"/>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fontScale="92500" lnSpcReduction="10000"/>
          </a:bodyPr>
          <a:lstStyle/>
          <a:p>
            <a:pPr marL="0" indent="0">
              <a:lnSpc>
                <a:spcPct val="100000"/>
              </a:lnSpc>
              <a:spcBef>
                <a:spcPts val="2933"/>
              </a:spcBef>
              <a:buSzPct val="97297"/>
              <a:buNone/>
            </a:pPr>
            <a:r>
              <a:rPr lang="en" sz="2667" b="1">
                <a:solidFill>
                  <a:schemeClr val="dk1"/>
                </a:solidFill>
              </a:rPr>
              <a:t>The Problems with Current Practices and Understanding of Equity-Mindedness</a:t>
            </a:r>
            <a:endParaRPr sz="2667" b="1">
              <a:solidFill>
                <a:schemeClr val="dk1"/>
              </a:solidFill>
            </a:endParaRPr>
          </a:p>
          <a:p>
            <a:pPr marL="0" indent="0">
              <a:lnSpc>
                <a:spcPct val="100000"/>
              </a:lnSpc>
              <a:spcBef>
                <a:spcPts val="2933"/>
              </a:spcBef>
              <a:buSzPct val="97297"/>
              <a:buNone/>
            </a:pPr>
            <a:endParaRPr sz="2667" b="1">
              <a:solidFill>
                <a:schemeClr val="dk1"/>
              </a:solidFill>
            </a:endParaRPr>
          </a:p>
          <a:p>
            <a:pPr indent="-448722">
              <a:buClr>
                <a:schemeClr val="dk1"/>
              </a:buClr>
              <a:buSzPct val="100000"/>
            </a:pPr>
            <a:r>
              <a:rPr lang="en" sz="2667">
                <a:solidFill>
                  <a:schemeClr val="dk1"/>
                </a:solidFill>
              </a:rPr>
              <a:t>The tendency to see one’s self as “not-racist” and therefore “equity-minded” by default.</a:t>
            </a:r>
            <a:endParaRPr sz="2667">
              <a:solidFill>
                <a:schemeClr val="dk1"/>
              </a:solidFill>
            </a:endParaRPr>
          </a:p>
          <a:p>
            <a:pPr indent="0">
              <a:spcBef>
                <a:spcPts val="1600"/>
              </a:spcBef>
              <a:buSzPct val="97297"/>
              <a:buNone/>
            </a:pPr>
            <a:endParaRPr sz="2667">
              <a:solidFill>
                <a:schemeClr val="dk1"/>
              </a:solidFill>
            </a:endParaRPr>
          </a:p>
          <a:p>
            <a:pPr indent="-448722">
              <a:spcBef>
                <a:spcPts val="1600"/>
              </a:spcBef>
              <a:buClr>
                <a:schemeClr val="dk1"/>
              </a:buClr>
              <a:buSzPct val="100000"/>
            </a:pPr>
            <a:r>
              <a:rPr lang="en" sz="2667">
                <a:solidFill>
                  <a:schemeClr val="dk1"/>
                </a:solidFill>
              </a:rPr>
              <a:t>The popularity of term has led to it mostly being used “without reflecting on its </a:t>
            </a:r>
            <a:r>
              <a:rPr lang="en" sz="2667" u="sng">
                <a:solidFill>
                  <a:schemeClr val="dk1"/>
                </a:solidFill>
              </a:rPr>
              <a:t>critical</a:t>
            </a:r>
            <a:r>
              <a:rPr lang="en" sz="2667">
                <a:solidFill>
                  <a:schemeClr val="dk1"/>
                </a:solidFill>
              </a:rPr>
              <a:t> and </a:t>
            </a:r>
            <a:r>
              <a:rPr lang="en" sz="2667" u="sng">
                <a:solidFill>
                  <a:schemeClr val="dk1"/>
                </a:solidFill>
              </a:rPr>
              <a:t>antiracist</a:t>
            </a:r>
            <a:r>
              <a:rPr lang="en" sz="2667">
                <a:solidFill>
                  <a:schemeClr val="dk1"/>
                </a:solidFill>
              </a:rPr>
              <a:t> intents” (p. 4).  </a:t>
            </a:r>
            <a:endParaRPr sz="2667">
              <a:solidFill>
                <a:schemeClr val="dk1"/>
              </a:solidFill>
            </a:endParaRPr>
          </a:p>
          <a:p>
            <a:pPr marL="0" indent="0">
              <a:spcBef>
                <a:spcPts val="1600"/>
              </a:spcBef>
              <a:buSzPct val="97297"/>
              <a:buNone/>
            </a:pPr>
            <a:endParaRPr sz="2667">
              <a:solidFill>
                <a:schemeClr val="dk1"/>
              </a:solidFill>
            </a:endParaRPr>
          </a:p>
          <a:p>
            <a:pPr marL="0" indent="0">
              <a:spcBef>
                <a:spcPts val="1600"/>
              </a:spcBef>
              <a:spcAft>
                <a:spcPts val="1600"/>
              </a:spcAft>
              <a:buSzPct val="97297"/>
              <a:buNone/>
            </a:pPr>
            <a:endParaRPr sz="2667">
              <a:solidFill>
                <a:schemeClr val="dk1"/>
              </a:solidFill>
            </a:endParaRPr>
          </a:p>
        </p:txBody>
      </p:sp>
      <p:sp>
        <p:nvSpPr>
          <p:cNvPr id="107" name="Google Shape;107;p8"/>
          <p:cNvSpPr txBox="1"/>
          <p:nvPr/>
        </p:nvSpPr>
        <p:spPr>
          <a:xfrm>
            <a:off x="479267" y="6301100"/>
            <a:ext cx="11360800" cy="430847"/>
          </a:xfrm>
          <a:prstGeom prst="rect">
            <a:avLst/>
          </a:prstGeom>
          <a:noFill/>
          <a:ln>
            <a:noFill/>
          </a:ln>
        </p:spPr>
        <p:txBody>
          <a:bodyPr spcFirstLastPara="1" wrap="square" lIns="121900" tIns="121900" rIns="121900" bIns="121900" anchor="t" anchorCtr="0">
            <a:spAutoFit/>
          </a:bodyPr>
          <a:lstStyle/>
          <a:p>
            <a:pPr algn="r">
              <a:buClr>
                <a:srgbClr val="000000"/>
              </a:buClr>
              <a:buSzPts val="900"/>
            </a:pPr>
            <a:r>
              <a:rPr lang="en" sz="1200">
                <a:solidFill>
                  <a:srgbClr val="000000"/>
                </a:solidFill>
                <a:latin typeface="Arial"/>
                <a:ea typeface="Arial"/>
                <a:cs typeface="Arial"/>
                <a:sym typeface="Arial"/>
              </a:rPr>
              <a:t>Bensimon, E.M. (2024). What is Equity-Mindedness? Los Angeles: Bensimon &amp; Associates</a:t>
            </a:r>
            <a:endParaRPr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173202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9"/>
          <p:cNvSpPr txBox="1">
            <a:spLocks noGrp="1"/>
          </p:cNvSpPr>
          <p:nvPr>
            <p:ph type="title"/>
          </p:nvPr>
        </p:nvSpPr>
        <p:spPr>
          <a:xfrm>
            <a:off x="415600" y="593367"/>
            <a:ext cx="11360800" cy="763600"/>
          </a:xfrm>
          <a:prstGeom prst="rect">
            <a:avLst/>
          </a:prstGeom>
          <a:solidFill>
            <a:srgbClr val="0E1F43"/>
          </a:solidFill>
          <a:ln>
            <a:noFill/>
          </a:ln>
        </p:spPr>
        <p:txBody>
          <a:bodyPr spcFirstLastPara="1" wrap="square" lIns="121900" tIns="121900" rIns="121900" bIns="121900" anchor="t" anchorCtr="0">
            <a:noAutofit/>
          </a:bodyPr>
          <a:lstStyle/>
          <a:p>
            <a:r>
              <a:rPr lang="en" sz="3600" b="1">
                <a:solidFill>
                  <a:schemeClr val="lt1"/>
                </a:solidFill>
              </a:rPr>
              <a:t>Equity-Mindedness</a:t>
            </a:r>
            <a:endParaRPr sz="3600" b="1">
              <a:solidFill>
                <a:schemeClr val="lt1"/>
              </a:solidFill>
            </a:endParaRPr>
          </a:p>
          <a:p>
            <a:endParaRPr sz="3600" b="1">
              <a:solidFill>
                <a:schemeClr val="lt1"/>
              </a:solidFill>
            </a:endParaRPr>
          </a:p>
        </p:txBody>
      </p:sp>
      <p:sp>
        <p:nvSpPr>
          <p:cNvPr id="113" name="Google Shape;113;p9"/>
          <p:cNvSpPr txBox="1">
            <a:spLocks noGrp="1"/>
          </p:cNvSpPr>
          <p:nvPr>
            <p:ph type="body" idx="1"/>
          </p:nvPr>
        </p:nvSpPr>
        <p:spPr>
          <a:xfrm>
            <a:off x="415600" y="1536633"/>
            <a:ext cx="11360800" cy="5130400"/>
          </a:xfrm>
          <a:prstGeom prst="rect">
            <a:avLst/>
          </a:prstGeom>
          <a:noFill/>
          <a:ln>
            <a:noFill/>
          </a:ln>
        </p:spPr>
        <p:txBody>
          <a:bodyPr spcFirstLastPara="1" wrap="square" lIns="121900" tIns="121900" rIns="121900" bIns="121900" anchor="t" anchorCtr="0">
            <a:normAutofit/>
          </a:bodyPr>
          <a:lstStyle/>
          <a:p>
            <a:pPr marL="0" indent="0">
              <a:buSzPct val="117647"/>
              <a:buNone/>
            </a:pPr>
            <a:r>
              <a:rPr lang="en" b="1" dirty="0">
                <a:solidFill>
                  <a:schemeClr val="dk1"/>
                </a:solidFill>
              </a:rPr>
              <a:t>Being equity-minded requires educators to recognize:</a:t>
            </a:r>
            <a:endParaRPr b="1" dirty="0">
              <a:solidFill>
                <a:schemeClr val="dk1"/>
              </a:solidFill>
            </a:endParaRPr>
          </a:p>
          <a:p>
            <a:pPr indent="-434329">
              <a:spcBef>
                <a:spcPts val="1600"/>
              </a:spcBef>
              <a:buClr>
                <a:schemeClr val="dk1"/>
              </a:buClr>
              <a:buSzPct val="100000"/>
              <a:buAutoNum type="arabicPeriod"/>
            </a:pPr>
            <a:r>
              <a:rPr lang="en" dirty="0">
                <a:solidFill>
                  <a:schemeClr val="dk1"/>
                </a:solidFill>
              </a:rPr>
              <a:t>The history and legacy of racial exclusion in the U.S. and its impact on educational access and outcomes today.</a:t>
            </a:r>
            <a:endParaRPr dirty="0">
              <a:solidFill>
                <a:schemeClr val="dk1"/>
              </a:solidFill>
            </a:endParaRPr>
          </a:p>
          <a:p>
            <a:pPr indent="-434329">
              <a:buClr>
                <a:schemeClr val="dk1"/>
              </a:buClr>
              <a:buSzPct val="100000"/>
              <a:buAutoNum type="arabicPeriod"/>
            </a:pPr>
            <a:r>
              <a:rPr lang="en" dirty="0">
                <a:solidFill>
                  <a:schemeClr val="dk1"/>
                </a:solidFill>
              </a:rPr>
              <a:t>U.S. higher education institutions were primarily designed by and for white students and educators</a:t>
            </a:r>
            <a:endParaRPr dirty="0">
              <a:solidFill>
                <a:schemeClr val="dk1"/>
              </a:solidFill>
            </a:endParaRPr>
          </a:p>
          <a:p>
            <a:pPr indent="-434329">
              <a:buClr>
                <a:schemeClr val="dk1"/>
              </a:buClr>
              <a:buSzPct val="100000"/>
              <a:buAutoNum type="arabicPeriod"/>
            </a:pPr>
            <a:r>
              <a:rPr lang="en" dirty="0">
                <a:solidFill>
                  <a:schemeClr val="dk1"/>
                </a:solidFill>
              </a:rPr>
              <a:t>Most educational practices are not race conscious; all have racial consequences and can do racial harm.</a:t>
            </a:r>
            <a:endParaRPr dirty="0">
              <a:solidFill>
                <a:schemeClr val="dk1"/>
              </a:solidFill>
            </a:endParaRPr>
          </a:p>
          <a:p>
            <a:pPr indent="-434329">
              <a:buClr>
                <a:schemeClr val="dk1"/>
              </a:buClr>
              <a:buSzPct val="100000"/>
              <a:buAutoNum type="arabicPeriod"/>
            </a:pPr>
            <a:r>
              <a:rPr lang="en" dirty="0">
                <a:solidFill>
                  <a:schemeClr val="dk1"/>
                </a:solidFill>
              </a:rPr>
              <a:t>No one is “naturally” equity-minded.  It requires specialized knowledge and ongoing professional learning.</a:t>
            </a:r>
            <a:endParaRPr dirty="0">
              <a:solidFill>
                <a:schemeClr val="dk1"/>
              </a:solidFill>
            </a:endParaRPr>
          </a:p>
          <a:p>
            <a:pPr indent="-434329">
              <a:buClr>
                <a:schemeClr val="dk1"/>
              </a:buClr>
              <a:buSzPct val="100000"/>
              <a:buAutoNum type="arabicPeriod"/>
            </a:pPr>
            <a:r>
              <a:rPr lang="en" dirty="0">
                <a:solidFill>
                  <a:schemeClr val="dk1"/>
                </a:solidFill>
              </a:rPr>
              <a:t>Racial equity and diversity are not the same.</a:t>
            </a:r>
            <a:endParaRPr dirty="0">
              <a:solidFill>
                <a:schemeClr val="dk1"/>
              </a:solidFill>
            </a:endParaRPr>
          </a:p>
          <a:p>
            <a:pPr indent="-434329">
              <a:buClr>
                <a:schemeClr val="dk1"/>
              </a:buClr>
              <a:buSzPct val="100000"/>
              <a:buAutoNum type="arabicPeriod"/>
            </a:pPr>
            <a:r>
              <a:rPr lang="en" dirty="0">
                <a:solidFill>
                  <a:schemeClr val="dk1"/>
                </a:solidFill>
              </a:rPr>
              <a:t>Systems, policies, structures, institutions, and educators are the points of intervention to achieve racial equity–not students.</a:t>
            </a:r>
            <a:endParaRPr dirty="0">
              <a:solidFill>
                <a:schemeClr val="dk1"/>
              </a:solidFill>
            </a:endParaRPr>
          </a:p>
          <a:p>
            <a:pPr indent="-434329">
              <a:buClr>
                <a:schemeClr val="dk1"/>
              </a:buClr>
              <a:buSzPct val="100000"/>
              <a:buAutoNum type="arabicPeriod"/>
            </a:pPr>
            <a:r>
              <a:rPr lang="en" dirty="0">
                <a:solidFill>
                  <a:schemeClr val="dk1"/>
                </a:solidFill>
              </a:rPr>
              <a:t>Data disaggregated by race/ethnicity are necessary to reveal patterns of racial inequity.</a:t>
            </a:r>
            <a:endParaRPr dirty="0">
              <a:solidFill>
                <a:schemeClr val="dk1"/>
              </a:solidFill>
            </a:endParaRPr>
          </a:p>
          <a:p>
            <a:pPr indent="-434329">
              <a:buClr>
                <a:schemeClr val="dk1"/>
              </a:buClr>
              <a:buSzPct val="100000"/>
              <a:buAutoNum type="arabicPeriod"/>
            </a:pPr>
            <a:r>
              <a:rPr lang="en" dirty="0">
                <a:solidFill>
                  <a:schemeClr val="dk1"/>
                </a:solidFill>
              </a:rPr>
              <a:t>Educators must assume personal accountability and responsibility to disrupt patterns of racial inequity.</a:t>
            </a:r>
            <a:endParaRPr dirty="0">
              <a:solidFill>
                <a:schemeClr val="dk1"/>
              </a:solidFill>
            </a:endParaRPr>
          </a:p>
        </p:txBody>
      </p:sp>
      <p:sp>
        <p:nvSpPr>
          <p:cNvPr id="114" name="Google Shape;114;p9"/>
          <p:cNvSpPr txBox="1"/>
          <p:nvPr/>
        </p:nvSpPr>
        <p:spPr>
          <a:xfrm>
            <a:off x="479267" y="6301100"/>
            <a:ext cx="11360800" cy="430847"/>
          </a:xfrm>
          <a:prstGeom prst="rect">
            <a:avLst/>
          </a:prstGeom>
          <a:noFill/>
          <a:ln>
            <a:noFill/>
          </a:ln>
        </p:spPr>
        <p:txBody>
          <a:bodyPr spcFirstLastPara="1" wrap="square" lIns="121900" tIns="121900" rIns="121900" bIns="121900" anchor="t" anchorCtr="0">
            <a:spAutoFit/>
          </a:bodyPr>
          <a:lstStyle/>
          <a:p>
            <a:pPr algn="r">
              <a:buClr>
                <a:srgbClr val="000000"/>
              </a:buClr>
              <a:buSzPts val="900"/>
            </a:pPr>
            <a:r>
              <a:rPr lang="en" sz="1200">
                <a:solidFill>
                  <a:srgbClr val="000000"/>
                </a:solidFill>
                <a:latin typeface="Arial"/>
                <a:ea typeface="Arial"/>
                <a:cs typeface="Arial"/>
                <a:sym typeface="Arial"/>
              </a:rPr>
              <a:t>Bensimon, E.M. (2024). What is Equity-Mindedness? Los Angeles: Bensimon &amp; Associates</a:t>
            </a:r>
            <a:endParaRPr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3232670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30a431063fc_0_160"/>
          <p:cNvSpPr txBox="1">
            <a:spLocks noGrp="1"/>
          </p:cNvSpPr>
          <p:nvPr>
            <p:ph type="title"/>
          </p:nvPr>
        </p:nvSpPr>
        <p:spPr>
          <a:xfrm>
            <a:off x="415600" y="593367"/>
            <a:ext cx="11360800" cy="763600"/>
          </a:xfrm>
          <a:prstGeom prst="rect">
            <a:avLst/>
          </a:prstGeom>
          <a:solidFill>
            <a:srgbClr val="0E1F43"/>
          </a:solidFill>
        </p:spPr>
        <p:txBody>
          <a:bodyPr spcFirstLastPara="1" wrap="square" lIns="121900" tIns="121900" rIns="121900" bIns="121900" anchor="t" anchorCtr="0">
            <a:normAutofit fontScale="90000"/>
          </a:bodyPr>
          <a:lstStyle/>
          <a:p>
            <a:pPr>
              <a:buSzPct val="40740"/>
            </a:pPr>
            <a:r>
              <a:rPr lang="en" sz="3600" b="1">
                <a:solidFill>
                  <a:schemeClr val="lt1"/>
                </a:solidFill>
              </a:rPr>
              <a:t>What Derails Equity-Mindedness?</a:t>
            </a:r>
            <a:endParaRPr sz="3600" b="1">
              <a:solidFill>
                <a:schemeClr val="lt1"/>
              </a:solidFill>
            </a:endParaRPr>
          </a:p>
          <a:p>
            <a:pPr>
              <a:buClr>
                <a:srgbClr val="000000"/>
              </a:buClr>
              <a:buSzPct val="103703"/>
            </a:pPr>
            <a:endParaRPr sz="3600" b="1">
              <a:solidFill>
                <a:schemeClr val="lt1"/>
              </a:solidFill>
            </a:endParaRPr>
          </a:p>
        </p:txBody>
      </p:sp>
      <p:sp>
        <p:nvSpPr>
          <p:cNvPr id="120" name="Google Shape;120;g30a431063fc_0_160"/>
          <p:cNvSpPr txBox="1"/>
          <p:nvPr/>
        </p:nvSpPr>
        <p:spPr>
          <a:xfrm>
            <a:off x="415600" y="1756867"/>
            <a:ext cx="5579200" cy="4923872"/>
          </a:xfrm>
          <a:prstGeom prst="rect">
            <a:avLst/>
          </a:prstGeom>
          <a:noFill/>
          <a:ln>
            <a:noFill/>
          </a:ln>
        </p:spPr>
        <p:txBody>
          <a:bodyPr spcFirstLastPara="1" wrap="square" lIns="121900" tIns="121900" rIns="121900" bIns="121900" anchor="t" anchorCtr="0">
            <a:spAutoFit/>
          </a:bodyPr>
          <a:lstStyle/>
          <a:p>
            <a:pPr marL="609585" indent="-465655">
              <a:lnSpc>
                <a:spcPct val="150000"/>
              </a:lnSpc>
              <a:buSzPts val="1900"/>
              <a:buChar char="●"/>
            </a:pPr>
            <a:r>
              <a:rPr lang="en" sz="2533"/>
              <a:t>A culture of compliance</a:t>
            </a:r>
            <a:endParaRPr sz="2533"/>
          </a:p>
          <a:p>
            <a:pPr marL="609585" indent="-465655">
              <a:lnSpc>
                <a:spcPct val="150000"/>
              </a:lnSpc>
              <a:buSzPts val="1900"/>
              <a:buChar char="●"/>
            </a:pPr>
            <a:r>
              <a:rPr lang="en" sz="2533"/>
              <a:t>A culture of complacency</a:t>
            </a:r>
            <a:endParaRPr sz="2533"/>
          </a:p>
          <a:p>
            <a:pPr marL="609585" indent="-465655">
              <a:lnSpc>
                <a:spcPct val="150000"/>
              </a:lnSpc>
              <a:buSzPts val="1900"/>
              <a:buChar char="●"/>
            </a:pPr>
            <a:r>
              <a:rPr lang="en" sz="2533"/>
              <a:t>Deficit perspectives</a:t>
            </a:r>
            <a:endParaRPr sz="2533"/>
          </a:p>
          <a:p>
            <a:pPr marL="609585" indent="-465655">
              <a:lnSpc>
                <a:spcPct val="150000"/>
              </a:lnSpc>
              <a:buSzPts val="1900"/>
              <a:buChar char="●"/>
            </a:pPr>
            <a:r>
              <a:rPr lang="en" sz="2533"/>
              <a:t>A lack of data transparency</a:t>
            </a:r>
            <a:endParaRPr sz="2533"/>
          </a:p>
          <a:p>
            <a:pPr marL="609585" indent="-465655">
              <a:lnSpc>
                <a:spcPct val="150000"/>
              </a:lnSpc>
              <a:buSzPts val="1900"/>
              <a:buChar char="●"/>
            </a:pPr>
            <a:r>
              <a:rPr lang="en" sz="2533"/>
              <a:t>Instability</a:t>
            </a:r>
            <a:endParaRPr sz="2533"/>
          </a:p>
          <a:p>
            <a:pPr marL="609585" indent="-465655">
              <a:lnSpc>
                <a:spcPct val="150000"/>
              </a:lnSpc>
              <a:buSzPts val="1900"/>
              <a:buChar char="●"/>
            </a:pPr>
            <a:r>
              <a:rPr lang="en" sz="2533"/>
              <a:t>Misappropriation and a lack of intentionality</a:t>
            </a:r>
            <a:endParaRPr sz="2533"/>
          </a:p>
          <a:p>
            <a:pPr marL="609585" indent="-465655">
              <a:lnSpc>
                <a:spcPct val="150000"/>
              </a:lnSpc>
              <a:buSzPts val="1900"/>
              <a:buChar char="●"/>
            </a:pPr>
            <a:r>
              <a:rPr lang="en" sz="2533"/>
              <a:t>Poor conceptualization of equity </a:t>
            </a:r>
            <a:endParaRPr sz="2533"/>
          </a:p>
        </p:txBody>
      </p:sp>
      <p:sp>
        <p:nvSpPr>
          <p:cNvPr id="121" name="Google Shape;121;g30a431063fc_0_160"/>
          <p:cNvSpPr txBox="1"/>
          <p:nvPr/>
        </p:nvSpPr>
        <p:spPr>
          <a:xfrm>
            <a:off x="5994800" y="1756867"/>
            <a:ext cx="5781600" cy="3754449"/>
          </a:xfrm>
          <a:prstGeom prst="rect">
            <a:avLst/>
          </a:prstGeom>
          <a:noFill/>
          <a:ln>
            <a:noFill/>
          </a:ln>
        </p:spPr>
        <p:txBody>
          <a:bodyPr spcFirstLastPara="1" wrap="square" lIns="121900" tIns="121900" rIns="121900" bIns="121900" anchor="t" anchorCtr="0">
            <a:spAutoFit/>
          </a:bodyPr>
          <a:lstStyle/>
          <a:p>
            <a:pPr marL="609585" indent="-465655">
              <a:lnSpc>
                <a:spcPct val="150000"/>
              </a:lnSpc>
              <a:buSzPts val="1900"/>
              <a:buChar char="●"/>
            </a:pPr>
            <a:r>
              <a:rPr lang="en" sz="2533"/>
              <a:t>Marginalization</a:t>
            </a:r>
            <a:endParaRPr sz="2533"/>
          </a:p>
          <a:p>
            <a:pPr marL="609585" indent="-465655">
              <a:lnSpc>
                <a:spcPct val="150000"/>
              </a:lnSpc>
              <a:buSzPts val="1900"/>
              <a:buChar char="●"/>
            </a:pPr>
            <a:r>
              <a:rPr lang="en" sz="2533"/>
              <a:t>Siloing</a:t>
            </a:r>
            <a:endParaRPr sz="2533"/>
          </a:p>
          <a:p>
            <a:pPr marL="609585" indent="-465655">
              <a:lnSpc>
                <a:spcPct val="150000"/>
              </a:lnSpc>
              <a:buSzPts val="1900"/>
              <a:buChar char="●"/>
            </a:pPr>
            <a:r>
              <a:rPr lang="en" sz="2533"/>
              <a:t>A lack of institutional buy-in</a:t>
            </a:r>
            <a:endParaRPr sz="2533"/>
          </a:p>
          <a:p>
            <a:pPr marL="609585" indent="-465655">
              <a:lnSpc>
                <a:spcPct val="150000"/>
              </a:lnSpc>
              <a:buSzPts val="1900"/>
              <a:buChar char="●"/>
            </a:pPr>
            <a:r>
              <a:rPr lang="en" sz="2533"/>
              <a:t>Exceptionalism</a:t>
            </a:r>
            <a:endParaRPr sz="2533"/>
          </a:p>
          <a:p>
            <a:pPr marL="609585" indent="-465655">
              <a:lnSpc>
                <a:spcPct val="150000"/>
              </a:lnSpc>
              <a:buSzPts val="1900"/>
              <a:buChar char="●"/>
            </a:pPr>
            <a:r>
              <a:rPr lang="en" sz="2533"/>
              <a:t>Toxic Resistance</a:t>
            </a:r>
            <a:endParaRPr sz="2533"/>
          </a:p>
          <a:p>
            <a:pPr marL="609585" indent="-465655">
              <a:lnSpc>
                <a:spcPct val="150000"/>
              </a:lnSpc>
              <a:buSzPts val="1900"/>
              <a:buChar char="●"/>
            </a:pPr>
            <a:r>
              <a:rPr lang="en" sz="2533"/>
              <a:t>Toxic Support</a:t>
            </a:r>
            <a:endParaRPr sz="2533"/>
          </a:p>
        </p:txBody>
      </p:sp>
    </p:spTree>
    <p:extLst>
      <p:ext uri="{BB962C8B-B14F-4D97-AF65-F5344CB8AC3E}">
        <p14:creationId xmlns:p14="http://schemas.microsoft.com/office/powerpoint/2010/main" val="1991666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30a431063fc_0_166"/>
          <p:cNvSpPr txBox="1">
            <a:spLocks noGrp="1"/>
          </p:cNvSpPr>
          <p:nvPr>
            <p:ph type="title"/>
          </p:nvPr>
        </p:nvSpPr>
        <p:spPr>
          <a:xfrm>
            <a:off x="415600" y="342847"/>
            <a:ext cx="11360800" cy="763600"/>
          </a:xfrm>
          <a:prstGeom prst="rect">
            <a:avLst/>
          </a:prstGeom>
          <a:solidFill>
            <a:srgbClr val="0E1F43"/>
          </a:solidFill>
        </p:spPr>
        <p:txBody>
          <a:bodyPr spcFirstLastPara="1" wrap="square" lIns="121900" tIns="121900" rIns="121900" bIns="121900" anchor="t" anchorCtr="0">
            <a:normAutofit fontScale="90000"/>
          </a:bodyPr>
          <a:lstStyle/>
          <a:p>
            <a:pPr>
              <a:buSzPct val="40740"/>
            </a:pPr>
            <a:r>
              <a:rPr lang="en" sz="3600" b="1" dirty="0">
                <a:solidFill>
                  <a:schemeClr val="lt1"/>
                </a:solidFill>
              </a:rPr>
              <a:t>What Derails Equity-Mindedness?</a:t>
            </a:r>
            <a:endParaRPr sz="3600" b="1" dirty="0">
              <a:solidFill>
                <a:schemeClr val="lt1"/>
              </a:solidFill>
            </a:endParaRPr>
          </a:p>
          <a:p>
            <a:endParaRPr sz="3600" b="1" dirty="0">
              <a:solidFill>
                <a:schemeClr val="lt1"/>
              </a:solidFill>
            </a:endParaRPr>
          </a:p>
        </p:txBody>
      </p:sp>
      <p:sp>
        <p:nvSpPr>
          <p:cNvPr id="127" name="Google Shape;127;g30a431063fc_0_166"/>
          <p:cNvSpPr txBox="1"/>
          <p:nvPr/>
        </p:nvSpPr>
        <p:spPr>
          <a:xfrm>
            <a:off x="415600" y="1226443"/>
            <a:ext cx="11360800" cy="5493771"/>
          </a:xfrm>
          <a:prstGeom prst="rect">
            <a:avLst/>
          </a:prstGeom>
          <a:noFill/>
          <a:ln>
            <a:noFill/>
          </a:ln>
        </p:spPr>
        <p:txBody>
          <a:bodyPr spcFirstLastPara="1" wrap="square" lIns="121900" tIns="121900" rIns="121900" bIns="121900" anchor="t" anchorCtr="0">
            <a:spAutoFit/>
          </a:bodyPr>
          <a:lstStyle/>
          <a:p>
            <a:pPr>
              <a:lnSpc>
                <a:spcPct val="115000"/>
              </a:lnSpc>
              <a:spcBef>
                <a:spcPts val="1333"/>
              </a:spcBef>
            </a:pPr>
            <a:r>
              <a:rPr lang="en" sz="2000" b="1" dirty="0">
                <a:solidFill>
                  <a:srgbClr val="C00000"/>
                </a:solidFill>
              </a:rPr>
              <a:t>COMPLIANCE: </a:t>
            </a:r>
            <a:r>
              <a:rPr lang="en" sz="2000" dirty="0">
                <a:solidFill>
                  <a:schemeClr val="dk1"/>
                </a:solidFill>
              </a:rPr>
              <a:t>“Listen.  Let’s just do what we have to do to secure our funding and get the state/district of our a***s.”</a:t>
            </a:r>
            <a:endParaRPr sz="2000" dirty="0">
              <a:solidFill>
                <a:schemeClr val="dk1"/>
              </a:solidFill>
            </a:endParaRPr>
          </a:p>
          <a:p>
            <a:pPr>
              <a:lnSpc>
                <a:spcPct val="115000"/>
              </a:lnSpc>
              <a:spcBef>
                <a:spcPts val="1333"/>
              </a:spcBef>
            </a:pPr>
            <a:r>
              <a:rPr lang="en" sz="2000" b="1" dirty="0">
                <a:solidFill>
                  <a:srgbClr val="C00000"/>
                </a:solidFill>
              </a:rPr>
              <a:t>COMPLACENCY: </a:t>
            </a:r>
            <a:r>
              <a:rPr lang="en" sz="2000" dirty="0">
                <a:solidFill>
                  <a:schemeClr val="dk1"/>
                </a:solidFill>
              </a:rPr>
              <a:t>“Why do we have to do this? Nothing’s going to change.  The problem is so much bigger than me/us.”</a:t>
            </a:r>
            <a:endParaRPr sz="2000" dirty="0">
              <a:solidFill>
                <a:schemeClr val="dk1"/>
              </a:solidFill>
            </a:endParaRPr>
          </a:p>
          <a:p>
            <a:pPr>
              <a:lnSpc>
                <a:spcPct val="115000"/>
              </a:lnSpc>
              <a:spcBef>
                <a:spcPts val="1333"/>
              </a:spcBef>
            </a:pPr>
            <a:r>
              <a:rPr lang="en" sz="2000" b="1" dirty="0">
                <a:solidFill>
                  <a:srgbClr val="C00000"/>
                </a:solidFill>
              </a:rPr>
              <a:t>DEFICIT PERSPECTIVES: </a:t>
            </a:r>
            <a:r>
              <a:rPr lang="en" sz="2000" dirty="0">
                <a:solidFill>
                  <a:schemeClr val="dk1"/>
                </a:solidFill>
              </a:rPr>
              <a:t>“Now they want everyone to go right into college level math/English.  That’s crazy.  Some of these students have no chance of succeeding.”</a:t>
            </a:r>
            <a:endParaRPr sz="2000" dirty="0">
              <a:solidFill>
                <a:schemeClr val="dk1"/>
              </a:solidFill>
            </a:endParaRPr>
          </a:p>
          <a:p>
            <a:pPr>
              <a:lnSpc>
                <a:spcPct val="115000"/>
              </a:lnSpc>
              <a:spcBef>
                <a:spcPts val="1333"/>
              </a:spcBef>
            </a:pPr>
            <a:r>
              <a:rPr lang="en" sz="2000" b="1" dirty="0">
                <a:solidFill>
                  <a:srgbClr val="C00000"/>
                </a:solidFill>
              </a:rPr>
              <a:t>DATA TRANSPARENCY:  </a:t>
            </a:r>
            <a:r>
              <a:rPr lang="en" sz="2000" dirty="0">
                <a:solidFill>
                  <a:schemeClr val="dk1"/>
                </a:solidFill>
              </a:rPr>
              <a:t>“We have all this data, but what does it mean?  What should I make of it?”</a:t>
            </a:r>
            <a:endParaRPr sz="2000" b="1" dirty="0">
              <a:solidFill>
                <a:schemeClr val="dk1"/>
              </a:solidFill>
            </a:endParaRPr>
          </a:p>
          <a:p>
            <a:pPr>
              <a:lnSpc>
                <a:spcPct val="115000"/>
              </a:lnSpc>
              <a:spcBef>
                <a:spcPts val="1333"/>
              </a:spcBef>
            </a:pPr>
            <a:r>
              <a:rPr lang="en" sz="2000" b="1" dirty="0">
                <a:solidFill>
                  <a:srgbClr val="C00000"/>
                </a:solidFill>
              </a:rPr>
              <a:t>INSTABILITY: </a:t>
            </a:r>
            <a:r>
              <a:rPr lang="en" sz="2000" dirty="0">
                <a:solidFill>
                  <a:schemeClr val="dk1"/>
                </a:solidFill>
              </a:rPr>
              <a:t>“We had an amazing VP who was an equity champion, but she left to be president at another college.”</a:t>
            </a:r>
            <a:endParaRPr sz="2000" dirty="0">
              <a:solidFill>
                <a:schemeClr val="dk1"/>
              </a:solidFill>
            </a:endParaRPr>
          </a:p>
          <a:p>
            <a:pPr>
              <a:lnSpc>
                <a:spcPct val="115000"/>
              </a:lnSpc>
              <a:spcBef>
                <a:spcPts val="1333"/>
              </a:spcBef>
            </a:pPr>
            <a:r>
              <a:rPr lang="en" sz="2000" b="1" dirty="0">
                <a:solidFill>
                  <a:srgbClr val="C00000"/>
                </a:solidFill>
              </a:rPr>
              <a:t>MISAPPROPRIATION AND INTENTIONALITY:  </a:t>
            </a:r>
            <a:r>
              <a:rPr lang="en" sz="2000" dirty="0">
                <a:solidFill>
                  <a:schemeClr val="dk1"/>
                </a:solidFill>
              </a:rPr>
              <a:t>“Can we use equity monies to buy this copier?  It’s not exactly aligned with equity, but everyone will eventually benefit from it.”</a:t>
            </a:r>
            <a:endParaRPr sz="2000" dirty="0">
              <a:solidFill>
                <a:schemeClr val="dk1"/>
              </a:solidFill>
            </a:endParaRPr>
          </a:p>
        </p:txBody>
      </p:sp>
    </p:spTree>
    <p:extLst>
      <p:ext uri="{BB962C8B-B14F-4D97-AF65-F5344CB8AC3E}">
        <p14:creationId xmlns:p14="http://schemas.microsoft.com/office/powerpoint/2010/main" val="2159245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30a431063fc_0_171"/>
          <p:cNvSpPr txBox="1">
            <a:spLocks noGrp="1"/>
          </p:cNvSpPr>
          <p:nvPr>
            <p:ph type="title"/>
          </p:nvPr>
        </p:nvSpPr>
        <p:spPr>
          <a:xfrm>
            <a:off x="462000" y="330321"/>
            <a:ext cx="11360800" cy="763600"/>
          </a:xfrm>
          <a:prstGeom prst="rect">
            <a:avLst/>
          </a:prstGeom>
          <a:solidFill>
            <a:srgbClr val="0E1F43"/>
          </a:solidFill>
        </p:spPr>
        <p:txBody>
          <a:bodyPr spcFirstLastPara="1" wrap="square" lIns="121900" tIns="121900" rIns="121900" bIns="121900" anchor="t" anchorCtr="0">
            <a:normAutofit fontScale="90000"/>
          </a:bodyPr>
          <a:lstStyle/>
          <a:p>
            <a:r>
              <a:rPr lang="en" sz="3600" b="1" dirty="0">
                <a:solidFill>
                  <a:schemeClr val="lt1"/>
                </a:solidFill>
              </a:rPr>
              <a:t>What Derails Equity-Mindedness?</a:t>
            </a:r>
            <a:endParaRPr sz="3600" b="1" dirty="0">
              <a:solidFill>
                <a:schemeClr val="lt1"/>
              </a:solidFill>
            </a:endParaRPr>
          </a:p>
        </p:txBody>
      </p:sp>
      <p:sp>
        <p:nvSpPr>
          <p:cNvPr id="133" name="Google Shape;133;g30a431063fc_0_171"/>
          <p:cNvSpPr txBox="1"/>
          <p:nvPr/>
        </p:nvSpPr>
        <p:spPr>
          <a:xfrm>
            <a:off x="508600" y="1126241"/>
            <a:ext cx="11267600" cy="5401438"/>
          </a:xfrm>
          <a:prstGeom prst="rect">
            <a:avLst/>
          </a:prstGeom>
          <a:noFill/>
          <a:ln>
            <a:noFill/>
          </a:ln>
        </p:spPr>
        <p:txBody>
          <a:bodyPr spcFirstLastPara="1" wrap="square" lIns="121900" tIns="121900" rIns="121900" bIns="121900" anchor="t" anchorCtr="0">
            <a:spAutoFit/>
          </a:bodyPr>
          <a:lstStyle/>
          <a:p>
            <a:pPr>
              <a:lnSpc>
                <a:spcPct val="150000"/>
              </a:lnSpc>
              <a:spcBef>
                <a:spcPts val="1333"/>
              </a:spcBef>
            </a:pPr>
            <a:r>
              <a:rPr lang="en" sz="2000" b="1" dirty="0">
                <a:solidFill>
                  <a:srgbClr val="C00000"/>
                </a:solidFill>
              </a:rPr>
              <a:t>POOR CONCEPTUALIZATION: </a:t>
            </a:r>
            <a:r>
              <a:rPr lang="en" sz="2000" dirty="0">
                <a:solidFill>
                  <a:schemeClr val="dk1"/>
                </a:solidFill>
              </a:rPr>
              <a:t>“Let’s be honest, equity really means lowering standards and rigor.”</a:t>
            </a:r>
            <a:endParaRPr sz="2000" b="1" dirty="0">
              <a:solidFill>
                <a:schemeClr val="dk1"/>
              </a:solidFill>
            </a:endParaRPr>
          </a:p>
          <a:p>
            <a:pPr>
              <a:lnSpc>
                <a:spcPct val="150000"/>
              </a:lnSpc>
              <a:spcBef>
                <a:spcPts val="1333"/>
              </a:spcBef>
            </a:pPr>
            <a:r>
              <a:rPr lang="en" sz="2000" b="1" dirty="0">
                <a:solidFill>
                  <a:srgbClr val="C00000"/>
                </a:solidFill>
              </a:rPr>
              <a:t>MARGINALIZATION:  </a:t>
            </a:r>
            <a:r>
              <a:rPr lang="en" sz="2000" dirty="0">
                <a:solidFill>
                  <a:schemeClr val="dk1"/>
                </a:solidFill>
              </a:rPr>
              <a:t>“All of our equity work takes place in EOP/Umoja/Puente.”</a:t>
            </a:r>
            <a:endParaRPr sz="2000" dirty="0">
              <a:solidFill>
                <a:schemeClr val="dk1"/>
              </a:solidFill>
            </a:endParaRPr>
          </a:p>
          <a:p>
            <a:pPr>
              <a:lnSpc>
                <a:spcPct val="150000"/>
              </a:lnSpc>
              <a:spcBef>
                <a:spcPts val="1333"/>
              </a:spcBef>
            </a:pPr>
            <a:r>
              <a:rPr lang="en" sz="2000" b="1" dirty="0">
                <a:solidFill>
                  <a:srgbClr val="C00000"/>
                </a:solidFill>
              </a:rPr>
              <a:t>SILOING: </a:t>
            </a:r>
            <a:r>
              <a:rPr lang="en" sz="2000" dirty="0">
                <a:solidFill>
                  <a:schemeClr val="dk1"/>
                </a:solidFill>
              </a:rPr>
              <a:t>“Oh no, the equity plan is due soon!  Let’s have the dean and [one other person] write it.”</a:t>
            </a:r>
            <a:endParaRPr sz="2000" dirty="0">
              <a:solidFill>
                <a:schemeClr val="dk1"/>
              </a:solidFill>
            </a:endParaRPr>
          </a:p>
          <a:p>
            <a:pPr>
              <a:lnSpc>
                <a:spcPct val="150000"/>
              </a:lnSpc>
              <a:spcBef>
                <a:spcPts val="1333"/>
              </a:spcBef>
            </a:pPr>
            <a:r>
              <a:rPr lang="en" sz="2000" b="1" dirty="0">
                <a:solidFill>
                  <a:srgbClr val="C00000"/>
                </a:solidFill>
              </a:rPr>
              <a:t>INSTITUTIONAL BUY-IN:  </a:t>
            </a:r>
            <a:r>
              <a:rPr lang="en" sz="2000" dirty="0">
                <a:solidFill>
                  <a:schemeClr val="dk1"/>
                </a:solidFill>
              </a:rPr>
              <a:t>”We have an equity plan, but no one really takes it seriously.  We did what we had to do to get the money.”</a:t>
            </a:r>
            <a:endParaRPr sz="2000" dirty="0">
              <a:solidFill>
                <a:schemeClr val="dk1"/>
              </a:solidFill>
            </a:endParaRPr>
          </a:p>
          <a:p>
            <a:pPr>
              <a:lnSpc>
                <a:spcPct val="150000"/>
              </a:lnSpc>
              <a:spcBef>
                <a:spcPts val="1333"/>
              </a:spcBef>
            </a:pPr>
            <a:r>
              <a:rPr lang="en" sz="2000" b="1" dirty="0">
                <a:solidFill>
                  <a:srgbClr val="C00000"/>
                </a:solidFill>
              </a:rPr>
              <a:t>EXCEPTIONALISM: </a:t>
            </a:r>
            <a:r>
              <a:rPr lang="en" sz="2000" dirty="0">
                <a:solidFill>
                  <a:schemeClr val="dk1"/>
                </a:solidFill>
              </a:rPr>
              <a:t>“We aren’t like the other CSUs . . . . ”</a:t>
            </a:r>
            <a:endParaRPr sz="2000" dirty="0">
              <a:solidFill>
                <a:schemeClr val="dk1"/>
              </a:solidFill>
            </a:endParaRPr>
          </a:p>
          <a:p>
            <a:pPr>
              <a:lnSpc>
                <a:spcPct val="150000"/>
              </a:lnSpc>
              <a:spcBef>
                <a:spcPts val="1333"/>
              </a:spcBef>
            </a:pPr>
            <a:r>
              <a:rPr lang="en" sz="2000" b="1" dirty="0">
                <a:solidFill>
                  <a:srgbClr val="C00000"/>
                </a:solidFill>
              </a:rPr>
              <a:t>TOXIC RESISTANCE AND SUPPORT . . . . . </a:t>
            </a:r>
            <a:endParaRPr sz="2000" b="1" dirty="0">
              <a:solidFill>
                <a:srgbClr val="C00000"/>
              </a:solidFill>
            </a:endParaRPr>
          </a:p>
        </p:txBody>
      </p:sp>
    </p:spTree>
    <p:extLst>
      <p:ext uri="{BB962C8B-B14F-4D97-AF65-F5344CB8AC3E}">
        <p14:creationId xmlns:p14="http://schemas.microsoft.com/office/powerpoint/2010/main" val="3763905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0a431063fc_0_12"/>
          <p:cNvSpPr txBox="1">
            <a:spLocks noGrp="1"/>
          </p:cNvSpPr>
          <p:nvPr>
            <p:ph type="title"/>
          </p:nvPr>
        </p:nvSpPr>
        <p:spPr>
          <a:xfrm>
            <a:off x="415600" y="593367"/>
            <a:ext cx="11360800" cy="763600"/>
          </a:xfrm>
          <a:prstGeom prst="rect">
            <a:avLst/>
          </a:prstGeom>
          <a:solidFill>
            <a:srgbClr val="0E1F43"/>
          </a:solidFill>
          <a:ln>
            <a:noFill/>
          </a:ln>
        </p:spPr>
        <p:txBody>
          <a:bodyPr spcFirstLastPara="1" wrap="square" lIns="121900" tIns="121900" rIns="121900" bIns="121900" anchor="t" anchorCtr="0">
            <a:noAutofit/>
          </a:bodyPr>
          <a:lstStyle/>
          <a:p>
            <a:r>
              <a:rPr lang="en" sz="2667" b="1">
                <a:solidFill>
                  <a:schemeClr val="lt1"/>
                </a:solidFill>
              </a:rPr>
              <a:t>A Taxonomy of Educators Perspectives on Equity-Mindedness</a:t>
            </a:r>
            <a:endParaRPr sz="2667" b="1">
              <a:solidFill>
                <a:schemeClr val="lt1"/>
              </a:solidFill>
            </a:endParaRPr>
          </a:p>
        </p:txBody>
      </p:sp>
      <p:sp>
        <p:nvSpPr>
          <p:cNvPr id="139" name="Google Shape;139;g30a431063fc_0_12"/>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en"/>
              <a:pPr/>
              <a:t>26</a:t>
            </a:fld>
            <a:endParaRPr/>
          </a:p>
        </p:txBody>
      </p:sp>
      <p:pic>
        <p:nvPicPr>
          <p:cNvPr id="140" name="Google Shape;140;g30a431063fc_0_12"/>
          <p:cNvPicPr preferRelativeResize="0"/>
          <p:nvPr/>
        </p:nvPicPr>
        <p:blipFill rotWithShape="1">
          <a:blip r:embed="rId3">
            <a:alphaModFix/>
          </a:blip>
          <a:srcRect/>
          <a:stretch/>
        </p:blipFill>
        <p:spPr>
          <a:xfrm>
            <a:off x="650901" y="1655634"/>
            <a:ext cx="10890209" cy="4897465"/>
          </a:xfrm>
          <a:prstGeom prst="rect">
            <a:avLst/>
          </a:prstGeom>
          <a:noFill/>
          <a:ln w="9525" cap="flat" cmpd="sng">
            <a:solidFill>
              <a:schemeClr val="dk2"/>
            </a:solidFill>
            <a:prstDash val="solid"/>
            <a:round/>
            <a:headEnd type="none" w="sm" len="sm"/>
            <a:tailEnd type="none" w="sm" len="sm"/>
          </a:ln>
        </p:spPr>
      </p:pic>
      <p:sp>
        <p:nvSpPr>
          <p:cNvPr id="141" name="Google Shape;141;g30a431063fc_0_12"/>
          <p:cNvSpPr txBox="1"/>
          <p:nvPr/>
        </p:nvSpPr>
        <p:spPr>
          <a:xfrm>
            <a:off x="7668033" y="64562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Tree>
    <p:extLst>
      <p:ext uri="{BB962C8B-B14F-4D97-AF65-F5344CB8AC3E}">
        <p14:creationId xmlns:p14="http://schemas.microsoft.com/office/powerpoint/2010/main" val="3456437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12"/>
          <p:cNvSpPr txBox="1">
            <a:spLocks noGrp="1"/>
          </p:cNvSpPr>
          <p:nvPr>
            <p:ph type="title"/>
          </p:nvPr>
        </p:nvSpPr>
        <p:spPr>
          <a:xfrm>
            <a:off x="415596" y="446600"/>
            <a:ext cx="11360800" cy="763600"/>
          </a:xfrm>
          <a:prstGeom prst="rect">
            <a:avLst/>
          </a:prstGeom>
          <a:solidFill>
            <a:srgbClr val="0E1F43"/>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SzPts val="2800"/>
              <a:buNone/>
            </a:pPr>
            <a:r>
              <a:rPr lang="en" sz="2667" b="1">
                <a:solidFill>
                  <a:schemeClr val="lt1"/>
                </a:solidFill>
              </a:rPr>
              <a:t>A Taxonomy of Educators Perspectives on Equity-Mindedness</a:t>
            </a:r>
            <a:endParaRPr sz="2667" b="1">
              <a:solidFill>
                <a:schemeClr val="lt1"/>
              </a:solidFill>
            </a:endParaRPr>
          </a:p>
        </p:txBody>
      </p:sp>
      <p:pic>
        <p:nvPicPr>
          <p:cNvPr id="141" name="Google Shape;141;p12"/>
          <p:cNvPicPr preferRelativeResize="0"/>
          <p:nvPr/>
        </p:nvPicPr>
        <p:blipFill rotWithShape="1">
          <a:blip r:embed="rId3">
            <a:alphaModFix/>
          </a:blip>
          <a:srcRect/>
          <a:stretch/>
        </p:blipFill>
        <p:spPr>
          <a:xfrm>
            <a:off x="1398366" y="1316767"/>
            <a:ext cx="9234023" cy="5094633"/>
          </a:xfrm>
          <a:prstGeom prst="rect">
            <a:avLst/>
          </a:prstGeom>
          <a:noFill/>
          <a:ln w="9525" cap="flat" cmpd="sng">
            <a:solidFill>
              <a:schemeClr val="dk2"/>
            </a:solidFill>
            <a:prstDash val="solid"/>
            <a:round/>
            <a:headEnd type="none" w="sm" len="sm"/>
            <a:tailEnd type="none" w="sm" len="sm"/>
          </a:ln>
        </p:spPr>
      </p:pic>
      <p:sp>
        <p:nvSpPr>
          <p:cNvPr id="142" name="Google Shape;142;p12"/>
          <p:cNvSpPr txBox="1"/>
          <p:nvPr/>
        </p:nvSpPr>
        <p:spPr>
          <a:xfrm>
            <a:off x="7730272" y="6333200"/>
            <a:ext cx="3947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000000"/>
              </a:buClr>
              <a:buSzPts val="800"/>
              <a:buFont typeface="Arial"/>
              <a:buNone/>
            </a:pPr>
            <a:r>
              <a:rPr lang="en" sz="1067" b="0" i="0" u="none" strike="noStrike" cap="none" dirty="0">
                <a:solidFill>
                  <a:schemeClr val="dk1"/>
                </a:solidFill>
                <a:latin typeface="Arial"/>
                <a:ea typeface="Arial"/>
                <a:cs typeface="Arial"/>
                <a:sym typeface="Arial"/>
              </a:rPr>
              <a:t>Wood &amp; Harris III (2015)</a:t>
            </a:r>
            <a:endParaRPr sz="1067"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9478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30a431063fc_0_26"/>
          <p:cNvPicPr preferRelativeResize="0"/>
          <p:nvPr/>
        </p:nvPicPr>
        <p:blipFill rotWithShape="1">
          <a:blip r:embed="rId3">
            <a:alphaModFix/>
          </a:blip>
          <a:srcRect/>
          <a:stretch/>
        </p:blipFill>
        <p:spPr>
          <a:xfrm>
            <a:off x="1026334" y="1800201"/>
            <a:ext cx="10139365" cy="4730867"/>
          </a:xfrm>
          <a:prstGeom prst="rect">
            <a:avLst/>
          </a:prstGeom>
          <a:noFill/>
          <a:ln w="9525" cap="flat" cmpd="sng">
            <a:solidFill>
              <a:schemeClr val="dk2"/>
            </a:solidFill>
            <a:prstDash val="solid"/>
            <a:round/>
            <a:headEnd type="none" w="sm" len="sm"/>
            <a:tailEnd type="none" w="sm" len="sm"/>
          </a:ln>
        </p:spPr>
      </p:pic>
      <p:sp>
        <p:nvSpPr>
          <p:cNvPr id="155" name="Google Shape;155;g30a431063fc_0_26"/>
          <p:cNvSpPr txBox="1"/>
          <p:nvPr/>
        </p:nvSpPr>
        <p:spPr>
          <a:xfrm>
            <a:off x="7218100" y="64435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156" name="Google Shape;156;g30a431063fc_0_26"/>
          <p:cNvSpPr txBox="1">
            <a:spLocks noGrp="1"/>
          </p:cNvSpPr>
          <p:nvPr>
            <p:ph type="title"/>
          </p:nvPr>
        </p:nvSpPr>
        <p:spPr>
          <a:xfrm>
            <a:off x="415600" y="593367"/>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889686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2" name="Google Shape;162;g30a431063fc_0_32"/>
          <p:cNvPicPr preferRelativeResize="0"/>
          <p:nvPr/>
        </p:nvPicPr>
        <p:blipFill rotWithShape="1">
          <a:blip r:embed="rId3">
            <a:alphaModFix/>
          </a:blip>
          <a:srcRect/>
          <a:stretch/>
        </p:blipFill>
        <p:spPr>
          <a:xfrm>
            <a:off x="629084" y="1273734"/>
            <a:ext cx="10933824" cy="5365135"/>
          </a:xfrm>
          <a:prstGeom prst="rect">
            <a:avLst/>
          </a:prstGeom>
          <a:noFill/>
          <a:ln w="9525" cap="flat" cmpd="sng">
            <a:solidFill>
              <a:schemeClr val="dk2"/>
            </a:solidFill>
            <a:prstDash val="solid"/>
            <a:round/>
            <a:headEnd type="none" w="sm" len="sm"/>
            <a:tailEnd type="none" w="sm" len="sm"/>
          </a:ln>
        </p:spPr>
      </p:pic>
      <p:sp>
        <p:nvSpPr>
          <p:cNvPr id="163" name="Google Shape;163;g30a431063fc_0_32"/>
          <p:cNvSpPr txBox="1"/>
          <p:nvPr/>
        </p:nvSpPr>
        <p:spPr>
          <a:xfrm>
            <a:off x="7513700" y="6114067"/>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164" name="Google Shape;164;g30a431063fc_0_32"/>
          <p:cNvSpPr txBox="1">
            <a:spLocks noGrp="1"/>
          </p:cNvSpPr>
          <p:nvPr>
            <p:ph type="title"/>
          </p:nvPr>
        </p:nvSpPr>
        <p:spPr>
          <a:xfrm>
            <a:off x="415600" y="211500"/>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2511680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D7772-7D60-A3DB-3099-B01DDA10D6A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AA51A58-CEA9-D87C-3140-E95EA237DAEB}"/>
              </a:ext>
            </a:extLst>
          </p:cNvPr>
          <p:cNvSpPr txBox="1">
            <a:spLocks noGrp="1"/>
          </p:cNvSpPr>
          <p:nvPr>
            <p:ph type="title"/>
          </p:nvPr>
        </p:nvSpPr>
        <p:spPr>
          <a:xfrm>
            <a:off x="521208" y="448055"/>
            <a:ext cx="11309985" cy="550215"/>
          </a:xfrm>
          <a:prstGeom prst="rect">
            <a:avLst/>
          </a:prstGeom>
          <a:solidFill>
            <a:srgbClr val="922C31"/>
          </a:solidFill>
        </p:spPr>
        <p:txBody>
          <a:bodyPr vert="horz" wrap="square" lIns="0" tIns="0" rIns="0" bIns="0" rtlCol="0">
            <a:spAutoFit/>
          </a:bodyPr>
          <a:lstStyle/>
          <a:p>
            <a:pPr marL="91440">
              <a:lnSpc>
                <a:spcPts val="4665"/>
              </a:lnSpc>
            </a:pPr>
            <a:r>
              <a:rPr lang="en-US" sz="2600" spc="-10" dirty="0">
                <a:latin typeface="Avenir" panose="020B0503020203020204" pitchFamily="34" charset="0"/>
                <a:cs typeface="Calibri Light"/>
              </a:rPr>
              <a:t>Agenda and Session Overview</a:t>
            </a:r>
            <a:endParaRPr lang="en-US" sz="2600" dirty="0">
              <a:latin typeface="Avenir" panose="020B0503020203020204" pitchFamily="34" charset="0"/>
              <a:cs typeface="Calibri Light"/>
            </a:endParaRPr>
          </a:p>
        </p:txBody>
      </p:sp>
      <p:sp>
        <p:nvSpPr>
          <p:cNvPr id="3" name="object 3">
            <a:extLst>
              <a:ext uri="{FF2B5EF4-FFF2-40B4-BE49-F238E27FC236}">
                <a16:creationId xmlns:a16="http://schemas.microsoft.com/office/drawing/2014/main" id="{0DD8D081-615E-A858-90A9-6A493F7EF435}"/>
              </a:ext>
            </a:extLst>
          </p:cNvPr>
          <p:cNvSpPr txBox="1">
            <a:spLocks noGrp="1"/>
          </p:cNvSpPr>
          <p:nvPr>
            <p:ph type="body" idx="1"/>
          </p:nvPr>
        </p:nvSpPr>
        <p:spPr>
          <a:xfrm>
            <a:off x="1900273" y="1350723"/>
            <a:ext cx="9570720" cy="5091779"/>
          </a:xfrm>
          <a:prstGeom prst="rect">
            <a:avLst/>
          </a:prstGeom>
        </p:spPr>
        <p:txBody>
          <a:bodyPr vert="horz" wrap="square" lIns="0" tIns="13335" rIns="0" bIns="0" rtlCol="0">
            <a:spAutoFit/>
          </a:bodyPr>
          <a:lstStyle/>
          <a:p>
            <a:pPr marL="285750" marR="0" indent="-285750" algn="just" rtl="0" fontAlgn="base">
              <a:lnSpc>
                <a:spcPct val="150000"/>
              </a:lnSpc>
              <a:spcBef>
                <a:spcPts val="0"/>
              </a:spcBef>
              <a:spcAft>
                <a:spcPts val="200"/>
              </a:spcAft>
              <a:buFont typeface="Arial" panose="020B0604020202020204" pitchFamily="34" charset="0"/>
              <a:buChar char="•"/>
            </a:pPr>
            <a:r>
              <a:rPr lang="en-US" sz="1800" dirty="0">
                <a:solidFill>
                  <a:srgbClr val="464646"/>
                </a:solidFill>
                <a:highlight>
                  <a:srgbClr val="FFFFFF"/>
                </a:highlight>
                <a:latin typeface="Segoe UI" panose="020B0502040204020203" pitchFamily="34" charset="0"/>
                <a:cs typeface="Segoe UI" panose="020B0502040204020203" pitchFamily="34" charset="0"/>
              </a:rPr>
              <a:t>Objectives and Outcomes, and Core Values</a:t>
            </a:r>
          </a:p>
          <a:p>
            <a:pPr marL="285750" marR="0" indent="-285750" algn="just" rtl="0" fontAlgn="base">
              <a:lnSpc>
                <a:spcPct val="150000"/>
              </a:lnSpc>
              <a:spcBef>
                <a:spcPts val="0"/>
              </a:spcBef>
              <a:spcAft>
                <a:spcPts val="200"/>
              </a:spcAft>
              <a:buFont typeface="Arial" panose="020B0604020202020204" pitchFamily="34" charset="0"/>
              <a:buChar char="•"/>
            </a:pPr>
            <a:r>
              <a:rPr lang="en-US" sz="1800" dirty="0">
                <a:solidFill>
                  <a:srgbClr val="464646"/>
                </a:solidFill>
                <a:highlight>
                  <a:srgbClr val="FFFFFF"/>
                </a:highlight>
                <a:latin typeface="Segoe UI" panose="020B0502040204020203" pitchFamily="34" charset="0"/>
                <a:cs typeface="Segoe UI" panose="020B0502040204020203" pitchFamily="34" charset="0"/>
              </a:rPr>
              <a:t>Land and Labor Acknowledgements</a:t>
            </a:r>
          </a:p>
          <a:p>
            <a:pPr marL="285750" marR="0" indent="-285750" algn="just" rtl="0" fontAlgn="base">
              <a:lnSpc>
                <a:spcPct val="150000"/>
              </a:lnSpc>
              <a:spcBef>
                <a:spcPts val="0"/>
              </a:spcBef>
              <a:spcAft>
                <a:spcPts val="200"/>
              </a:spcAft>
              <a:buFont typeface="Arial" panose="020B0604020202020204" pitchFamily="34" charset="0"/>
              <a:buChar char="•"/>
            </a:pPr>
            <a:r>
              <a:rPr lang="en-US" sz="1800" dirty="0">
                <a:solidFill>
                  <a:srgbClr val="464646"/>
                </a:solidFill>
                <a:highlight>
                  <a:srgbClr val="FFFFFF"/>
                </a:highlight>
                <a:latin typeface="Segoe UI" panose="020B0502040204020203" pitchFamily="34" charset="0"/>
                <a:cs typeface="Segoe UI" panose="020B0502040204020203" pitchFamily="34" charset="0"/>
              </a:rPr>
              <a:t>Setting the Context: Digital Story and Connections to Our Work</a:t>
            </a:r>
          </a:p>
          <a:p>
            <a:pPr marL="285750" marR="0" indent="-285750" algn="just" rtl="0" fontAlgn="base">
              <a:lnSpc>
                <a:spcPct val="150000"/>
              </a:lnSpc>
              <a:spcBef>
                <a:spcPts val="0"/>
              </a:spcBef>
              <a:spcAft>
                <a:spcPts val="200"/>
              </a:spcAft>
              <a:buFont typeface="Arial" panose="020B0604020202020204" pitchFamily="34" charset="0"/>
              <a:buChar char="•"/>
            </a:pPr>
            <a:r>
              <a:rPr lang="en-US" sz="1800" dirty="0">
                <a:solidFill>
                  <a:srgbClr val="464646"/>
                </a:solidFill>
                <a:highlight>
                  <a:srgbClr val="FFFFFF"/>
                </a:highlight>
                <a:latin typeface="Segoe UI" panose="020B0502040204020203" pitchFamily="34" charset="0"/>
                <a:cs typeface="Segoe UI" panose="020B0502040204020203" pitchFamily="34" charset="0"/>
              </a:rPr>
              <a:t>Overview of journey to Mt. SAC 2035 (EFCP): The Why; Traditional vs Equity-minded Process; Integrated Planning Overview</a:t>
            </a:r>
          </a:p>
          <a:p>
            <a:pPr marL="285750" marR="0" indent="-285750" algn="just" rtl="0" fontAlgn="base">
              <a:lnSpc>
                <a:spcPct val="150000"/>
              </a:lnSpc>
              <a:spcBef>
                <a:spcPts val="0"/>
              </a:spcBef>
              <a:spcAft>
                <a:spcPts val="200"/>
              </a:spcAft>
              <a:buFont typeface="Arial" panose="020B0604020202020204" pitchFamily="34" charset="0"/>
              <a:buChar char="•"/>
            </a:pPr>
            <a:r>
              <a:rPr lang="en-US" sz="1800" dirty="0">
                <a:solidFill>
                  <a:srgbClr val="464646"/>
                </a:solidFill>
                <a:highlight>
                  <a:srgbClr val="FFFFFF"/>
                </a:highlight>
                <a:latin typeface="Segoe UI" panose="020B0502040204020203" pitchFamily="34" charset="0"/>
                <a:cs typeface="Segoe UI" panose="020B0502040204020203" pitchFamily="34" charset="0"/>
              </a:rPr>
              <a:t>Conceptual Framework of Equity By Design and Implications for Planning Processes and Products</a:t>
            </a:r>
          </a:p>
          <a:p>
            <a:pPr marL="285750" marR="0" indent="-285750" algn="just" rtl="0" fontAlgn="base">
              <a:lnSpc>
                <a:spcPct val="150000"/>
              </a:lnSpc>
              <a:spcBef>
                <a:spcPts val="0"/>
              </a:spcBef>
              <a:spcAft>
                <a:spcPts val="200"/>
              </a:spcAft>
              <a:buFont typeface="Arial" panose="020B0604020202020204" pitchFamily="34" charset="0"/>
              <a:buChar char="•"/>
            </a:pPr>
            <a:r>
              <a:rPr lang="en-US" sz="1800" dirty="0">
                <a:solidFill>
                  <a:srgbClr val="464646"/>
                </a:solidFill>
                <a:highlight>
                  <a:srgbClr val="FFFFFF"/>
                </a:highlight>
                <a:latin typeface="Segoe UI" panose="020B0502040204020203" pitchFamily="34" charset="0"/>
                <a:cs typeface="Segoe UI" panose="020B0502040204020203" pitchFamily="34" charset="0"/>
              </a:rPr>
              <a:t>Equity-Mindedness in the Physical Environment </a:t>
            </a:r>
          </a:p>
          <a:p>
            <a:pPr marL="285750" marR="0" indent="-285750" algn="just" rtl="0" fontAlgn="base">
              <a:lnSpc>
                <a:spcPct val="150000"/>
              </a:lnSpc>
              <a:spcBef>
                <a:spcPts val="0"/>
              </a:spcBef>
              <a:spcAft>
                <a:spcPts val="200"/>
              </a:spcAft>
              <a:buFont typeface="Arial" panose="020B0604020202020204" pitchFamily="34" charset="0"/>
              <a:buChar char="•"/>
            </a:pPr>
            <a:r>
              <a:rPr lang="en-US" sz="1800" dirty="0">
                <a:solidFill>
                  <a:srgbClr val="464646"/>
                </a:solidFill>
                <a:highlight>
                  <a:srgbClr val="FFFFFF"/>
                </a:highlight>
                <a:latin typeface="Segoe UI" panose="020B0502040204020203" pitchFamily="34" charset="0"/>
                <a:cs typeface="Segoe UI" panose="020B0502040204020203" pitchFamily="34" charset="0"/>
              </a:rPr>
              <a:t>Equity By Design Process Flow and Engagement Activities for Fall 2024 and Spring 2025</a:t>
            </a:r>
          </a:p>
          <a:p>
            <a:pPr marL="285750" marR="0" indent="-285750" algn="just" rtl="0" fontAlgn="base">
              <a:lnSpc>
                <a:spcPct val="150000"/>
              </a:lnSpc>
              <a:spcBef>
                <a:spcPts val="0"/>
              </a:spcBef>
              <a:spcAft>
                <a:spcPts val="200"/>
              </a:spcAft>
              <a:buFont typeface="Arial" panose="020B0604020202020204" pitchFamily="34" charset="0"/>
              <a:buChar char="•"/>
            </a:pPr>
            <a:r>
              <a:rPr lang="en-US" sz="1800" dirty="0">
                <a:solidFill>
                  <a:srgbClr val="464646"/>
                </a:solidFill>
                <a:highlight>
                  <a:srgbClr val="FFFFFF"/>
                </a:highlight>
                <a:latin typeface="Segoe UI" panose="020B0502040204020203" pitchFamily="34" charset="0"/>
                <a:cs typeface="Segoe UI" panose="020B0502040204020203" pitchFamily="34" charset="0"/>
              </a:rPr>
              <a:t>Implementation Challenges and Strategies</a:t>
            </a:r>
          </a:p>
          <a:p>
            <a:pPr marL="285750" marR="0" indent="-285750" algn="just" rtl="0" fontAlgn="base">
              <a:lnSpc>
                <a:spcPct val="150000"/>
              </a:lnSpc>
              <a:spcBef>
                <a:spcPts val="0"/>
              </a:spcBef>
              <a:spcAft>
                <a:spcPts val="200"/>
              </a:spcAft>
              <a:buFont typeface="Arial" panose="020B0604020202020204" pitchFamily="34" charset="0"/>
              <a:buChar char="•"/>
            </a:pPr>
            <a:r>
              <a:rPr lang="en-US" sz="1800" dirty="0">
                <a:solidFill>
                  <a:srgbClr val="464646"/>
                </a:solidFill>
                <a:highlight>
                  <a:srgbClr val="FFFFFF"/>
                </a:highlight>
                <a:latin typeface="Segoe UI" panose="020B0502040204020203" pitchFamily="34" charset="0"/>
                <a:cs typeface="Segoe UI" panose="020B0502040204020203" pitchFamily="34" charset="0"/>
              </a:rPr>
              <a:t>Closure</a:t>
            </a:r>
          </a:p>
          <a:p>
            <a:pPr marR="0" indent="0" algn="just" rtl="0" fontAlgn="base">
              <a:spcBef>
                <a:spcPts val="0"/>
              </a:spcBef>
              <a:spcAft>
                <a:spcPts val="200"/>
              </a:spcAft>
              <a:buNone/>
            </a:pPr>
            <a:endParaRPr lang="en-US" sz="1800" dirty="0">
              <a:solidFill>
                <a:srgbClr val="464646"/>
              </a:solidFill>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46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0" name="Google Shape;170;g30a431063fc_0_39"/>
          <p:cNvPicPr preferRelativeResize="0"/>
          <p:nvPr/>
        </p:nvPicPr>
        <p:blipFill rotWithShape="1">
          <a:blip r:embed="rId3">
            <a:alphaModFix/>
          </a:blip>
          <a:srcRect/>
          <a:stretch/>
        </p:blipFill>
        <p:spPr>
          <a:xfrm>
            <a:off x="616833" y="1289668"/>
            <a:ext cx="10958320" cy="5167585"/>
          </a:xfrm>
          <a:prstGeom prst="rect">
            <a:avLst/>
          </a:prstGeom>
          <a:noFill/>
          <a:ln w="9525" cap="flat" cmpd="sng">
            <a:solidFill>
              <a:schemeClr val="dk2"/>
            </a:solidFill>
            <a:prstDash val="solid"/>
            <a:round/>
            <a:headEnd type="none" w="sm" len="sm"/>
            <a:tailEnd type="none" w="sm" len="sm"/>
          </a:ln>
        </p:spPr>
      </p:pic>
      <p:sp>
        <p:nvSpPr>
          <p:cNvPr id="171" name="Google Shape;171;g30a431063fc_0_39"/>
          <p:cNvSpPr txBox="1"/>
          <p:nvPr/>
        </p:nvSpPr>
        <p:spPr>
          <a:xfrm>
            <a:off x="7668033" y="64562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172" name="Google Shape;172;g30a431063fc_0_39"/>
          <p:cNvSpPr txBox="1">
            <a:spLocks noGrp="1"/>
          </p:cNvSpPr>
          <p:nvPr>
            <p:ph type="title"/>
          </p:nvPr>
        </p:nvSpPr>
        <p:spPr>
          <a:xfrm>
            <a:off x="415600" y="211500"/>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4291317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Google Shape;178;g30a431063fc_0_46"/>
          <p:cNvPicPr preferRelativeResize="0"/>
          <p:nvPr/>
        </p:nvPicPr>
        <p:blipFill rotWithShape="1">
          <a:blip r:embed="rId3">
            <a:alphaModFix/>
          </a:blip>
          <a:srcRect/>
          <a:stretch/>
        </p:blipFill>
        <p:spPr>
          <a:xfrm>
            <a:off x="616833" y="1337367"/>
            <a:ext cx="10958320" cy="5137188"/>
          </a:xfrm>
          <a:prstGeom prst="rect">
            <a:avLst/>
          </a:prstGeom>
          <a:noFill/>
          <a:ln w="9525" cap="flat" cmpd="sng">
            <a:solidFill>
              <a:schemeClr val="dk2"/>
            </a:solidFill>
            <a:prstDash val="solid"/>
            <a:round/>
            <a:headEnd type="none" w="sm" len="sm"/>
            <a:tailEnd type="none" w="sm" len="sm"/>
          </a:ln>
        </p:spPr>
      </p:pic>
      <p:sp>
        <p:nvSpPr>
          <p:cNvPr id="179" name="Google Shape;179;g30a431063fc_0_46"/>
          <p:cNvSpPr txBox="1"/>
          <p:nvPr/>
        </p:nvSpPr>
        <p:spPr>
          <a:xfrm>
            <a:off x="7668033" y="64562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180" name="Google Shape;180;g30a431063fc_0_46"/>
          <p:cNvSpPr txBox="1">
            <a:spLocks noGrp="1"/>
          </p:cNvSpPr>
          <p:nvPr>
            <p:ph type="title"/>
          </p:nvPr>
        </p:nvSpPr>
        <p:spPr>
          <a:xfrm>
            <a:off x="415600" y="211500"/>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4107438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6" name="Google Shape;186;g30a431063fc_0_53"/>
          <p:cNvPicPr preferRelativeResize="0"/>
          <p:nvPr/>
        </p:nvPicPr>
        <p:blipFill rotWithShape="1">
          <a:blip r:embed="rId3">
            <a:alphaModFix/>
          </a:blip>
          <a:srcRect/>
          <a:stretch/>
        </p:blipFill>
        <p:spPr>
          <a:xfrm>
            <a:off x="616833" y="1337400"/>
            <a:ext cx="10958320" cy="5182784"/>
          </a:xfrm>
          <a:prstGeom prst="rect">
            <a:avLst/>
          </a:prstGeom>
          <a:noFill/>
          <a:ln w="9525" cap="flat" cmpd="sng">
            <a:solidFill>
              <a:schemeClr val="dk2"/>
            </a:solidFill>
            <a:prstDash val="solid"/>
            <a:round/>
            <a:headEnd type="none" w="sm" len="sm"/>
            <a:tailEnd type="none" w="sm" len="sm"/>
          </a:ln>
        </p:spPr>
      </p:pic>
      <p:sp>
        <p:nvSpPr>
          <p:cNvPr id="187" name="Google Shape;187;g30a431063fc_0_53"/>
          <p:cNvSpPr txBox="1"/>
          <p:nvPr/>
        </p:nvSpPr>
        <p:spPr>
          <a:xfrm>
            <a:off x="7668033" y="64562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188" name="Google Shape;188;g30a431063fc_0_53"/>
          <p:cNvSpPr txBox="1">
            <a:spLocks noGrp="1"/>
          </p:cNvSpPr>
          <p:nvPr>
            <p:ph type="title"/>
          </p:nvPr>
        </p:nvSpPr>
        <p:spPr>
          <a:xfrm>
            <a:off x="415600" y="211500"/>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4284850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4" name="Google Shape;194;g30a431063fc_0_60"/>
          <p:cNvPicPr preferRelativeResize="0"/>
          <p:nvPr/>
        </p:nvPicPr>
        <p:blipFill rotWithShape="1">
          <a:blip r:embed="rId3">
            <a:alphaModFix/>
          </a:blip>
          <a:srcRect/>
          <a:stretch/>
        </p:blipFill>
        <p:spPr>
          <a:xfrm>
            <a:off x="828259" y="1522589"/>
            <a:ext cx="10948141" cy="4767964"/>
          </a:xfrm>
          <a:prstGeom prst="rect">
            <a:avLst/>
          </a:prstGeom>
          <a:noFill/>
          <a:ln w="9525" cap="flat" cmpd="sng">
            <a:solidFill>
              <a:schemeClr val="dk2"/>
            </a:solidFill>
            <a:prstDash val="solid"/>
            <a:round/>
            <a:headEnd type="none" w="sm" len="sm"/>
            <a:tailEnd type="none" w="sm" len="sm"/>
          </a:ln>
        </p:spPr>
      </p:pic>
      <p:sp>
        <p:nvSpPr>
          <p:cNvPr id="195" name="Google Shape;195;g30a431063fc_0_60"/>
          <p:cNvSpPr txBox="1"/>
          <p:nvPr/>
        </p:nvSpPr>
        <p:spPr>
          <a:xfrm>
            <a:off x="7622467" y="63927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196" name="Google Shape;196;g30a431063fc_0_60"/>
          <p:cNvSpPr txBox="1">
            <a:spLocks noGrp="1"/>
          </p:cNvSpPr>
          <p:nvPr>
            <p:ph type="title"/>
          </p:nvPr>
        </p:nvSpPr>
        <p:spPr>
          <a:xfrm>
            <a:off x="415600" y="211500"/>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2648393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2" name="Google Shape;202;g30a431063fc_0_67"/>
          <p:cNvPicPr preferRelativeResize="0"/>
          <p:nvPr/>
        </p:nvPicPr>
        <p:blipFill rotWithShape="1">
          <a:blip r:embed="rId3">
            <a:alphaModFix/>
          </a:blip>
          <a:srcRect/>
          <a:stretch/>
        </p:blipFill>
        <p:spPr>
          <a:xfrm>
            <a:off x="505467" y="1337400"/>
            <a:ext cx="10958320" cy="5178261"/>
          </a:xfrm>
          <a:prstGeom prst="rect">
            <a:avLst/>
          </a:prstGeom>
          <a:noFill/>
          <a:ln w="9525" cap="flat" cmpd="sng">
            <a:solidFill>
              <a:schemeClr val="dk2"/>
            </a:solidFill>
            <a:prstDash val="solid"/>
            <a:round/>
            <a:headEnd type="none" w="sm" len="sm"/>
            <a:tailEnd type="none" w="sm" len="sm"/>
          </a:ln>
        </p:spPr>
      </p:pic>
      <p:sp>
        <p:nvSpPr>
          <p:cNvPr id="203" name="Google Shape;203;g30a431063fc_0_67"/>
          <p:cNvSpPr txBox="1"/>
          <p:nvPr/>
        </p:nvSpPr>
        <p:spPr>
          <a:xfrm>
            <a:off x="7516200" y="64435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204" name="Google Shape;204;g30a431063fc_0_67"/>
          <p:cNvSpPr txBox="1">
            <a:spLocks noGrp="1"/>
          </p:cNvSpPr>
          <p:nvPr>
            <p:ph type="title"/>
          </p:nvPr>
        </p:nvSpPr>
        <p:spPr>
          <a:xfrm>
            <a:off x="415600" y="211500"/>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3181768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10" name="Google Shape;210;g30a431063fc_0_74"/>
          <p:cNvPicPr preferRelativeResize="0"/>
          <p:nvPr/>
        </p:nvPicPr>
        <p:blipFill rotWithShape="1">
          <a:blip r:embed="rId3">
            <a:alphaModFix/>
          </a:blip>
          <a:srcRect/>
          <a:stretch/>
        </p:blipFill>
        <p:spPr>
          <a:xfrm>
            <a:off x="616833" y="1369234"/>
            <a:ext cx="10958320" cy="5080293"/>
          </a:xfrm>
          <a:prstGeom prst="rect">
            <a:avLst/>
          </a:prstGeom>
          <a:noFill/>
          <a:ln w="9525" cap="flat" cmpd="sng">
            <a:solidFill>
              <a:schemeClr val="dk2"/>
            </a:solidFill>
            <a:prstDash val="solid"/>
            <a:round/>
            <a:headEnd type="none" w="sm" len="sm"/>
            <a:tailEnd type="none" w="sm" len="sm"/>
          </a:ln>
        </p:spPr>
      </p:pic>
      <p:sp>
        <p:nvSpPr>
          <p:cNvPr id="211" name="Google Shape;211;g30a431063fc_0_74"/>
          <p:cNvSpPr txBox="1"/>
          <p:nvPr/>
        </p:nvSpPr>
        <p:spPr>
          <a:xfrm>
            <a:off x="7668033" y="64562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212" name="Google Shape;212;g30a431063fc_0_74"/>
          <p:cNvSpPr txBox="1">
            <a:spLocks noGrp="1"/>
          </p:cNvSpPr>
          <p:nvPr>
            <p:ph type="title"/>
          </p:nvPr>
        </p:nvSpPr>
        <p:spPr>
          <a:xfrm>
            <a:off x="415600" y="211500"/>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1254333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8" name="Google Shape;218;g30a431063fc_0_81"/>
          <p:cNvPicPr preferRelativeResize="0"/>
          <p:nvPr/>
        </p:nvPicPr>
        <p:blipFill rotWithShape="1">
          <a:blip r:embed="rId3">
            <a:alphaModFix/>
          </a:blip>
          <a:srcRect/>
          <a:stretch/>
        </p:blipFill>
        <p:spPr>
          <a:xfrm>
            <a:off x="573351" y="1492867"/>
            <a:ext cx="11045311" cy="4767963"/>
          </a:xfrm>
          <a:prstGeom prst="rect">
            <a:avLst/>
          </a:prstGeom>
          <a:noFill/>
          <a:ln w="9525" cap="flat" cmpd="sng">
            <a:solidFill>
              <a:schemeClr val="dk2"/>
            </a:solidFill>
            <a:prstDash val="solid"/>
            <a:round/>
            <a:headEnd type="none" w="sm" len="sm"/>
            <a:tailEnd type="none" w="sm" len="sm"/>
          </a:ln>
        </p:spPr>
      </p:pic>
      <p:sp>
        <p:nvSpPr>
          <p:cNvPr id="219" name="Google Shape;219;g30a431063fc_0_81"/>
          <p:cNvSpPr txBox="1"/>
          <p:nvPr/>
        </p:nvSpPr>
        <p:spPr>
          <a:xfrm>
            <a:off x="7668033" y="64562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220" name="Google Shape;220;g30a431063fc_0_81"/>
          <p:cNvSpPr txBox="1">
            <a:spLocks noGrp="1"/>
          </p:cNvSpPr>
          <p:nvPr>
            <p:ph type="title"/>
          </p:nvPr>
        </p:nvSpPr>
        <p:spPr>
          <a:xfrm>
            <a:off x="415600" y="211500"/>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2727794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6" name="Google Shape;226;g30a431063fc_0_88"/>
          <p:cNvPicPr preferRelativeResize="0"/>
          <p:nvPr/>
        </p:nvPicPr>
        <p:blipFill rotWithShape="1">
          <a:blip r:embed="rId3">
            <a:alphaModFix/>
          </a:blip>
          <a:srcRect/>
          <a:stretch/>
        </p:blipFill>
        <p:spPr>
          <a:xfrm>
            <a:off x="616834" y="1416968"/>
            <a:ext cx="10958321" cy="5016033"/>
          </a:xfrm>
          <a:prstGeom prst="rect">
            <a:avLst/>
          </a:prstGeom>
          <a:noFill/>
          <a:ln w="9525" cap="flat" cmpd="sng">
            <a:solidFill>
              <a:schemeClr val="dk2"/>
            </a:solidFill>
            <a:prstDash val="solid"/>
            <a:round/>
            <a:headEnd type="none" w="sm" len="sm"/>
            <a:tailEnd type="none" w="sm" len="sm"/>
          </a:ln>
        </p:spPr>
      </p:pic>
      <p:sp>
        <p:nvSpPr>
          <p:cNvPr id="227" name="Google Shape;227;g30a431063fc_0_88"/>
          <p:cNvSpPr txBox="1"/>
          <p:nvPr/>
        </p:nvSpPr>
        <p:spPr>
          <a:xfrm>
            <a:off x="7668033" y="6456233"/>
            <a:ext cx="3947600" cy="524800"/>
          </a:xfrm>
          <a:prstGeom prst="rect">
            <a:avLst/>
          </a:prstGeom>
          <a:noFill/>
          <a:ln>
            <a:noFill/>
          </a:ln>
        </p:spPr>
        <p:txBody>
          <a:bodyPr spcFirstLastPara="1" wrap="square" lIns="121900" tIns="121900" rIns="121900" bIns="121900" anchor="ctr" anchorCtr="0">
            <a:noAutofit/>
          </a:bodyPr>
          <a:lstStyle/>
          <a:p>
            <a:pPr algn="r">
              <a:buClr>
                <a:srgbClr val="000000"/>
              </a:buClr>
              <a:buSzPts val="800"/>
            </a:pPr>
            <a:r>
              <a:rPr lang="en" sz="1067">
                <a:solidFill>
                  <a:schemeClr val="dk1"/>
                </a:solidFill>
                <a:latin typeface="Arial"/>
                <a:ea typeface="Arial"/>
                <a:cs typeface="Arial"/>
                <a:sym typeface="Arial"/>
              </a:rPr>
              <a:t>Wood &amp; Harris III (2015)</a:t>
            </a:r>
            <a:endParaRPr sz="1067">
              <a:solidFill>
                <a:schemeClr val="dk1"/>
              </a:solidFill>
              <a:latin typeface="Arial"/>
              <a:ea typeface="Arial"/>
              <a:cs typeface="Arial"/>
              <a:sym typeface="Arial"/>
            </a:endParaRPr>
          </a:p>
        </p:txBody>
      </p:sp>
      <p:sp>
        <p:nvSpPr>
          <p:cNvPr id="228" name="Google Shape;228;g30a431063fc_0_88"/>
          <p:cNvSpPr txBox="1">
            <a:spLocks noGrp="1"/>
          </p:cNvSpPr>
          <p:nvPr>
            <p:ph type="title"/>
          </p:nvPr>
        </p:nvSpPr>
        <p:spPr>
          <a:xfrm>
            <a:off x="415600" y="211500"/>
            <a:ext cx="11360800" cy="763600"/>
          </a:xfrm>
          <a:prstGeom prst="rect">
            <a:avLst/>
          </a:prstGeom>
          <a:solidFill>
            <a:srgbClr val="0E1F43"/>
          </a:solidFill>
          <a:ln>
            <a:noFill/>
          </a:ln>
        </p:spPr>
        <p:txBody>
          <a:bodyPr spcFirstLastPara="1" wrap="square" lIns="121900" tIns="121900" rIns="121900" bIns="121900" anchor="t" anchorCtr="0">
            <a:noAutofit/>
          </a:bodyPr>
          <a:lstStyle/>
          <a:p>
            <a:pPr>
              <a:buSzPts val="2800"/>
            </a:pPr>
            <a:r>
              <a:rPr lang="en" sz="2667" b="1">
                <a:solidFill>
                  <a:schemeClr val="lt1"/>
                </a:solidFill>
              </a:rPr>
              <a:t>A Taxonomy of Educators Perspectives on Equity-Mindedness</a:t>
            </a:r>
            <a:endParaRPr sz="2667" b="1">
              <a:solidFill>
                <a:schemeClr val="lt1"/>
              </a:solidFill>
            </a:endParaRPr>
          </a:p>
        </p:txBody>
      </p:sp>
    </p:spTree>
    <p:extLst>
      <p:ext uri="{BB962C8B-B14F-4D97-AF65-F5344CB8AC3E}">
        <p14:creationId xmlns:p14="http://schemas.microsoft.com/office/powerpoint/2010/main" val="109742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4"/>
          <p:cNvSpPr txBox="1">
            <a:spLocks noGrp="1"/>
          </p:cNvSpPr>
          <p:nvPr>
            <p:ph type="title"/>
          </p:nvPr>
        </p:nvSpPr>
        <p:spPr>
          <a:xfrm>
            <a:off x="415600" y="2567836"/>
            <a:ext cx="11360800" cy="1422364"/>
          </a:xfrm>
          <a:prstGeom prst="rect">
            <a:avLst/>
          </a:prstGeom>
          <a:solidFill>
            <a:srgbClr val="0E1F43"/>
          </a:solidFill>
          <a:ln w="19050" cap="flat" cmpd="sng">
            <a:solidFill>
              <a:schemeClr val="lt1"/>
            </a:solidFill>
            <a:prstDash val="solid"/>
            <a:round/>
            <a:headEnd type="none" w="sm" len="sm"/>
            <a:tailEnd type="none" w="sm" len="sm"/>
          </a:ln>
        </p:spPr>
        <p:txBody>
          <a:bodyPr spcFirstLastPara="1" wrap="square" lIns="121900" tIns="121900" rIns="121900" bIns="121900" anchor="ctr" anchorCtr="0">
            <a:normAutofit/>
          </a:bodyPr>
          <a:lstStyle/>
          <a:p>
            <a:r>
              <a:rPr lang="en" sz="4000" b="1" dirty="0">
                <a:solidFill>
                  <a:schemeClr val="lt1"/>
                </a:solidFill>
              </a:rPr>
              <a:t>Equity By Design and Institutional Planning</a:t>
            </a:r>
            <a:endParaRPr sz="4000" b="1" dirty="0">
              <a:solidFill>
                <a:schemeClr val="lt1"/>
              </a:solidFill>
            </a:endParaRPr>
          </a:p>
        </p:txBody>
      </p:sp>
    </p:spTree>
    <p:extLst>
      <p:ext uri="{BB962C8B-B14F-4D97-AF65-F5344CB8AC3E}">
        <p14:creationId xmlns:p14="http://schemas.microsoft.com/office/powerpoint/2010/main" val="1331361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5"/>
          <p:cNvSpPr txBox="1">
            <a:spLocks noGrp="1"/>
          </p:cNvSpPr>
          <p:nvPr>
            <p:ph type="title"/>
          </p:nvPr>
        </p:nvSpPr>
        <p:spPr>
          <a:xfrm>
            <a:off x="415600" y="593367"/>
            <a:ext cx="11360800" cy="763600"/>
          </a:xfrm>
          <a:prstGeom prst="rect">
            <a:avLst/>
          </a:prstGeom>
          <a:solidFill>
            <a:srgbClr val="0E1F43"/>
          </a:solidFill>
          <a:ln>
            <a:noFill/>
          </a:ln>
        </p:spPr>
        <p:txBody>
          <a:bodyPr spcFirstLastPara="1" wrap="square" lIns="121900" tIns="121900" rIns="121900" bIns="121900" anchor="t" anchorCtr="0">
            <a:normAutofit fontScale="90000"/>
          </a:bodyPr>
          <a:lstStyle/>
          <a:p>
            <a:pPr>
              <a:buSzPct val="115225"/>
            </a:pPr>
            <a:r>
              <a:rPr lang="en" sz="3600" b="1">
                <a:solidFill>
                  <a:schemeClr val="lt1"/>
                </a:solidFill>
              </a:rPr>
              <a:t>Equity and Institutional Planning</a:t>
            </a:r>
            <a:endParaRPr sz="3600" b="1">
              <a:solidFill>
                <a:schemeClr val="lt1"/>
              </a:solidFill>
            </a:endParaRPr>
          </a:p>
        </p:txBody>
      </p:sp>
      <p:sp>
        <p:nvSpPr>
          <p:cNvPr id="239" name="Google Shape;239;p25"/>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marL="0" indent="0">
              <a:buNone/>
            </a:pPr>
            <a:r>
              <a:rPr lang="en" sz="2667" b="1" dirty="0">
                <a:solidFill>
                  <a:schemeClr val="dk1"/>
                </a:solidFill>
              </a:rPr>
              <a:t>Equity within the context of institutional planning refers to </a:t>
            </a:r>
            <a:endParaRPr sz="2667" b="1" dirty="0">
              <a:solidFill>
                <a:schemeClr val="dk1"/>
              </a:solidFill>
            </a:endParaRPr>
          </a:p>
          <a:p>
            <a:pPr>
              <a:spcBef>
                <a:spcPts val="1600"/>
              </a:spcBef>
              <a:buClr>
                <a:schemeClr val="dk1"/>
              </a:buClr>
            </a:pPr>
            <a:r>
              <a:rPr lang="en" sz="2400" dirty="0">
                <a:solidFill>
                  <a:schemeClr val="dk1"/>
                </a:solidFill>
              </a:rPr>
              <a:t>Prioritizing the success of students from disproportionately impacted groups in institutional goal-setting and decision-making (e.g., planning, resource allocation, program development, hiring)</a:t>
            </a:r>
            <a:endParaRPr sz="2400" dirty="0">
              <a:solidFill>
                <a:schemeClr val="dk1"/>
              </a:solidFill>
            </a:endParaRPr>
          </a:p>
          <a:p>
            <a:pPr>
              <a:buClr>
                <a:schemeClr val="dk1"/>
              </a:buClr>
            </a:pPr>
            <a:r>
              <a:rPr lang="en" sz="2400" dirty="0">
                <a:solidFill>
                  <a:schemeClr val="dk1"/>
                </a:solidFill>
              </a:rPr>
              <a:t>Designing programs and spaces that contribute to students’ sense of belonging, validation, engagement, receptivity, and success (e.g., course success, persistence, completion).</a:t>
            </a:r>
            <a:endParaRPr sz="2400" dirty="0">
              <a:solidFill>
                <a:schemeClr val="dk1"/>
              </a:solidFill>
            </a:endParaRPr>
          </a:p>
          <a:p>
            <a:pPr>
              <a:buClr>
                <a:schemeClr val="dk1"/>
              </a:buClr>
            </a:pPr>
            <a:r>
              <a:rPr lang="en" sz="2400" dirty="0">
                <a:solidFill>
                  <a:schemeClr val="dk1"/>
                </a:solidFill>
              </a:rPr>
              <a:t>Eliminating institutional policies, embedded practices, and systemic barriers that have enabled inequity to exist and persist.    </a:t>
            </a:r>
            <a:endParaRPr sz="2400" dirty="0">
              <a:solidFill>
                <a:schemeClr val="dk1"/>
              </a:solidFill>
            </a:endParaRPr>
          </a:p>
        </p:txBody>
      </p:sp>
    </p:spTree>
    <p:extLst>
      <p:ext uri="{BB962C8B-B14F-4D97-AF65-F5344CB8AC3E}">
        <p14:creationId xmlns:p14="http://schemas.microsoft.com/office/powerpoint/2010/main" val="2475127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4ED13-AFD3-256B-B883-A04F8DA1A6B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8C9920F-6281-6B7B-6680-49D91C56CC49}"/>
              </a:ext>
            </a:extLst>
          </p:cNvPr>
          <p:cNvSpPr txBox="1">
            <a:spLocks noGrp="1"/>
          </p:cNvSpPr>
          <p:nvPr>
            <p:ph type="title"/>
          </p:nvPr>
        </p:nvSpPr>
        <p:spPr>
          <a:xfrm>
            <a:off x="521208" y="448055"/>
            <a:ext cx="11309985" cy="602729"/>
          </a:xfrm>
          <a:prstGeom prst="rect">
            <a:avLst/>
          </a:prstGeom>
          <a:solidFill>
            <a:srgbClr val="922C31"/>
          </a:solidFill>
        </p:spPr>
        <p:txBody>
          <a:bodyPr vert="horz" wrap="square" lIns="0" tIns="0" rIns="0" bIns="0" rtlCol="0">
            <a:spAutoFit/>
          </a:bodyPr>
          <a:lstStyle/>
          <a:p>
            <a:pPr marL="91440">
              <a:lnSpc>
                <a:spcPts val="4665"/>
              </a:lnSpc>
            </a:pPr>
            <a:r>
              <a:rPr lang="en-US" sz="4000" dirty="0"/>
              <a:t>Outcomes</a:t>
            </a:r>
            <a:endParaRPr sz="4000" dirty="0"/>
          </a:p>
        </p:txBody>
      </p:sp>
      <p:sp>
        <p:nvSpPr>
          <p:cNvPr id="3" name="object 3">
            <a:extLst>
              <a:ext uri="{FF2B5EF4-FFF2-40B4-BE49-F238E27FC236}">
                <a16:creationId xmlns:a16="http://schemas.microsoft.com/office/drawing/2014/main" id="{4C3A94EF-9F67-28A7-4B94-FBE8A2BB3B23}"/>
              </a:ext>
            </a:extLst>
          </p:cNvPr>
          <p:cNvSpPr txBox="1">
            <a:spLocks noGrp="1"/>
          </p:cNvSpPr>
          <p:nvPr>
            <p:ph type="body" idx="1"/>
          </p:nvPr>
        </p:nvSpPr>
        <p:spPr>
          <a:xfrm>
            <a:off x="1758033" y="1333042"/>
            <a:ext cx="9570720" cy="4689104"/>
          </a:xfrm>
          <a:prstGeom prst="rect">
            <a:avLst/>
          </a:prstGeom>
        </p:spPr>
        <p:txBody>
          <a:bodyPr vert="horz" wrap="square" lIns="0" tIns="13335" rIns="0" bIns="0"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Shared understanding and agreement on principles of equity and equity-mindedness and implications for Planning processes and development of </a:t>
            </a:r>
            <a:r>
              <a:rPr kumimoji="0" lang="en-US" sz="2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Mt. SAC 2035</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Understanding of Equity By Design applied to the student experience in the physical campus environment.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Understanding of Equity By Design process flow and timing of engagement activities for Fall 2024 and Spring 2025.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Understanding and anticipating challenges to the implementation of </a:t>
            </a:r>
            <a:r>
              <a:rPr kumimoji="0" lang="en-US" sz="280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ptos" panose="02110004020202020204"/>
                <a:ea typeface="+mn-ea"/>
                <a:cs typeface="+mn-cs"/>
              </a:rPr>
              <a:t>Mt. SAC 2035 </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and identifying strategies to address those challenges.</a:t>
            </a:r>
          </a:p>
          <a:p>
            <a:pPr marL="27940" marR="5080">
              <a:lnSpc>
                <a:spcPct val="100000"/>
              </a:lnSpc>
              <a:spcBef>
                <a:spcPts val="105"/>
              </a:spcBef>
            </a:pPr>
            <a:endParaRPr sz="2600" dirty="0"/>
          </a:p>
        </p:txBody>
      </p:sp>
    </p:spTree>
    <p:extLst>
      <p:ext uri="{BB962C8B-B14F-4D97-AF65-F5344CB8AC3E}">
        <p14:creationId xmlns:p14="http://schemas.microsoft.com/office/powerpoint/2010/main" val="1195078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6"/>
          <p:cNvSpPr txBox="1">
            <a:spLocks noGrp="1"/>
          </p:cNvSpPr>
          <p:nvPr>
            <p:ph type="title"/>
          </p:nvPr>
        </p:nvSpPr>
        <p:spPr>
          <a:xfrm>
            <a:off x="415600" y="593367"/>
            <a:ext cx="11360800" cy="763600"/>
          </a:xfrm>
          <a:prstGeom prst="rect">
            <a:avLst/>
          </a:prstGeom>
          <a:solidFill>
            <a:srgbClr val="0E1F43"/>
          </a:solidFill>
          <a:ln>
            <a:noFill/>
          </a:ln>
        </p:spPr>
        <p:txBody>
          <a:bodyPr spcFirstLastPara="1" wrap="square" lIns="121900" tIns="121900" rIns="121900" bIns="121900" anchor="t" anchorCtr="0">
            <a:noAutofit/>
          </a:bodyPr>
          <a:lstStyle/>
          <a:p>
            <a:r>
              <a:rPr lang="en" sz="2133" b="1">
                <a:solidFill>
                  <a:schemeClr val="lt1"/>
                </a:solidFill>
              </a:rPr>
              <a:t>Mt. Sac EFCP Task Force - Guiding Principles for Equity-Minded Engagement</a:t>
            </a:r>
            <a:endParaRPr/>
          </a:p>
        </p:txBody>
      </p:sp>
      <p:sp>
        <p:nvSpPr>
          <p:cNvPr id="245" name="Google Shape;245;p26"/>
          <p:cNvSpPr txBox="1"/>
          <p:nvPr/>
        </p:nvSpPr>
        <p:spPr>
          <a:xfrm>
            <a:off x="415600" y="1578588"/>
            <a:ext cx="11360800" cy="4919626"/>
          </a:xfrm>
          <a:prstGeom prst="rect">
            <a:avLst/>
          </a:prstGeom>
          <a:noFill/>
          <a:ln>
            <a:noFill/>
          </a:ln>
        </p:spPr>
        <p:txBody>
          <a:bodyPr spcFirstLastPara="1" wrap="square" lIns="121900" tIns="60933" rIns="121900" bIns="60933" anchor="t" anchorCtr="0">
            <a:spAutoFit/>
          </a:bodyPr>
          <a:lstStyle/>
          <a:p>
            <a:pPr>
              <a:lnSpc>
                <a:spcPct val="107000"/>
              </a:lnSpc>
              <a:buClr>
                <a:srgbClr val="000000"/>
              </a:buClr>
              <a:buSzPts val="1200"/>
            </a:pPr>
            <a:r>
              <a:rPr lang="en" sz="1600" b="1">
                <a:solidFill>
                  <a:srgbClr val="C00000"/>
                </a:solidFill>
                <a:latin typeface="Arial"/>
                <a:ea typeface="Arial"/>
                <a:cs typeface="Arial"/>
                <a:sym typeface="Arial"/>
              </a:rPr>
              <a:t>Student led:</a:t>
            </a:r>
            <a:r>
              <a:rPr lang="en" sz="1600">
                <a:solidFill>
                  <a:srgbClr val="C00000"/>
                </a:solidFill>
                <a:latin typeface="Arial"/>
                <a:ea typeface="Arial"/>
                <a:cs typeface="Arial"/>
                <a:sym typeface="Arial"/>
              </a:rPr>
              <a:t> </a:t>
            </a:r>
            <a:r>
              <a:rPr lang="en" sz="1600">
                <a:solidFill>
                  <a:srgbClr val="000000"/>
                </a:solidFill>
                <a:latin typeface="Arial"/>
                <a:ea typeface="Arial"/>
                <a:cs typeface="Arial"/>
                <a:sym typeface="Arial"/>
              </a:rPr>
              <a:t>The college practices student engagement in ways that allow voices, perspectives, and input from historically underserved students to drive the purpose and overall decision-making of the plan.</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Listen well: </a:t>
            </a:r>
            <a:r>
              <a:rPr lang="en" sz="1600">
                <a:solidFill>
                  <a:srgbClr val="000000"/>
                </a:solidFill>
                <a:latin typeface="Arial"/>
                <a:ea typeface="Arial"/>
                <a:cs typeface="Arial"/>
                <a:sym typeface="Arial"/>
              </a:rPr>
              <a:t>The college commits to deep, sustained listening through methods like empathy interviews and qualitative engagement, centering student voices to truly understand their lived experiences and work with them to develop meaningful actions that address their unseen needs and challenges.</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People before process: </a:t>
            </a:r>
            <a:r>
              <a:rPr lang="en" sz="1600">
                <a:solidFill>
                  <a:srgbClr val="000000"/>
                </a:solidFill>
                <a:latin typeface="Arial"/>
                <a:ea typeface="Arial"/>
                <a:cs typeface="Arial"/>
                <a:sym typeface="Arial"/>
              </a:rPr>
              <a:t>The college starts planning by building capacity in its practitioners for equity-minded engagement versus letting outcomes drive the process.</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Safe spaces: </a:t>
            </a:r>
            <a:r>
              <a:rPr lang="en" sz="1600">
                <a:solidFill>
                  <a:srgbClr val="000000"/>
                </a:solidFill>
                <a:latin typeface="Arial"/>
                <a:ea typeface="Arial"/>
                <a:cs typeface="Arial"/>
                <a:sym typeface="Arial"/>
              </a:rPr>
              <a:t>The college ensures a sense of belonging by offering safe, welcoming spaces where all students, especially those with different voices, can express themselves without fear, feel respected, and build trust through authentic, nonjudgmental engagement.</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Relationship building: </a:t>
            </a:r>
            <a:r>
              <a:rPr lang="en" sz="1600">
                <a:solidFill>
                  <a:srgbClr val="000000"/>
                </a:solidFill>
                <a:latin typeface="Arial"/>
                <a:ea typeface="Arial"/>
                <a:cs typeface="Arial"/>
                <a:sym typeface="Arial"/>
              </a:rPr>
              <a:t>The college intentionally identifies and builds two-way relationships with historically underserved students as key, relevant stakeholders.</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Inclusive events: </a:t>
            </a:r>
            <a:r>
              <a:rPr lang="en" sz="1600">
                <a:solidFill>
                  <a:srgbClr val="000000"/>
                </a:solidFill>
                <a:latin typeface="Arial"/>
                <a:ea typeface="Arial"/>
                <a:cs typeface="Arial"/>
                <a:sym typeface="Arial"/>
              </a:rPr>
              <a:t>When planning student engagement, the college considers accessibility and inclusion factors like schedule, language access/interpretation, accommodations for disabilities, childcare, food, and proximity.</a:t>
            </a:r>
            <a:endParaRPr sz="2133">
              <a:solidFill>
                <a:srgbClr val="000000"/>
              </a:solidFill>
              <a:latin typeface="Arial"/>
              <a:ea typeface="Arial"/>
              <a:cs typeface="Arial"/>
              <a:sym typeface="Arial"/>
            </a:endParaRPr>
          </a:p>
          <a:p>
            <a:pPr>
              <a:spcBef>
                <a:spcPts val="800"/>
              </a:spcBef>
              <a:buClr>
                <a:srgbClr val="000000"/>
              </a:buClr>
              <a:buSzPts val="1200"/>
            </a:pPr>
            <a:r>
              <a:rPr lang="en" sz="1600" b="1">
                <a:solidFill>
                  <a:srgbClr val="C00000"/>
                </a:solidFill>
                <a:latin typeface="Arial"/>
                <a:ea typeface="Arial"/>
                <a:cs typeface="Arial"/>
                <a:sym typeface="Arial"/>
              </a:rPr>
              <a:t>Inclusive communication: </a:t>
            </a:r>
            <a:r>
              <a:rPr lang="en" sz="1600">
                <a:solidFill>
                  <a:srgbClr val="000000"/>
                </a:solidFill>
                <a:latin typeface="Arial"/>
                <a:ea typeface="Arial"/>
                <a:cs typeface="Arial"/>
                <a:sym typeface="Arial"/>
              </a:rPr>
              <a:t>The organization consistently uses media channels preferred by students in both internal and external communications </a:t>
            </a:r>
            <a:endParaRPr sz="1600">
              <a:solidFill>
                <a:srgbClr val="000000"/>
              </a:solidFill>
              <a:latin typeface="Arial"/>
              <a:ea typeface="Arial"/>
              <a:cs typeface="Arial"/>
              <a:sym typeface="Arial"/>
            </a:endParaRPr>
          </a:p>
        </p:txBody>
      </p:sp>
    </p:spTree>
    <p:extLst>
      <p:ext uri="{BB962C8B-B14F-4D97-AF65-F5344CB8AC3E}">
        <p14:creationId xmlns:p14="http://schemas.microsoft.com/office/powerpoint/2010/main" val="3789715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7"/>
          <p:cNvSpPr txBox="1">
            <a:spLocks noGrp="1"/>
          </p:cNvSpPr>
          <p:nvPr>
            <p:ph type="title"/>
          </p:nvPr>
        </p:nvSpPr>
        <p:spPr>
          <a:xfrm>
            <a:off x="415600" y="593367"/>
            <a:ext cx="11360800" cy="763600"/>
          </a:xfrm>
          <a:prstGeom prst="rect">
            <a:avLst/>
          </a:prstGeom>
          <a:solidFill>
            <a:srgbClr val="0E1F43"/>
          </a:solidFill>
          <a:ln>
            <a:noFill/>
          </a:ln>
        </p:spPr>
        <p:txBody>
          <a:bodyPr spcFirstLastPara="1" wrap="square" lIns="121900" tIns="121900" rIns="121900" bIns="121900" anchor="t" anchorCtr="0">
            <a:noAutofit/>
          </a:bodyPr>
          <a:lstStyle/>
          <a:p>
            <a:r>
              <a:rPr lang="en" sz="2133" b="1">
                <a:solidFill>
                  <a:schemeClr val="lt1"/>
                </a:solidFill>
              </a:rPr>
              <a:t>Mt. Sac EFCP Task Force - Guiding Principles for Equity-Minded Engagement</a:t>
            </a:r>
            <a:endParaRPr sz="2133" b="1">
              <a:solidFill>
                <a:schemeClr val="lt1"/>
              </a:solidFill>
            </a:endParaRPr>
          </a:p>
        </p:txBody>
      </p:sp>
      <p:sp>
        <p:nvSpPr>
          <p:cNvPr id="251" name="Google Shape;251;p27"/>
          <p:cNvSpPr txBox="1"/>
          <p:nvPr/>
        </p:nvSpPr>
        <p:spPr>
          <a:xfrm>
            <a:off x="415600" y="1515588"/>
            <a:ext cx="11360800" cy="4146465"/>
          </a:xfrm>
          <a:prstGeom prst="rect">
            <a:avLst/>
          </a:prstGeom>
          <a:noFill/>
          <a:ln>
            <a:noFill/>
          </a:ln>
        </p:spPr>
        <p:txBody>
          <a:bodyPr spcFirstLastPara="1" wrap="square" lIns="121900" tIns="60933" rIns="121900" bIns="60933" anchor="t" anchorCtr="0">
            <a:spAutoFit/>
          </a:bodyPr>
          <a:lstStyle/>
          <a:p>
            <a:pPr>
              <a:lnSpc>
                <a:spcPct val="107000"/>
              </a:lnSpc>
              <a:buClr>
                <a:srgbClr val="000000"/>
              </a:buClr>
              <a:buSzPts val="1200"/>
            </a:pPr>
            <a:r>
              <a:rPr lang="en" sz="1600" b="1">
                <a:solidFill>
                  <a:srgbClr val="C00000"/>
                </a:solidFill>
                <a:latin typeface="Arial"/>
                <a:ea typeface="Arial"/>
                <a:cs typeface="Arial"/>
                <a:sym typeface="Arial"/>
              </a:rPr>
              <a:t>Go to the students:</a:t>
            </a:r>
            <a:r>
              <a:rPr lang="en" sz="1600">
                <a:solidFill>
                  <a:srgbClr val="C00000"/>
                </a:solidFill>
                <a:latin typeface="Arial"/>
                <a:ea typeface="Arial"/>
                <a:cs typeface="Arial"/>
                <a:sym typeface="Arial"/>
              </a:rPr>
              <a:t>  </a:t>
            </a:r>
            <a:r>
              <a:rPr lang="en" sz="1600">
                <a:solidFill>
                  <a:srgbClr val="000000"/>
                </a:solidFill>
                <a:latin typeface="Arial"/>
                <a:ea typeface="Arial"/>
                <a:cs typeface="Arial"/>
                <a:sym typeface="Arial"/>
              </a:rPr>
              <a:t>The college must meet historically underserved students where they are using new methods to reach and uplift them, especially the most marginalized.</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Work with partners:</a:t>
            </a:r>
            <a:r>
              <a:rPr lang="en" sz="1600">
                <a:solidFill>
                  <a:srgbClr val="C00000"/>
                </a:solidFill>
                <a:latin typeface="Arial"/>
                <a:ea typeface="Arial"/>
                <a:cs typeface="Arial"/>
                <a:sym typeface="Arial"/>
              </a:rPr>
              <a:t> </a:t>
            </a:r>
            <a:r>
              <a:rPr lang="en" sz="1600">
                <a:solidFill>
                  <a:srgbClr val="000000"/>
                </a:solidFill>
                <a:latin typeface="Arial"/>
                <a:ea typeface="Arial"/>
                <a:cs typeface="Arial"/>
                <a:sym typeface="Arial"/>
              </a:rPr>
              <a:t>The college engages internal and external advocates, organizations, and coalitions as partners in reaching students.</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Strengths-based:</a:t>
            </a:r>
            <a:r>
              <a:rPr lang="en" sz="1600">
                <a:solidFill>
                  <a:srgbClr val="C00000"/>
                </a:solidFill>
                <a:latin typeface="Arial"/>
                <a:ea typeface="Arial"/>
                <a:cs typeface="Arial"/>
                <a:sym typeface="Arial"/>
              </a:rPr>
              <a:t> </a:t>
            </a:r>
            <a:r>
              <a:rPr lang="en" sz="1600">
                <a:solidFill>
                  <a:srgbClr val="000000"/>
                </a:solidFill>
                <a:latin typeface="Arial"/>
                <a:ea typeface="Arial"/>
                <a:cs typeface="Arial"/>
                <a:sym typeface="Arial"/>
              </a:rPr>
              <a:t>The college must adopt a strengths-based approach that highlights students' aspirations, cultural wealth, and potential, empowering them to achieve their goals and creating a culture of action and shared vision for the future.</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Accountability</a:t>
            </a:r>
            <a:r>
              <a:rPr lang="en" sz="1600" b="1">
                <a:solidFill>
                  <a:srgbClr val="000000"/>
                </a:solidFill>
                <a:latin typeface="Arial"/>
                <a:ea typeface="Arial"/>
                <a:cs typeface="Arial"/>
                <a:sym typeface="Arial"/>
              </a:rPr>
              <a:t>:</a:t>
            </a:r>
            <a:r>
              <a:rPr lang="en" sz="1600">
                <a:solidFill>
                  <a:srgbClr val="000000"/>
                </a:solidFill>
                <a:latin typeface="Arial"/>
                <a:ea typeface="Arial"/>
                <a:cs typeface="Arial"/>
                <a:sym typeface="Arial"/>
              </a:rPr>
              <a:t> The college clearly defines how student voices will affect planning decisions and results and transparently communicates places where they can’t so that students are aware of and understand planning decisions as they are made.</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Equity lens:</a:t>
            </a:r>
            <a:r>
              <a:rPr lang="en" sz="1600">
                <a:solidFill>
                  <a:srgbClr val="C00000"/>
                </a:solidFill>
                <a:latin typeface="Arial"/>
                <a:ea typeface="Arial"/>
                <a:cs typeface="Arial"/>
                <a:sym typeface="Arial"/>
              </a:rPr>
              <a:t> </a:t>
            </a:r>
            <a:r>
              <a:rPr lang="en" sz="1600">
                <a:solidFill>
                  <a:srgbClr val="000000"/>
                </a:solidFill>
                <a:latin typeface="Arial"/>
                <a:ea typeface="Arial"/>
                <a:cs typeface="Arial"/>
                <a:sym typeface="Arial"/>
              </a:rPr>
              <a:t>The college evaluates structural barriers that prevent historically underserved students from participating in the planning process, takes responsibility for low participation, and takes steps to address them. </a:t>
            </a:r>
            <a:endParaRPr sz="2133">
              <a:solidFill>
                <a:srgbClr val="000000"/>
              </a:solidFill>
              <a:latin typeface="Arial"/>
              <a:ea typeface="Arial"/>
              <a:cs typeface="Arial"/>
              <a:sym typeface="Arial"/>
            </a:endParaRPr>
          </a:p>
          <a:p>
            <a:pPr>
              <a:lnSpc>
                <a:spcPct val="107000"/>
              </a:lnSpc>
              <a:spcBef>
                <a:spcPts val="800"/>
              </a:spcBef>
              <a:buClr>
                <a:srgbClr val="000000"/>
              </a:buClr>
              <a:buSzPts val="1200"/>
            </a:pPr>
            <a:r>
              <a:rPr lang="en" sz="1600" b="1">
                <a:solidFill>
                  <a:srgbClr val="C00000"/>
                </a:solidFill>
                <a:latin typeface="Arial"/>
                <a:ea typeface="Arial"/>
                <a:cs typeface="Arial"/>
                <a:sym typeface="Arial"/>
              </a:rPr>
              <a:t>Responsiveness:</a:t>
            </a:r>
            <a:r>
              <a:rPr lang="en" sz="1600">
                <a:solidFill>
                  <a:srgbClr val="C00000"/>
                </a:solidFill>
                <a:latin typeface="Arial"/>
                <a:ea typeface="Arial"/>
                <a:cs typeface="Arial"/>
                <a:sym typeface="Arial"/>
              </a:rPr>
              <a:t> </a:t>
            </a:r>
            <a:r>
              <a:rPr lang="en" sz="1600">
                <a:solidFill>
                  <a:srgbClr val="000000"/>
                </a:solidFill>
                <a:latin typeface="Arial"/>
                <a:ea typeface="Arial"/>
                <a:cs typeface="Arial"/>
                <a:sym typeface="Arial"/>
              </a:rPr>
              <a:t>The college seeks input from students to improve the process and allows for responsiveness when students identify issues and provide critical feedback.</a:t>
            </a:r>
            <a:endParaRPr sz="2133">
              <a:solidFill>
                <a:srgbClr val="000000"/>
              </a:solidFill>
              <a:latin typeface="Arial"/>
              <a:ea typeface="Arial"/>
              <a:cs typeface="Arial"/>
              <a:sym typeface="Arial"/>
            </a:endParaRPr>
          </a:p>
          <a:p>
            <a:pPr>
              <a:spcBef>
                <a:spcPts val="800"/>
              </a:spcBef>
              <a:buClr>
                <a:srgbClr val="000000"/>
              </a:buClr>
              <a:buSzPts val="1200"/>
            </a:pPr>
            <a:r>
              <a:rPr lang="en" sz="1600" b="1">
                <a:solidFill>
                  <a:srgbClr val="C00000"/>
                </a:solidFill>
                <a:latin typeface="Arial"/>
                <a:ea typeface="Arial"/>
                <a:cs typeface="Arial"/>
                <a:sym typeface="Arial"/>
              </a:rPr>
              <a:t>Ongoing:</a:t>
            </a:r>
            <a:r>
              <a:rPr lang="en" sz="1600">
                <a:solidFill>
                  <a:srgbClr val="C00000"/>
                </a:solidFill>
                <a:latin typeface="Arial"/>
                <a:ea typeface="Arial"/>
                <a:cs typeface="Arial"/>
                <a:sym typeface="Arial"/>
              </a:rPr>
              <a:t> </a:t>
            </a:r>
            <a:r>
              <a:rPr lang="en" sz="1600">
                <a:solidFill>
                  <a:srgbClr val="000000"/>
                </a:solidFill>
                <a:latin typeface="Arial"/>
                <a:ea typeface="Arial"/>
                <a:cs typeface="Arial"/>
                <a:sym typeface="Arial"/>
              </a:rPr>
              <a:t>The college continues engaging historically underserved students throughout the planning process. </a:t>
            </a:r>
            <a:endParaRPr sz="1600">
              <a:solidFill>
                <a:srgbClr val="000000"/>
              </a:solidFill>
              <a:latin typeface="Arial"/>
              <a:ea typeface="Arial"/>
              <a:cs typeface="Arial"/>
              <a:sym typeface="Arial"/>
            </a:endParaRPr>
          </a:p>
        </p:txBody>
      </p:sp>
    </p:spTree>
    <p:extLst>
      <p:ext uri="{BB962C8B-B14F-4D97-AF65-F5344CB8AC3E}">
        <p14:creationId xmlns:p14="http://schemas.microsoft.com/office/powerpoint/2010/main" val="3859994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982BC1C-3641-4CC6-FC7E-E7A4DE39B104}"/>
              </a:ext>
            </a:extLst>
          </p:cNvPr>
          <p:cNvSpPr>
            <a:spLocks noGrp="1"/>
          </p:cNvSpPr>
          <p:nvPr>
            <p:ph type="title"/>
          </p:nvPr>
        </p:nvSpPr>
        <p:spPr>
          <a:xfrm>
            <a:off x="2628121" y="1932478"/>
            <a:ext cx="6935759" cy="3134371"/>
          </a:xfrm>
        </p:spPr>
        <p:txBody>
          <a:bodyPr vert="horz" lIns="91440" tIns="45720" rIns="91440" bIns="45720" rtlCol="0" anchor="ctr">
            <a:normAutofit/>
          </a:bodyPr>
          <a:lstStyle/>
          <a:p>
            <a:pPr algn="ctr"/>
            <a:r>
              <a:rPr lang="en-US" kern="1200">
                <a:solidFill>
                  <a:schemeClr val="bg1"/>
                </a:solidFill>
                <a:latin typeface="+mj-lt"/>
                <a:ea typeface="+mj-ea"/>
                <a:cs typeface="+mj-cs"/>
              </a:rPr>
              <a:t>BREAK</a:t>
            </a:r>
          </a:p>
        </p:txBody>
      </p:sp>
      <p:sp>
        <p:nvSpPr>
          <p:cNvPr id="3" name="Text Placeholder 2">
            <a:extLst>
              <a:ext uri="{FF2B5EF4-FFF2-40B4-BE49-F238E27FC236}">
                <a16:creationId xmlns:a16="http://schemas.microsoft.com/office/drawing/2014/main" id="{B2C5EBA3-F957-0E1F-2054-71DBD8BD927A}"/>
              </a:ext>
            </a:extLst>
          </p:cNvPr>
          <p:cNvSpPr>
            <a:spLocks noGrp="1"/>
          </p:cNvSpPr>
          <p:nvPr>
            <p:ph type="body" idx="1"/>
          </p:nvPr>
        </p:nvSpPr>
        <p:spPr>
          <a:xfrm>
            <a:off x="3581400" y="1369078"/>
            <a:ext cx="5029200" cy="330630"/>
          </a:xfrm>
        </p:spPr>
        <p:txBody>
          <a:bodyPr vert="horz" lIns="91440" tIns="45720" rIns="91440" bIns="45720" rtlCol="0">
            <a:normAutofit/>
          </a:bodyPr>
          <a:lstStyle/>
          <a:p>
            <a:pPr algn="ctr"/>
            <a:r>
              <a:rPr lang="en-US" sz="1700" kern="1200">
                <a:solidFill>
                  <a:schemeClr val="bg1"/>
                </a:solidFill>
                <a:latin typeface="+mn-lt"/>
                <a:ea typeface="+mn-ea"/>
                <a:cs typeface="+mn-cs"/>
              </a:rPr>
              <a:t>15 MINUTES</a:t>
            </a:r>
          </a:p>
        </p:txBody>
      </p:sp>
      <p:cxnSp>
        <p:nvCxnSpPr>
          <p:cNvPr id="10" name="Straight Connector 9">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610600" y="1560911"/>
            <a:ext cx="35814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048" y="5286237"/>
            <a:ext cx="121889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102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4711812D-8B8A-992B-6D4A-30CAA12E9DC8}"/>
              </a:ext>
            </a:extLst>
          </p:cNvPr>
          <p:cNvSpPr>
            <a:spLocks noGrp="1"/>
          </p:cNvSpPr>
          <p:nvPr>
            <p:ph type="title"/>
          </p:nvPr>
        </p:nvSpPr>
        <p:spPr>
          <a:xfrm>
            <a:off x="1932903" y="949325"/>
            <a:ext cx="8071706" cy="2387600"/>
          </a:xfrm>
        </p:spPr>
        <p:txBody>
          <a:bodyPr vert="horz" lIns="91440" tIns="45720" rIns="91440" bIns="45720" rtlCol="0" anchor="b">
            <a:normAutofit/>
          </a:bodyPr>
          <a:lstStyle/>
          <a:p>
            <a:r>
              <a:rPr lang="en-US" sz="4600" kern="1200" dirty="0">
                <a:solidFill>
                  <a:schemeClr val="bg1"/>
                </a:solidFill>
                <a:latin typeface="+mj-lt"/>
                <a:ea typeface="+mj-ea"/>
                <a:cs typeface="+mj-cs"/>
              </a:rPr>
              <a:t>Equity-Mindedness in the Physical Environment</a:t>
            </a:r>
          </a:p>
        </p:txBody>
      </p:sp>
      <p:sp>
        <p:nvSpPr>
          <p:cNvPr id="3" name="Text Placeholder 2">
            <a:extLst>
              <a:ext uri="{FF2B5EF4-FFF2-40B4-BE49-F238E27FC236}">
                <a16:creationId xmlns:a16="http://schemas.microsoft.com/office/drawing/2014/main" id="{229F3025-A5F4-F95B-0B12-5C2FEDFAB02A}"/>
              </a:ext>
            </a:extLst>
          </p:cNvPr>
          <p:cNvSpPr>
            <a:spLocks noGrp="1"/>
          </p:cNvSpPr>
          <p:nvPr>
            <p:ph type="body" idx="1"/>
          </p:nvPr>
        </p:nvSpPr>
        <p:spPr>
          <a:xfrm>
            <a:off x="1854244" y="3851787"/>
            <a:ext cx="8071697" cy="1655762"/>
          </a:xfrm>
        </p:spPr>
        <p:txBody>
          <a:bodyPr vert="horz" lIns="91440" tIns="45720" rIns="91440" bIns="45720" rtlCol="0">
            <a:normAutofit/>
          </a:bodyPr>
          <a:lstStyle/>
          <a:p>
            <a:r>
              <a:rPr lang="en-US" sz="3200" dirty="0">
                <a:solidFill>
                  <a:schemeClr val="bg1"/>
                </a:solidFill>
                <a:latin typeface="+mj-lt"/>
                <a:ea typeface="+mj-ea"/>
                <a:cs typeface="+mj-cs"/>
              </a:rPr>
              <a:t>Creating equitable experiences</a:t>
            </a:r>
            <a:endParaRPr lang="en-US" sz="3200" kern="1200" dirty="0">
              <a:solidFill>
                <a:schemeClr val="bg1"/>
              </a:solidFill>
              <a:latin typeface="+mn-lt"/>
              <a:ea typeface="+mn-ea"/>
              <a:cs typeface="+mn-cs"/>
            </a:endParaRPr>
          </a:p>
        </p:txBody>
      </p:sp>
      <p:cxnSp>
        <p:nvCxnSpPr>
          <p:cNvPr id="23" name="Straight Connector 22">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339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449FD4-4D58-094F-C86F-E2A9AFD4CF11}"/>
              </a:ext>
            </a:extLst>
          </p:cNvPr>
          <p:cNvPicPr>
            <a:picLocks noChangeAspect="1"/>
          </p:cNvPicPr>
          <p:nvPr/>
        </p:nvPicPr>
        <p:blipFill>
          <a:blip r:embed="rId2"/>
          <a:stretch>
            <a:fillRect/>
          </a:stretch>
        </p:blipFill>
        <p:spPr>
          <a:xfrm>
            <a:off x="2487167" y="928518"/>
            <a:ext cx="6890473" cy="5764889"/>
          </a:xfrm>
          <a:prstGeom prst="rect">
            <a:avLst/>
          </a:prstGeom>
        </p:spPr>
      </p:pic>
      <p:sp>
        <p:nvSpPr>
          <p:cNvPr id="2" name="Title 3">
            <a:extLst>
              <a:ext uri="{FF2B5EF4-FFF2-40B4-BE49-F238E27FC236}">
                <a16:creationId xmlns:a16="http://schemas.microsoft.com/office/drawing/2014/main" id="{7CF2A2E9-01A0-BFA8-2345-A706F1C27BB3}"/>
              </a:ext>
            </a:extLst>
          </p:cNvPr>
          <p:cNvSpPr txBox="1">
            <a:spLocks/>
          </p:cNvSpPr>
          <p:nvPr/>
        </p:nvSpPr>
        <p:spPr>
          <a:xfrm>
            <a:off x="213672" y="0"/>
            <a:ext cx="7851336" cy="1173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schemeClr val="tx1"/>
                </a:solidFill>
                <a:latin typeface="Century Gothic" panose="020B0502020202020204" pitchFamily="34" charset="0"/>
              </a:rPr>
              <a:t>EQUITY BY DESIGN PRINCIPLES</a:t>
            </a:r>
            <a:endPar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pic>
        <p:nvPicPr>
          <p:cNvPr id="5" name="Picture 4">
            <a:extLst>
              <a:ext uri="{FF2B5EF4-FFF2-40B4-BE49-F238E27FC236}">
                <a16:creationId xmlns:a16="http://schemas.microsoft.com/office/drawing/2014/main" id="{B93179FD-4E10-F1B3-7AE0-838225BA30A5}"/>
              </a:ext>
            </a:extLst>
          </p:cNvPr>
          <p:cNvPicPr>
            <a:picLocks noChangeAspect="1"/>
          </p:cNvPicPr>
          <p:nvPr/>
        </p:nvPicPr>
        <p:blipFill rotWithShape="1">
          <a:blip r:embed="rId2"/>
          <a:srcRect l="28627" t="60881" r="1758" b="23240"/>
          <a:stretch/>
        </p:blipFill>
        <p:spPr>
          <a:xfrm>
            <a:off x="4432728" y="4356338"/>
            <a:ext cx="6780363" cy="1293962"/>
          </a:xfrm>
          <a:prstGeom prst="rect">
            <a:avLst/>
          </a:prstGeom>
        </p:spPr>
      </p:pic>
      <p:pic>
        <p:nvPicPr>
          <p:cNvPr id="7" name="Picture 6">
            <a:extLst>
              <a:ext uri="{FF2B5EF4-FFF2-40B4-BE49-F238E27FC236}">
                <a16:creationId xmlns:a16="http://schemas.microsoft.com/office/drawing/2014/main" id="{AFAF0CCC-7880-D8E6-C119-9D7F6B7FE276}"/>
              </a:ext>
            </a:extLst>
          </p:cNvPr>
          <p:cNvPicPr>
            <a:picLocks noChangeAspect="1"/>
          </p:cNvPicPr>
          <p:nvPr/>
        </p:nvPicPr>
        <p:blipFill rotWithShape="1">
          <a:blip r:embed="rId2"/>
          <a:srcRect l="28627" t="84300" r="1758" b="4478"/>
          <a:stretch/>
        </p:blipFill>
        <p:spPr>
          <a:xfrm>
            <a:off x="4432728" y="5745186"/>
            <a:ext cx="6780363" cy="914400"/>
          </a:xfrm>
          <a:prstGeom prst="rect">
            <a:avLst/>
          </a:prstGeom>
        </p:spPr>
      </p:pic>
      <p:sp>
        <p:nvSpPr>
          <p:cNvPr id="3" name="Rectangle 2">
            <a:extLst>
              <a:ext uri="{FF2B5EF4-FFF2-40B4-BE49-F238E27FC236}">
                <a16:creationId xmlns:a16="http://schemas.microsoft.com/office/drawing/2014/main" id="{DF379EC7-CDA4-247D-DA56-B9EF3AEFC6E2}"/>
              </a:ext>
            </a:extLst>
          </p:cNvPr>
          <p:cNvSpPr/>
          <p:nvPr/>
        </p:nvSpPr>
        <p:spPr>
          <a:xfrm>
            <a:off x="2631057" y="4313209"/>
            <a:ext cx="8893834" cy="2251494"/>
          </a:xfrm>
          <a:prstGeom prst="rect">
            <a:avLst/>
          </a:prstGeom>
          <a:noFill/>
          <a:ln w="38100">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153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880D03D-CCA4-CB11-C91A-E5F7E11A821B}"/>
              </a:ext>
            </a:extLst>
          </p:cNvPr>
          <p:cNvSpPr/>
          <p:nvPr/>
        </p:nvSpPr>
        <p:spPr>
          <a:xfrm>
            <a:off x="6768210" y="1456345"/>
            <a:ext cx="3846264" cy="378052"/>
          </a:xfrm>
          <a:prstGeom prst="rect">
            <a:avLst/>
          </a:prstGeom>
          <a:solidFill>
            <a:schemeClr val="bg1">
              <a:lumMod val="75000"/>
            </a:schemeClr>
          </a:solidFill>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7BACC-D3ED-0AA8-3DC8-CEDD88484265}"/>
              </a:ext>
            </a:extLst>
          </p:cNvPr>
          <p:cNvSpPr/>
          <p:nvPr/>
        </p:nvSpPr>
        <p:spPr>
          <a:xfrm>
            <a:off x="1053210" y="1456345"/>
            <a:ext cx="3846264" cy="378052"/>
          </a:xfrm>
          <a:prstGeom prst="rect">
            <a:avLst/>
          </a:prstGeom>
          <a:solidFill>
            <a:schemeClr val="bg1">
              <a:lumMod val="75000"/>
            </a:schemeClr>
          </a:solidFill>
          <a:ln>
            <a:solidFill>
              <a:srgbClr val="156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0D698E4-CA2D-511F-1377-5745EDFE9832}"/>
              </a:ext>
            </a:extLst>
          </p:cNvPr>
          <p:cNvSpPr txBox="1">
            <a:spLocks/>
          </p:cNvSpPr>
          <p:nvPr/>
        </p:nvSpPr>
        <p:spPr>
          <a:xfrm>
            <a:off x="213672" y="0"/>
            <a:ext cx="7851336" cy="1173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schemeClr val="tx1"/>
                </a:solidFill>
                <a:latin typeface="Century Gothic" panose="020B0502020202020204" pitchFamily="34" charset="0"/>
              </a:rPr>
              <a:t>DATA-INFORMED PLANNING</a:t>
            </a:r>
            <a:endPar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12" name="TextBox 11">
            <a:extLst>
              <a:ext uri="{FF2B5EF4-FFF2-40B4-BE49-F238E27FC236}">
                <a16:creationId xmlns:a16="http://schemas.microsoft.com/office/drawing/2014/main" id="{4AE9950A-90CA-8A14-9929-93A6909EAAFD}"/>
              </a:ext>
            </a:extLst>
          </p:cNvPr>
          <p:cNvSpPr txBox="1"/>
          <p:nvPr/>
        </p:nvSpPr>
        <p:spPr>
          <a:xfrm>
            <a:off x="1053210" y="1472197"/>
            <a:ext cx="4101603" cy="3130152"/>
          </a:xfrm>
          <a:prstGeom prst="rect">
            <a:avLst/>
          </a:prstGeom>
          <a:noFill/>
          <a:ln>
            <a:noFill/>
          </a:ln>
        </p:spPr>
        <p:txBody>
          <a:bodyPr wrap="square" rtlCol="0">
            <a:spAutoFit/>
          </a:bodyPr>
          <a:lstStyle/>
          <a:p>
            <a:r>
              <a:rPr lang="en-US" sz="2000" b="1" dirty="0"/>
              <a:t>QUALITATIVE</a:t>
            </a:r>
          </a:p>
          <a:p>
            <a:pPr marL="342900" indent="-342900">
              <a:lnSpc>
                <a:spcPct val="150000"/>
              </a:lnSpc>
              <a:buFontTx/>
              <a:buChar char="-"/>
            </a:pPr>
            <a:endParaRPr lang="en-US" sz="1200" dirty="0"/>
          </a:p>
          <a:p>
            <a:pPr marL="342900" indent="-342900">
              <a:lnSpc>
                <a:spcPct val="150000"/>
              </a:lnSpc>
              <a:buFontTx/>
              <a:buChar char="-"/>
            </a:pPr>
            <a:r>
              <a:rPr lang="en-US" b="1" dirty="0"/>
              <a:t>Student Listening Sessions</a:t>
            </a:r>
          </a:p>
          <a:p>
            <a:pPr marL="342900" indent="-342900">
              <a:lnSpc>
                <a:spcPct val="150000"/>
              </a:lnSpc>
              <a:buFontTx/>
              <a:buChar char="-"/>
            </a:pPr>
            <a:r>
              <a:rPr lang="en-US" b="1" dirty="0"/>
              <a:t>Faculty and Staff Listening Sessions</a:t>
            </a:r>
          </a:p>
          <a:p>
            <a:pPr marL="342900" indent="-342900">
              <a:lnSpc>
                <a:spcPct val="150000"/>
              </a:lnSpc>
              <a:buFontTx/>
              <a:buChar char="-"/>
            </a:pPr>
            <a:r>
              <a:rPr lang="en-US" b="1" dirty="0"/>
              <a:t>Conditions for Success Surveys</a:t>
            </a:r>
          </a:p>
          <a:p>
            <a:pPr marL="342900" indent="-342900">
              <a:lnSpc>
                <a:spcPct val="150000"/>
              </a:lnSpc>
              <a:buFontTx/>
              <a:buChar char="-"/>
            </a:pPr>
            <a:r>
              <a:rPr lang="en-US" b="1" dirty="0"/>
              <a:t>Community Listening Sessions</a:t>
            </a:r>
          </a:p>
          <a:p>
            <a:pPr marL="342900" indent="-342900">
              <a:lnSpc>
                <a:spcPct val="150000"/>
              </a:lnSpc>
              <a:buFontTx/>
              <a:buChar char="-"/>
            </a:pPr>
            <a:r>
              <a:rPr lang="en-US" b="1" dirty="0"/>
              <a:t>Observations</a:t>
            </a:r>
          </a:p>
        </p:txBody>
      </p:sp>
      <p:sp>
        <p:nvSpPr>
          <p:cNvPr id="13" name="TextBox 12">
            <a:extLst>
              <a:ext uri="{FF2B5EF4-FFF2-40B4-BE49-F238E27FC236}">
                <a16:creationId xmlns:a16="http://schemas.microsoft.com/office/drawing/2014/main" id="{BF3924F7-1F89-29CB-AEF4-B681DE4AB364}"/>
              </a:ext>
            </a:extLst>
          </p:cNvPr>
          <p:cNvSpPr txBox="1"/>
          <p:nvPr/>
        </p:nvSpPr>
        <p:spPr>
          <a:xfrm>
            <a:off x="6768210" y="1456345"/>
            <a:ext cx="3846264" cy="4669035"/>
          </a:xfrm>
          <a:prstGeom prst="rect">
            <a:avLst/>
          </a:prstGeom>
          <a:noFill/>
          <a:ln>
            <a:noFill/>
          </a:ln>
        </p:spPr>
        <p:txBody>
          <a:bodyPr wrap="square" rtlCol="0">
            <a:spAutoFit/>
          </a:bodyPr>
          <a:lstStyle/>
          <a:p>
            <a:r>
              <a:rPr lang="en-US" sz="2000" b="1" dirty="0"/>
              <a:t>QUANTITATIVE</a:t>
            </a:r>
          </a:p>
          <a:p>
            <a:pPr marL="342900" indent="-342900">
              <a:lnSpc>
                <a:spcPct val="150000"/>
              </a:lnSpc>
              <a:buFontTx/>
              <a:buChar char="-"/>
            </a:pPr>
            <a:endParaRPr lang="en-US" sz="1200" dirty="0"/>
          </a:p>
          <a:p>
            <a:pPr marL="342900" indent="-342900">
              <a:lnSpc>
                <a:spcPct val="150000"/>
              </a:lnSpc>
              <a:buFontTx/>
              <a:buChar char="-"/>
            </a:pPr>
            <a:r>
              <a:rPr lang="en-US" b="1" dirty="0"/>
              <a:t>College Success Metrics</a:t>
            </a:r>
          </a:p>
          <a:p>
            <a:pPr marL="800100" lvl="1" indent="-342900">
              <a:buFontTx/>
              <a:buChar char="-"/>
            </a:pPr>
            <a:r>
              <a:rPr lang="en-US" sz="1600" dirty="0"/>
              <a:t>Enrollment</a:t>
            </a:r>
          </a:p>
          <a:p>
            <a:pPr marL="800100" lvl="1" indent="-342900">
              <a:buFontTx/>
              <a:buChar char="-"/>
            </a:pPr>
            <a:r>
              <a:rPr lang="en-US" sz="1600" dirty="0"/>
              <a:t>Retention + Success</a:t>
            </a:r>
          </a:p>
          <a:p>
            <a:pPr marL="800100" lvl="1" indent="-342900">
              <a:buFontTx/>
              <a:buChar char="-"/>
            </a:pPr>
            <a:r>
              <a:rPr lang="en-US" sz="1600" dirty="0"/>
              <a:t>Persistence + Completion</a:t>
            </a:r>
          </a:p>
          <a:p>
            <a:pPr marL="800100" lvl="1" indent="-342900">
              <a:buFontTx/>
              <a:buChar char="-"/>
            </a:pPr>
            <a:r>
              <a:rPr lang="en-US" sz="1600" dirty="0"/>
              <a:t>Employment</a:t>
            </a:r>
          </a:p>
          <a:p>
            <a:pPr marL="342900" indent="-342900">
              <a:lnSpc>
                <a:spcPct val="150000"/>
              </a:lnSpc>
              <a:buFontTx/>
              <a:buChar char="-"/>
            </a:pPr>
            <a:r>
              <a:rPr lang="en-US" b="1" dirty="0"/>
              <a:t>Labor Market Trends</a:t>
            </a:r>
          </a:p>
          <a:p>
            <a:pPr marL="342900" indent="-342900">
              <a:lnSpc>
                <a:spcPct val="150000"/>
              </a:lnSpc>
              <a:buFontTx/>
              <a:buChar char="-"/>
            </a:pPr>
            <a:r>
              <a:rPr lang="en-US" b="1" dirty="0"/>
              <a:t>Census Data</a:t>
            </a:r>
          </a:p>
          <a:p>
            <a:pPr marL="342900" indent="-342900">
              <a:lnSpc>
                <a:spcPct val="150000"/>
              </a:lnSpc>
              <a:buFontTx/>
              <a:buChar char="-"/>
            </a:pPr>
            <a:r>
              <a:rPr lang="en-US" b="1" dirty="0"/>
              <a:t>Building Age</a:t>
            </a:r>
          </a:p>
          <a:p>
            <a:pPr marL="342900" indent="-342900">
              <a:lnSpc>
                <a:spcPct val="150000"/>
              </a:lnSpc>
              <a:buFontTx/>
              <a:buChar char="-"/>
            </a:pPr>
            <a:r>
              <a:rPr lang="en-US" b="1" dirty="0"/>
              <a:t>Facility Condition Index</a:t>
            </a:r>
          </a:p>
          <a:p>
            <a:pPr marL="342900" indent="-342900">
              <a:lnSpc>
                <a:spcPct val="150000"/>
              </a:lnSpc>
              <a:buFontTx/>
              <a:buChar char="-"/>
            </a:pPr>
            <a:r>
              <a:rPr lang="en-US" b="1" dirty="0"/>
              <a:t>Space Inventory</a:t>
            </a:r>
          </a:p>
          <a:p>
            <a:pPr marL="342900" indent="-342900">
              <a:lnSpc>
                <a:spcPct val="150000"/>
              </a:lnSpc>
              <a:buFontTx/>
              <a:buChar char="-"/>
            </a:pPr>
            <a:r>
              <a:rPr lang="en-US" b="1" dirty="0"/>
              <a:t>Room Utilization</a:t>
            </a:r>
          </a:p>
        </p:txBody>
      </p:sp>
      <p:grpSp>
        <p:nvGrpSpPr>
          <p:cNvPr id="20" name="Group 19">
            <a:extLst>
              <a:ext uri="{FF2B5EF4-FFF2-40B4-BE49-F238E27FC236}">
                <a16:creationId xmlns:a16="http://schemas.microsoft.com/office/drawing/2014/main" id="{2DA64DA2-1060-D897-8090-AA2977E79584}"/>
              </a:ext>
            </a:extLst>
          </p:cNvPr>
          <p:cNvGrpSpPr/>
          <p:nvPr/>
        </p:nvGrpSpPr>
        <p:grpSpPr>
          <a:xfrm>
            <a:off x="5513466" y="1316842"/>
            <a:ext cx="640751" cy="657057"/>
            <a:chOff x="5373178" y="1406235"/>
            <a:chExt cx="921327" cy="921327"/>
          </a:xfrm>
          <a:solidFill>
            <a:srgbClr val="156082"/>
          </a:solidFill>
        </p:grpSpPr>
        <p:sp>
          <p:nvSpPr>
            <p:cNvPr id="18" name="Rectangle 17">
              <a:extLst>
                <a:ext uri="{FF2B5EF4-FFF2-40B4-BE49-F238E27FC236}">
                  <a16:creationId xmlns:a16="http://schemas.microsoft.com/office/drawing/2014/main" id="{4FB59D95-268D-55E9-EC37-7E9D65FFE09B}"/>
                </a:ext>
              </a:extLst>
            </p:cNvPr>
            <p:cNvSpPr/>
            <p:nvPr/>
          </p:nvSpPr>
          <p:spPr>
            <a:xfrm>
              <a:off x="5740323" y="1406235"/>
              <a:ext cx="187037" cy="92132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A3E822-CEFB-0906-18BE-90135EFC7224}"/>
                </a:ext>
              </a:extLst>
            </p:cNvPr>
            <p:cNvSpPr/>
            <p:nvPr/>
          </p:nvSpPr>
          <p:spPr>
            <a:xfrm rot="16200000">
              <a:off x="5740323" y="1406236"/>
              <a:ext cx="187037" cy="921327"/>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100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F342197-7503-4685-9376-7FF64587296A}"/>
              </a:ext>
            </a:extLst>
          </p:cNvPr>
          <p:cNvSpPr txBox="1">
            <a:spLocks/>
          </p:cNvSpPr>
          <p:nvPr/>
        </p:nvSpPr>
        <p:spPr>
          <a:xfrm>
            <a:off x="213672" y="0"/>
            <a:ext cx="5650579" cy="1173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schemeClr val="tx1"/>
                </a:solidFill>
                <a:latin typeface="Century Gothic" panose="020B0502020202020204" pitchFamily="34" charset="0"/>
              </a:rPr>
              <a:t>PLANNING FRAMEWORK</a:t>
            </a:r>
            <a:endPar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 name="Rectangle 2">
            <a:extLst>
              <a:ext uri="{FF2B5EF4-FFF2-40B4-BE49-F238E27FC236}">
                <a16:creationId xmlns:a16="http://schemas.microsoft.com/office/drawing/2014/main" id="{F587AD17-25E7-65AB-21E7-79D943938BE0}"/>
              </a:ext>
            </a:extLst>
          </p:cNvPr>
          <p:cNvSpPr/>
          <p:nvPr/>
        </p:nvSpPr>
        <p:spPr>
          <a:xfrm>
            <a:off x="4485031" y="2771642"/>
            <a:ext cx="2758440" cy="210515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FACILITIES GUIDING PRINCIPLES</a:t>
            </a:r>
          </a:p>
        </p:txBody>
      </p:sp>
      <p:sp>
        <p:nvSpPr>
          <p:cNvPr id="4" name="Rectangle 3">
            <a:extLst>
              <a:ext uri="{FF2B5EF4-FFF2-40B4-BE49-F238E27FC236}">
                <a16:creationId xmlns:a16="http://schemas.microsoft.com/office/drawing/2014/main" id="{4FC3015D-B3DA-AFB1-B60E-720B055CC8CE}"/>
              </a:ext>
            </a:extLst>
          </p:cNvPr>
          <p:cNvSpPr/>
          <p:nvPr/>
        </p:nvSpPr>
        <p:spPr>
          <a:xfrm>
            <a:off x="8009942" y="2771642"/>
            <a:ext cx="2758440" cy="2105158"/>
          </a:xfrm>
          <a:prstGeom prst="rect">
            <a:avLst/>
          </a:prstGeom>
          <a:solidFill>
            <a:srgbClr val="CA6B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DECISION-MAKING RUBRIC </a:t>
            </a:r>
          </a:p>
          <a:p>
            <a:pPr algn="ctr"/>
            <a:r>
              <a:rPr lang="en-US" sz="2000" dirty="0"/>
              <a:t>FOR FACILITIES IMPROVEMENTS</a:t>
            </a:r>
          </a:p>
        </p:txBody>
      </p:sp>
      <p:sp>
        <p:nvSpPr>
          <p:cNvPr id="5" name="Rectangle 4">
            <a:extLst>
              <a:ext uri="{FF2B5EF4-FFF2-40B4-BE49-F238E27FC236}">
                <a16:creationId xmlns:a16="http://schemas.microsoft.com/office/drawing/2014/main" id="{877EF441-2781-FBEB-9860-F9EFC84501A5}"/>
              </a:ext>
            </a:extLst>
          </p:cNvPr>
          <p:cNvSpPr/>
          <p:nvPr/>
        </p:nvSpPr>
        <p:spPr>
          <a:xfrm>
            <a:off x="960120" y="2771642"/>
            <a:ext cx="2758440" cy="210515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INSTITUTIONAL </a:t>
            </a:r>
          </a:p>
          <a:p>
            <a:pPr algn="ctr"/>
            <a:r>
              <a:rPr lang="en-US" sz="2000" dirty="0"/>
              <a:t>GOALS</a:t>
            </a:r>
          </a:p>
        </p:txBody>
      </p:sp>
      <p:sp>
        <p:nvSpPr>
          <p:cNvPr id="2" name="Isosceles Triangle 1">
            <a:extLst>
              <a:ext uri="{FF2B5EF4-FFF2-40B4-BE49-F238E27FC236}">
                <a16:creationId xmlns:a16="http://schemas.microsoft.com/office/drawing/2014/main" id="{B933D73A-3935-C170-8650-D73D518315FA}"/>
              </a:ext>
            </a:extLst>
          </p:cNvPr>
          <p:cNvSpPr/>
          <p:nvPr/>
        </p:nvSpPr>
        <p:spPr>
          <a:xfrm rot="5400000">
            <a:off x="3849624" y="3605784"/>
            <a:ext cx="515112" cy="441960"/>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 name="Isosceles Triangle 5">
            <a:extLst>
              <a:ext uri="{FF2B5EF4-FFF2-40B4-BE49-F238E27FC236}">
                <a16:creationId xmlns:a16="http://schemas.microsoft.com/office/drawing/2014/main" id="{D414976D-400D-8B16-5E2D-FF3C06DA3285}"/>
              </a:ext>
            </a:extLst>
          </p:cNvPr>
          <p:cNvSpPr/>
          <p:nvPr/>
        </p:nvSpPr>
        <p:spPr>
          <a:xfrm rot="5400000">
            <a:off x="7363766" y="3605784"/>
            <a:ext cx="515112" cy="441960"/>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7" name="TextBox 6">
            <a:extLst>
              <a:ext uri="{FF2B5EF4-FFF2-40B4-BE49-F238E27FC236}">
                <a16:creationId xmlns:a16="http://schemas.microsoft.com/office/drawing/2014/main" id="{96426AF9-B0A7-3B2C-CC6A-6631F1E818D8}"/>
              </a:ext>
            </a:extLst>
          </p:cNvPr>
          <p:cNvSpPr txBox="1"/>
          <p:nvPr/>
        </p:nvSpPr>
        <p:spPr>
          <a:xfrm>
            <a:off x="960120" y="1981938"/>
            <a:ext cx="9808262" cy="400110"/>
          </a:xfrm>
          <a:prstGeom prst="rect">
            <a:avLst/>
          </a:prstGeom>
          <a:solidFill>
            <a:schemeClr val="bg1">
              <a:lumMod val="85000"/>
            </a:schemeClr>
          </a:solidFill>
          <a:ln w="19050">
            <a:solidFill>
              <a:srgbClr val="156082"/>
            </a:solidFill>
          </a:ln>
        </p:spPr>
        <p:txBody>
          <a:bodyPr wrap="square" rtlCol="0">
            <a:spAutoFit/>
          </a:bodyPr>
          <a:lstStyle/>
          <a:p>
            <a:pPr algn="ctr"/>
            <a:r>
              <a:rPr lang="en-US" sz="2000" b="1" dirty="0"/>
              <a:t>E Q U I T Y  B Y  D E S I G N</a:t>
            </a:r>
          </a:p>
        </p:txBody>
      </p:sp>
    </p:spTree>
    <p:extLst>
      <p:ext uri="{BB962C8B-B14F-4D97-AF65-F5344CB8AC3E}">
        <p14:creationId xmlns:p14="http://schemas.microsoft.com/office/powerpoint/2010/main" val="290697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F342197-7503-4685-9376-7FF64587296A}"/>
              </a:ext>
            </a:extLst>
          </p:cNvPr>
          <p:cNvSpPr txBox="1">
            <a:spLocks/>
          </p:cNvSpPr>
          <p:nvPr/>
        </p:nvSpPr>
        <p:spPr>
          <a:xfrm>
            <a:off x="213672" y="0"/>
            <a:ext cx="10308024" cy="1173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CREATING EQUITABLE EXPERIENCES</a:t>
            </a:r>
          </a:p>
        </p:txBody>
      </p:sp>
      <p:sp>
        <p:nvSpPr>
          <p:cNvPr id="28" name="TextBox 27">
            <a:extLst>
              <a:ext uri="{FF2B5EF4-FFF2-40B4-BE49-F238E27FC236}">
                <a16:creationId xmlns:a16="http://schemas.microsoft.com/office/drawing/2014/main" id="{9C7ACDCC-2DDC-473D-B0BB-E26C6372B1A1}"/>
              </a:ext>
            </a:extLst>
          </p:cNvPr>
          <p:cNvSpPr txBox="1"/>
          <p:nvPr/>
        </p:nvSpPr>
        <p:spPr>
          <a:xfrm>
            <a:off x="5090160" y="3138890"/>
            <a:ext cx="6614160" cy="446276"/>
          </a:xfrm>
          <a:prstGeom prst="rect">
            <a:avLst/>
          </a:prstGeom>
          <a:solidFill>
            <a:srgbClr val="156082"/>
          </a:solidFill>
        </p:spPr>
        <p:txBody>
          <a:bodyPr wrap="square" bIns="91440" rtlCol="0">
            <a:spAutoFit/>
          </a:bodyPr>
          <a:lstStyle>
            <a:defPPr>
              <a:defRPr lang="en-US"/>
            </a:defPPr>
            <a:lvl1pPr marR="0" lvl="0" fontAlgn="auto">
              <a:lnSpc>
                <a:spcPct val="100000"/>
              </a:lnSpc>
              <a:spcBef>
                <a:spcPts val="0"/>
              </a:spcBef>
              <a:spcAft>
                <a:spcPts val="1200"/>
              </a:spcAft>
              <a:buClrTx/>
              <a:buSzTx/>
              <a:tabLst/>
              <a:defRPr kumimoji="0" sz="2000" b="0" i="1" u="none" strike="noStrike" cap="none" spc="0" normalizeH="0" baseline="0">
                <a:ln>
                  <a:noFill/>
                </a:ln>
                <a:solidFill>
                  <a:prstClr val="black"/>
                </a:solidFill>
                <a:effectLst/>
                <a:uLnTx/>
                <a:uFillTx/>
                <a:latin typeface="+mj-lt"/>
              </a:defRPr>
            </a:lvl1pPr>
          </a:lstStyle>
          <a:p>
            <a:r>
              <a:rPr lang="en-US" dirty="0">
                <a:solidFill>
                  <a:schemeClr val="bg1"/>
                </a:solidFill>
              </a:rPr>
              <a:t>Develop welcoming and inviting environments</a:t>
            </a:r>
          </a:p>
        </p:txBody>
      </p:sp>
      <p:sp>
        <p:nvSpPr>
          <p:cNvPr id="21" name="TextBox 20">
            <a:extLst>
              <a:ext uri="{FF2B5EF4-FFF2-40B4-BE49-F238E27FC236}">
                <a16:creationId xmlns:a16="http://schemas.microsoft.com/office/drawing/2014/main" id="{038ACDF0-ABEC-448A-8C03-A1F0348C79DA}"/>
              </a:ext>
            </a:extLst>
          </p:cNvPr>
          <p:cNvSpPr txBox="1"/>
          <p:nvPr/>
        </p:nvSpPr>
        <p:spPr>
          <a:xfrm>
            <a:off x="5090160" y="4749844"/>
            <a:ext cx="6614160" cy="446276"/>
          </a:xfrm>
          <a:prstGeom prst="rect">
            <a:avLst/>
          </a:prstGeom>
          <a:solidFill>
            <a:srgbClr val="156082"/>
          </a:solidFill>
        </p:spPr>
        <p:txBody>
          <a:bodyPr wrap="square" bIns="91440"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2000" b="0" i="1" u="none" strike="noStrike" kern="1200" cap="none" spc="0" normalizeH="0" baseline="0" noProof="0" dirty="0">
                <a:ln>
                  <a:noFill/>
                </a:ln>
                <a:solidFill>
                  <a:schemeClr val="bg1"/>
                </a:solidFill>
                <a:effectLst/>
                <a:uLnTx/>
                <a:uFillTx/>
                <a:latin typeface="+mj-lt"/>
                <a:ea typeface="+mn-ea"/>
                <a:cs typeface="+mn-cs"/>
              </a:rPr>
              <a:t>Develop spaces to support collaboration and build community</a:t>
            </a:r>
          </a:p>
        </p:txBody>
      </p:sp>
      <p:sp>
        <p:nvSpPr>
          <p:cNvPr id="39" name="TextBox 38">
            <a:extLst>
              <a:ext uri="{FF2B5EF4-FFF2-40B4-BE49-F238E27FC236}">
                <a16:creationId xmlns:a16="http://schemas.microsoft.com/office/drawing/2014/main" id="{5B1AD040-D900-48B2-8FDC-E3EC2947328B}"/>
              </a:ext>
            </a:extLst>
          </p:cNvPr>
          <p:cNvSpPr txBox="1"/>
          <p:nvPr/>
        </p:nvSpPr>
        <p:spPr>
          <a:xfrm>
            <a:off x="5090160" y="1516986"/>
            <a:ext cx="6614160" cy="446276"/>
          </a:xfrm>
          <a:prstGeom prst="rect">
            <a:avLst/>
          </a:prstGeom>
          <a:solidFill>
            <a:srgbClr val="156082"/>
          </a:solidFill>
        </p:spPr>
        <p:txBody>
          <a:bodyPr wrap="square" bIns="91440" rtlCol="0">
            <a:spAutoFit/>
          </a:bodyPr>
          <a:lstStyle>
            <a:defPPr>
              <a:defRPr lang="en-US"/>
            </a:defPPr>
            <a:lvl1pPr marL="285750" indent="-285750">
              <a:spcAft>
                <a:spcPts val="1200"/>
              </a:spcAft>
              <a:buFont typeface="Arial" panose="020B0604020202020204" pitchFamily="34" charset="0"/>
              <a:buChar char="•"/>
              <a:defRPr sz="2000" i="1">
                <a:solidFill>
                  <a:schemeClr val="bg1"/>
                </a:solidFill>
              </a:defRPr>
            </a:lvl1pPr>
          </a:lstStyle>
          <a:p>
            <a:pPr marL="0" marR="0" lvl="0" indent="0" algn="l" defTabSz="914400" rtl="0" eaLnBrk="1" fontAlgn="auto" latinLnBrk="0" hangingPunct="1">
              <a:lnSpc>
                <a:spcPct val="100000"/>
              </a:lnSpc>
              <a:spcBef>
                <a:spcPts val="0"/>
              </a:spcBef>
              <a:spcAft>
                <a:spcPts val="1200"/>
              </a:spcAft>
              <a:buClrTx/>
              <a:buSzTx/>
              <a:buNone/>
              <a:tabLst/>
              <a:defRPr/>
            </a:pPr>
            <a:r>
              <a:rPr kumimoji="0" lang="en-US" b="0" i="1" u="none" strike="noStrike" kern="1200" cap="none" spc="0" normalizeH="0" baseline="0" noProof="0" dirty="0">
                <a:ln>
                  <a:noFill/>
                </a:ln>
                <a:effectLst/>
                <a:uLnTx/>
                <a:uFillTx/>
                <a:latin typeface="+mj-lt"/>
                <a:ea typeface="+mn-ea"/>
                <a:cs typeface="+mn-cs"/>
              </a:rPr>
              <a:t>Design from each student’s perspective</a:t>
            </a:r>
          </a:p>
        </p:txBody>
      </p:sp>
      <p:sp>
        <p:nvSpPr>
          <p:cNvPr id="16" name="TextBox 15">
            <a:extLst>
              <a:ext uri="{FF2B5EF4-FFF2-40B4-BE49-F238E27FC236}">
                <a16:creationId xmlns:a16="http://schemas.microsoft.com/office/drawing/2014/main" id="{F3D0D6D8-3998-419C-870E-78F64AB136E0}"/>
              </a:ext>
            </a:extLst>
          </p:cNvPr>
          <p:cNvSpPr txBox="1"/>
          <p:nvPr/>
        </p:nvSpPr>
        <p:spPr>
          <a:xfrm>
            <a:off x="5090160" y="5557146"/>
            <a:ext cx="6614160" cy="446276"/>
          </a:xfrm>
          <a:prstGeom prst="rect">
            <a:avLst/>
          </a:prstGeom>
          <a:solidFill>
            <a:srgbClr val="156082"/>
          </a:solidFill>
        </p:spPr>
        <p:txBody>
          <a:bodyPr wrap="square" bIns="91440" rtlCol="0">
            <a:spAutoFit/>
          </a:bodyPr>
          <a:lstStyle>
            <a:defPPr>
              <a:defRPr lang="en-US"/>
            </a:defPPr>
            <a:lvl1pPr marR="0" lvl="0" fontAlgn="auto">
              <a:lnSpc>
                <a:spcPct val="100000"/>
              </a:lnSpc>
              <a:spcBef>
                <a:spcPts val="0"/>
              </a:spcBef>
              <a:spcAft>
                <a:spcPts val="1200"/>
              </a:spcAft>
              <a:buClrTx/>
              <a:buSzTx/>
              <a:tabLst/>
              <a:defRPr kumimoji="0" sz="2000" b="0" i="1" u="none" strike="noStrike" cap="none" spc="0" normalizeH="0" baseline="0">
                <a:ln>
                  <a:noFill/>
                </a:ln>
                <a:solidFill>
                  <a:prstClr val="black"/>
                </a:solidFill>
                <a:effectLst/>
                <a:uLnTx/>
                <a:uFillTx/>
                <a:latin typeface="KievitOT"/>
              </a:defRPr>
            </a:lvl1pPr>
          </a:lstStyle>
          <a:p>
            <a:r>
              <a:rPr lang="en-US" dirty="0">
                <a:solidFill>
                  <a:schemeClr val="bg1"/>
                </a:solidFill>
                <a:latin typeface="+mj-lt"/>
              </a:rPr>
              <a:t>Improve navigation and wayfinding experiences</a:t>
            </a:r>
          </a:p>
        </p:txBody>
      </p:sp>
      <p:sp>
        <p:nvSpPr>
          <p:cNvPr id="2" name="TextBox 1">
            <a:extLst>
              <a:ext uri="{FF2B5EF4-FFF2-40B4-BE49-F238E27FC236}">
                <a16:creationId xmlns:a16="http://schemas.microsoft.com/office/drawing/2014/main" id="{21D22758-9B00-0D82-6030-62AC2CD833D0}"/>
              </a:ext>
            </a:extLst>
          </p:cNvPr>
          <p:cNvSpPr txBox="1"/>
          <p:nvPr/>
        </p:nvSpPr>
        <p:spPr>
          <a:xfrm>
            <a:off x="402102" y="1426959"/>
            <a:ext cx="3846264" cy="923330"/>
          </a:xfrm>
          <a:prstGeom prst="rect">
            <a:avLst/>
          </a:prstGeom>
          <a:solidFill>
            <a:schemeClr val="bg1">
              <a:lumMod val="85000"/>
            </a:schemeClr>
          </a:solidFill>
          <a:ln w="28575">
            <a:solidFill>
              <a:srgbClr val="156082"/>
            </a:solidFill>
          </a:ln>
        </p:spPr>
        <p:txBody>
          <a:bodyPr wrap="square" rtlCol="0">
            <a:spAutoFit/>
          </a:bodyPr>
          <a:lstStyle/>
          <a:p>
            <a:r>
              <a:rPr lang="en-US" b="1" dirty="0"/>
              <a:t>DESIGN THE PHYSICAL ENVIRONMENT TO CONTRIBUTE TO STUDENT’S EXPERIENCES </a:t>
            </a:r>
          </a:p>
        </p:txBody>
      </p:sp>
      <p:sp>
        <p:nvSpPr>
          <p:cNvPr id="3" name="TextBox 2">
            <a:extLst>
              <a:ext uri="{FF2B5EF4-FFF2-40B4-BE49-F238E27FC236}">
                <a16:creationId xmlns:a16="http://schemas.microsoft.com/office/drawing/2014/main" id="{F0B93B8F-E2B3-4E38-FC83-F4889936D021}"/>
              </a:ext>
            </a:extLst>
          </p:cNvPr>
          <p:cNvSpPr txBox="1"/>
          <p:nvPr/>
        </p:nvSpPr>
        <p:spPr>
          <a:xfrm>
            <a:off x="5090160" y="3942542"/>
            <a:ext cx="6614160" cy="446276"/>
          </a:xfrm>
          <a:prstGeom prst="rect">
            <a:avLst/>
          </a:prstGeom>
          <a:solidFill>
            <a:srgbClr val="156082"/>
          </a:solidFill>
        </p:spPr>
        <p:txBody>
          <a:bodyPr wrap="square" bIns="91440"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2000" b="0" i="1" u="none" strike="noStrike" kern="1200" cap="none" spc="0" normalizeH="0" baseline="0" noProof="0" dirty="0">
                <a:ln>
                  <a:noFill/>
                </a:ln>
                <a:solidFill>
                  <a:schemeClr val="bg1"/>
                </a:solidFill>
                <a:effectLst/>
                <a:uLnTx/>
                <a:uFillTx/>
                <a:latin typeface="+mj-lt"/>
                <a:ea typeface="+mn-ea"/>
                <a:cs typeface="+mn-cs"/>
              </a:rPr>
              <a:t>Create spaces where students feel represented and valued</a:t>
            </a:r>
          </a:p>
        </p:txBody>
      </p:sp>
      <p:sp>
        <p:nvSpPr>
          <p:cNvPr id="6" name="TextBox 5">
            <a:extLst>
              <a:ext uri="{FF2B5EF4-FFF2-40B4-BE49-F238E27FC236}">
                <a16:creationId xmlns:a16="http://schemas.microsoft.com/office/drawing/2014/main" id="{5404292B-92C5-4DBD-B4CD-D195005B03B5}"/>
              </a:ext>
            </a:extLst>
          </p:cNvPr>
          <p:cNvSpPr txBox="1"/>
          <p:nvPr/>
        </p:nvSpPr>
        <p:spPr>
          <a:xfrm>
            <a:off x="262440" y="899896"/>
            <a:ext cx="5620200" cy="400110"/>
          </a:xfrm>
          <a:prstGeom prst="rect">
            <a:avLst/>
          </a:prstGeom>
          <a:noFill/>
          <a:ln>
            <a:noFill/>
          </a:ln>
        </p:spPr>
        <p:txBody>
          <a:bodyPr wrap="square" rtlCol="0">
            <a:spAutoFit/>
          </a:bodyPr>
          <a:lstStyle/>
          <a:p>
            <a:r>
              <a:rPr lang="en-US" sz="2000" dirty="0"/>
              <a:t>IN THE PHYSICAL ENVIRONMENT</a:t>
            </a:r>
          </a:p>
        </p:txBody>
      </p:sp>
      <p:sp>
        <p:nvSpPr>
          <p:cNvPr id="7" name="TextBox 6">
            <a:extLst>
              <a:ext uri="{FF2B5EF4-FFF2-40B4-BE49-F238E27FC236}">
                <a16:creationId xmlns:a16="http://schemas.microsoft.com/office/drawing/2014/main" id="{9928A1F2-B291-8B33-7564-66820290706C}"/>
              </a:ext>
            </a:extLst>
          </p:cNvPr>
          <p:cNvSpPr txBox="1"/>
          <p:nvPr/>
        </p:nvSpPr>
        <p:spPr>
          <a:xfrm>
            <a:off x="5090160" y="2327938"/>
            <a:ext cx="6614160" cy="446276"/>
          </a:xfrm>
          <a:prstGeom prst="rect">
            <a:avLst/>
          </a:prstGeom>
          <a:solidFill>
            <a:srgbClr val="156082"/>
          </a:solidFill>
        </p:spPr>
        <p:txBody>
          <a:bodyPr wrap="square" bIns="91440" rtlCol="0">
            <a:spAutoFit/>
          </a:bodyPr>
          <a:lstStyle/>
          <a:p>
            <a:pPr marR="0" lvl="0" algn="l" defTabSz="914400" rtl="0" eaLnBrk="1" fontAlgn="auto" latinLnBrk="0" hangingPunct="1">
              <a:lnSpc>
                <a:spcPct val="100000"/>
              </a:lnSpc>
              <a:spcBef>
                <a:spcPts val="0"/>
              </a:spcBef>
              <a:spcAft>
                <a:spcPts val="1200"/>
              </a:spcAft>
              <a:buClrTx/>
              <a:buSzTx/>
              <a:tabLst/>
              <a:defRPr/>
            </a:pPr>
            <a:r>
              <a:rPr kumimoji="0" lang="en-US" sz="2000" b="0" i="1" u="none" strike="noStrike" kern="1200" cap="none" spc="0" normalizeH="0" baseline="0" noProof="0" dirty="0">
                <a:ln>
                  <a:noFill/>
                </a:ln>
                <a:solidFill>
                  <a:schemeClr val="bg1"/>
                </a:solidFill>
                <a:effectLst/>
                <a:uLnTx/>
                <a:uFillTx/>
                <a:latin typeface="+mj-lt"/>
                <a:ea typeface="+mn-ea"/>
                <a:cs typeface="+mn-cs"/>
              </a:rPr>
              <a:t>Enhance classroom spaces for equitable learning</a:t>
            </a:r>
          </a:p>
        </p:txBody>
      </p:sp>
      <p:sp>
        <p:nvSpPr>
          <p:cNvPr id="4" name="Left Brace 3">
            <a:extLst>
              <a:ext uri="{FF2B5EF4-FFF2-40B4-BE49-F238E27FC236}">
                <a16:creationId xmlns:a16="http://schemas.microsoft.com/office/drawing/2014/main" id="{F87C6A2A-2F54-8875-384B-5B6EA2844A75}"/>
              </a:ext>
            </a:extLst>
          </p:cNvPr>
          <p:cNvSpPr/>
          <p:nvPr/>
        </p:nvSpPr>
        <p:spPr>
          <a:xfrm>
            <a:off x="4453601" y="1513494"/>
            <a:ext cx="431321" cy="4444610"/>
          </a:xfrm>
          <a:prstGeom prst="lef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98097990-1DA2-8506-DA28-4A1A3438B25C}"/>
              </a:ext>
            </a:extLst>
          </p:cNvPr>
          <p:cNvSpPr txBox="1"/>
          <p:nvPr/>
        </p:nvSpPr>
        <p:spPr>
          <a:xfrm>
            <a:off x="402102" y="2609146"/>
            <a:ext cx="3846264" cy="3339376"/>
          </a:xfrm>
          <a:prstGeom prst="rect">
            <a:avLst/>
          </a:prstGeom>
          <a:solidFill>
            <a:schemeClr val="bg1">
              <a:lumMod val="85000"/>
            </a:schemeClr>
          </a:solidFill>
          <a:ln w="28575">
            <a:solidFill>
              <a:srgbClr val="156082"/>
            </a:solidFill>
          </a:ln>
        </p:spPr>
        <p:txBody>
          <a:bodyPr wrap="square" rtlCol="0">
            <a:spAutoFit/>
          </a:bodyPr>
          <a:lstStyle/>
          <a:p>
            <a:pPr marL="800100" lvl="1" indent="-342900">
              <a:buFont typeface="Wingdings" panose="05000000000000000000" pitchFamily="2" charset="2"/>
              <a:buChar char="q"/>
            </a:pPr>
            <a:endParaRPr lang="en-US" sz="2000" dirty="0"/>
          </a:p>
          <a:p>
            <a:pPr marL="800100" lvl="1" indent="-342900">
              <a:buFont typeface="Wingdings" panose="05000000000000000000" pitchFamily="2" charset="2"/>
              <a:buChar char="q"/>
            </a:pPr>
            <a:r>
              <a:rPr lang="en-US" sz="2000" dirty="0"/>
              <a:t>Sense of Belonging</a:t>
            </a:r>
          </a:p>
          <a:p>
            <a:pPr marL="800100" lvl="1" indent="-342900">
              <a:buFont typeface="Wingdings" panose="05000000000000000000" pitchFamily="2" charset="2"/>
              <a:buChar char="q"/>
            </a:pPr>
            <a:endParaRPr lang="en-US" sz="2000" dirty="0"/>
          </a:p>
          <a:p>
            <a:pPr marL="800100" lvl="1" indent="-342900">
              <a:buFont typeface="Wingdings" panose="05000000000000000000" pitchFamily="2" charset="2"/>
              <a:buChar char="q"/>
            </a:pPr>
            <a:r>
              <a:rPr lang="en-US" sz="2000" dirty="0"/>
              <a:t>Validation</a:t>
            </a:r>
          </a:p>
          <a:p>
            <a:pPr marL="800100" lvl="1" indent="-342900">
              <a:buFont typeface="Wingdings" panose="05000000000000000000" pitchFamily="2" charset="2"/>
              <a:buChar char="q"/>
            </a:pPr>
            <a:endParaRPr lang="en-US" sz="2000" dirty="0"/>
          </a:p>
          <a:p>
            <a:pPr marL="800100" lvl="1" indent="-342900">
              <a:buFont typeface="Wingdings" panose="05000000000000000000" pitchFamily="2" charset="2"/>
              <a:buChar char="q"/>
            </a:pPr>
            <a:r>
              <a:rPr lang="en-US" sz="2000" dirty="0"/>
              <a:t>Engagement</a:t>
            </a:r>
          </a:p>
          <a:p>
            <a:pPr marL="800100" lvl="1" indent="-342900">
              <a:buFont typeface="Wingdings" panose="05000000000000000000" pitchFamily="2" charset="2"/>
              <a:buChar char="q"/>
            </a:pPr>
            <a:endParaRPr lang="en-US" sz="2000" dirty="0"/>
          </a:p>
          <a:p>
            <a:pPr marL="800100" lvl="1" indent="-342900">
              <a:buFont typeface="Wingdings" panose="05000000000000000000" pitchFamily="2" charset="2"/>
              <a:buChar char="q"/>
            </a:pPr>
            <a:r>
              <a:rPr lang="en-US" sz="2000" dirty="0"/>
              <a:t>Receptivity</a:t>
            </a:r>
          </a:p>
          <a:p>
            <a:pPr marL="800100" lvl="1" indent="-342900">
              <a:buFont typeface="Wingdings" panose="05000000000000000000" pitchFamily="2" charset="2"/>
              <a:buChar char="q"/>
            </a:pPr>
            <a:endParaRPr lang="en-US" sz="2000" dirty="0"/>
          </a:p>
          <a:p>
            <a:pPr marL="800100" lvl="1" indent="-342900">
              <a:buFont typeface="Wingdings" panose="05000000000000000000" pitchFamily="2" charset="2"/>
              <a:buChar char="q"/>
            </a:pPr>
            <a:r>
              <a:rPr lang="en-US" sz="2000" dirty="0"/>
              <a:t>Success</a:t>
            </a:r>
          </a:p>
          <a:p>
            <a:pPr marL="800100" lvl="1" indent="-342900">
              <a:buFont typeface="Wingdings" panose="05000000000000000000" pitchFamily="2" charset="2"/>
              <a:buChar char="q"/>
            </a:pPr>
            <a:endParaRPr lang="en-US" sz="1200" dirty="0"/>
          </a:p>
        </p:txBody>
      </p:sp>
    </p:spTree>
    <p:extLst>
      <p:ext uri="{BB962C8B-B14F-4D97-AF65-F5344CB8AC3E}">
        <p14:creationId xmlns:p14="http://schemas.microsoft.com/office/powerpoint/2010/main" val="324670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around a white board&#10;&#10;Description automatically generated">
            <a:extLst>
              <a:ext uri="{FF2B5EF4-FFF2-40B4-BE49-F238E27FC236}">
                <a16:creationId xmlns:a16="http://schemas.microsoft.com/office/drawing/2014/main" id="{C6E9A729-C165-0B2A-922F-AE39522E7A3A}"/>
              </a:ext>
            </a:extLst>
          </p:cNvPr>
          <p:cNvPicPr>
            <a:picLocks noChangeAspect="1"/>
          </p:cNvPicPr>
          <p:nvPr/>
        </p:nvPicPr>
        <p:blipFill rotWithShape="1">
          <a:blip r:embed="rId2">
            <a:extLst>
              <a:ext uri="{28A0092B-C50C-407E-A947-70E740481C1C}">
                <a14:useLocalDpi xmlns:a14="http://schemas.microsoft.com/office/drawing/2010/main" val="0"/>
              </a:ext>
            </a:extLst>
          </a:blip>
          <a:srcRect l="22494" r="35318"/>
          <a:stretch/>
        </p:blipFill>
        <p:spPr>
          <a:xfrm rot="5400000">
            <a:off x="2667001" y="-2666997"/>
            <a:ext cx="6858000" cy="12192000"/>
          </a:xfrm>
          <a:prstGeom prst="rect">
            <a:avLst/>
          </a:prstGeom>
        </p:spPr>
      </p:pic>
      <p:sp>
        <p:nvSpPr>
          <p:cNvPr id="13" name="Rectangle 12">
            <a:extLst>
              <a:ext uri="{FF2B5EF4-FFF2-40B4-BE49-F238E27FC236}">
                <a16:creationId xmlns:a16="http://schemas.microsoft.com/office/drawing/2014/main" id="{A446FD3D-AC05-B186-E0F8-058A053E2A1E}"/>
              </a:ext>
            </a:extLst>
          </p:cNvPr>
          <p:cNvSpPr>
            <a:spLocks noGrp="1" noRot="1" noMove="1" noResize="1" noEditPoints="1" noAdjustHandles="1" noChangeArrowheads="1" noChangeShapeType="1"/>
          </p:cNvSpPr>
          <p:nvPr/>
        </p:nvSpPr>
        <p:spPr>
          <a:xfrm>
            <a:off x="-1" y="-1"/>
            <a:ext cx="12192000" cy="6857998"/>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34D26F-72AD-BD82-AC2F-8FF160F16071}"/>
              </a:ext>
            </a:extLst>
          </p:cNvPr>
          <p:cNvSpPr txBox="1"/>
          <p:nvPr/>
        </p:nvSpPr>
        <p:spPr>
          <a:xfrm>
            <a:off x="8478324" y="6234361"/>
            <a:ext cx="2312129" cy="369332"/>
          </a:xfrm>
          <a:prstGeom prst="rect">
            <a:avLst/>
          </a:prstGeom>
          <a:solidFill>
            <a:schemeClr val="tx1">
              <a:lumMod val="50000"/>
              <a:lumOff val="50000"/>
            </a:schemeClr>
          </a:solidFill>
        </p:spPr>
        <p:txBody>
          <a:bodyPr wrap="square" rtlCol="0">
            <a:spAutoFit/>
          </a:bodyPr>
          <a:lstStyle/>
          <a:p>
            <a:pPr algn="ctr"/>
            <a:r>
              <a:rPr lang="en-US" b="1" dirty="0">
                <a:solidFill>
                  <a:schemeClr val="bg1"/>
                </a:solidFill>
              </a:rPr>
              <a:t>THE HAVEN</a:t>
            </a:r>
          </a:p>
        </p:txBody>
      </p:sp>
      <p:sp>
        <p:nvSpPr>
          <p:cNvPr id="4" name="TextBox 3">
            <a:extLst>
              <a:ext uri="{FF2B5EF4-FFF2-40B4-BE49-F238E27FC236}">
                <a16:creationId xmlns:a16="http://schemas.microsoft.com/office/drawing/2014/main" id="{BBE98E99-DFA1-2CD8-21FF-6103E2C4AAEF}"/>
              </a:ext>
            </a:extLst>
          </p:cNvPr>
          <p:cNvSpPr txBox="1"/>
          <p:nvPr/>
        </p:nvSpPr>
        <p:spPr>
          <a:xfrm>
            <a:off x="4858271" y="6235623"/>
            <a:ext cx="2305880" cy="369332"/>
          </a:xfrm>
          <a:prstGeom prst="rect">
            <a:avLst/>
          </a:prstGeom>
          <a:solidFill>
            <a:schemeClr val="tx1">
              <a:lumMod val="50000"/>
              <a:lumOff val="50000"/>
            </a:schemeClr>
          </a:solidFill>
        </p:spPr>
        <p:txBody>
          <a:bodyPr wrap="square" rtlCol="0">
            <a:spAutoFit/>
          </a:bodyPr>
          <a:lstStyle/>
          <a:p>
            <a:pPr algn="ctr"/>
            <a:r>
              <a:rPr lang="en-US" b="1" dirty="0">
                <a:solidFill>
                  <a:schemeClr val="bg1"/>
                </a:solidFill>
              </a:rPr>
              <a:t>THE HANGOUT</a:t>
            </a:r>
          </a:p>
        </p:txBody>
      </p:sp>
      <p:sp>
        <p:nvSpPr>
          <p:cNvPr id="5" name="TextBox 4">
            <a:extLst>
              <a:ext uri="{FF2B5EF4-FFF2-40B4-BE49-F238E27FC236}">
                <a16:creationId xmlns:a16="http://schemas.microsoft.com/office/drawing/2014/main" id="{8C418035-6A45-2E3C-D1DF-48A5F7A60BC8}"/>
              </a:ext>
            </a:extLst>
          </p:cNvPr>
          <p:cNvSpPr txBox="1"/>
          <p:nvPr/>
        </p:nvSpPr>
        <p:spPr>
          <a:xfrm>
            <a:off x="1303229" y="6235623"/>
            <a:ext cx="2305880" cy="369332"/>
          </a:xfrm>
          <a:prstGeom prst="rect">
            <a:avLst/>
          </a:prstGeom>
          <a:solidFill>
            <a:schemeClr val="tx1">
              <a:lumMod val="50000"/>
              <a:lumOff val="50000"/>
            </a:schemeClr>
          </a:solidFill>
        </p:spPr>
        <p:txBody>
          <a:bodyPr wrap="square" rtlCol="0">
            <a:spAutoFit/>
          </a:bodyPr>
          <a:lstStyle/>
          <a:p>
            <a:pPr algn="ctr"/>
            <a:r>
              <a:rPr lang="en-US" b="1" dirty="0">
                <a:solidFill>
                  <a:schemeClr val="bg1"/>
                </a:solidFill>
              </a:rPr>
              <a:t>THE HUB</a:t>
            </a:r>
          </a:p>
        </p:txBody>
      </p:sp>
      <p:sp>
        <p:nvSpPr>
          <p:cNvPr id="6" name="Speech Bubble: Oval 5">
            <a:extLst>
              <a:ext uri="{FF2B5EF4-FFF2-40B4-BE49-F238E27FC236}">
                <a16:creationId xmlns:a16="http://schemas.microsoft.com/office/drawing/2014/main" id="{120EE685-82E4-3DB9-A44C-08890863DDCA}"/>
              </a:ext>
            </a:extLst>
          </p:cNvPr>
          <p:cNvSpPr/>
          <p:nvPr/>
        </p:nvSpPr>
        <p:spPr>
          <a:xfrm>
            <a:off x="7343484" y="4591747"/>
            <a:ext cx="2249424" cy="1173480"/>
          </a:xfrm>
          <a:prstGeom prst="wedgeEllipseCallout">
            <a:avLst>
              <a:gd name="adj1" fmla="val -30145"/>
              <a:gd name="adj2" fmla="val 76244"/>
            </a:avLst>
          </a:prstGeom>
          <a:solidFill>
            <a:schemeClr val="bg1"/>
          </a:solidFill>
          <a:ln>
            <a:solidFill>
              <a:srgbClr val="00B05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Places to nap and rest</a:t>
            </a:r>
          </a:p>
        </p:txBody>
      </p:sp>
      <p:sp>
        <p:nvSpPr>
          <p:cNvPr id="7" name="Speech Bubble: Oval 6">
            <a:extLst>
              <a:ext uri="{FF2B5EF4-FFF2-40B4-BE49-F238E27FC236}">
                <a16:creationId xmlns:a16="http://schemas.microsoft.com/office/drawing/2014/main" id="{6DB56BD9-ED2D-128E-4B51-B60AE1D49D9C}"/>
              </a:ext>
            </a:extLst>
          </p:cNvPr>
          <p:cNvSpPr/>
          <p:nvPr/>
        </p:nvSpPr>
        <p:spPr>
          <a:xfrm>
            <a:off x="8959954" y="1046323"/>
            <a:ext cx="2627376" cy="984343"/>
          </a:xfrm>
          <a:prstGeom prst="wedgeEllipseCallout">
            <a:avLst>
              <a:gd name="adj1" fmla="val -20137"/>
              <a:gd name="adj2" fmla="val 74597"/>
            </a:avLst>
          </a:prstGeom>
          <a:solidFill>
            <a:schemeClr val="bg1"/>
          </a:solidFill>
          <a:ln>
            <a:solidFill>
              <a:schemeClr val="accent6">
                <a:lumMod val="7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I like seeing people like me</a:t>
            </a:r>
          </a:p>
        </p:txBody>
      </p:sp>
      <p:sp>
        <p:nvSpPr>
          <p:cNvPr id="8" name="Title 3">
            <a:extLst>
              <a:ext uri="{FF2B5EF4-FFF2-40B4-BE49-F238E27FC236}">
                <a16:creationId xmlns:a16="http://schemas.microsoft.com/office/drawing/2014/main" id="{8D075F89-6058-319E-0099-55647C9DB31C}"/>
              </a:ext>
            </a:extLst>
          </p:cNvPr>
          <p:cNvSpPr txBox="1">
            <a:spLocks/>
          </p:cNvSpPr>
          <p:nvPr/>
        </p:nvSpPr>
        <p:spPr>
          <a:xfrm>
            <a:off x="213672" y="0"/>
            <a:ext cx="10308024" cy="1173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rPr>
              <a:t>CREATING EQUITABLE EXPERIENCES</a:t>
            </a:r>
          </a:p>
        </p:txBody>
      </p:sp>
      <p:sp>
        <p:nvSpPr>
          <p:cNvPr id="9" name="TextBox 8">
            <a:extLst>
              <a:ext uri="{FF2B5EF4-FFF2-40B4-BE49-F238E27FC236}">
                <a16:creationId xmlns:a16="http://schemas.microsoft.com/office/drawing/2014/main" id="{CBB46CC2-4670-E2D9-D06E-3896E066805C}"/>
              </a:ext>
            </a:extLst>
          </p:cNvPr>
          <p:cNvSpPr txBox="1"/>
          <p:nvPr/>
        </p:nvSpPr>
        <p:spPr>
          <a:xfrm>
            <a:off x="262440" y="899896"/>
            <a:ext cx="7619688" cy="400110"/>
          </a:xfrm>
          <a:prstGeom prst="rect">
            <a:avLst/>
          </a:prstGeom>
          <a:noFill/>
          <a:ln>
            <a:noFill/>
          </a:ln>
        </p:spPr>
        <p:txBody>
          <a:bodyPr wrap="square" rtlCol="0">
            <a:spAutoFit/>
          </a:bodyPr>
          <a:lstStyle/>
          <a:p>
            <a:r>
              <a:rPr lang="en-US" sz="2000" dirty="0"/>
              <a:t>BUILDING SOCIAL INFRASTRUCTURE</a:t>
            </a:r>
          </a:p>
        </p:txBody>
      </p:sp>
      <p:sp>
        <p:nvSpPr>
          <p:cNvPr id="16" name="Speech Bubble: Oval 15">
            <a:extLst>
              <a:ext uri="{FF2B5EF4-FFF2-40B4-BE49-F238E27FC236}">
                <a16:creationId xmlns:a16="http://schemas.microsoft.com/office/drawing/2014/main" id="{926462BB-77C5-115D-324F-7275B9EE8D10}"/>
              </a:ext>
            </a:extLst>
          </p:cNvPr>
          <p:cNvSpPr/>
          <p:nvPr/>
        </p:nvSpPr>
        <p:spPr>
          <a:xfrm>
            <a:off x="217538" y="1765745"/>
            <a:ext cx="2881329" cy="1081719"/>
          </a:xfrm>
          <a:prstGeom prst="wedgeEllipseCallout">
            <a:avLst>
              <a:gd name="adj1" fmla="val -20290"/>
              <a:gd name="adj2" fmla="val 87233"/>
            </a:avLst>
          </a:prstGeom>
          <a:solidFill>
            <a:schemeClr val="bg1"/>
          </a:solidFill>
          <a:ln>
            <a:solidFill>
              <a:srgbClr val="15608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cs typeface="Aharoni" panose="02010803020104030203" pitchFamily="2" charset="-79"/>
              </a:rPr>
              <a:t>I love meeting new friends here</a:t>
            </a:r>
          </a:p>
        </p:txBody>
      </p:sp>
      <p:sp>
        <p:nvSpPr>
          <p:cNvPr id="17" name="Speech Bubble: Oval 16">
            <a:extLst>
              <a:ext uri="{FF2B5EF4-FFF2-40B4-BE49-F238E27FC236}">
                <a16:creationId xmlns:a16="http://schemas.microsoft.com/office/drawing/2014/main" id="{904ACB9F-C2D9-A0FC-7499-4B9323332F63}"/>
              </a:ext>
            </a:extLst>
          </p:cNvPr>
          <p:cNvSpPr/>
          <p:nvPr/>
        </p:nvSpPr>
        <p:spPr>
          <a:xfrm>
            <a:off x="3226513" y="4591747"/>
            <a:ext cx="2249424" cy="1173480"/>
          </a:xfrm>
          <a:prstGeom prst="wedgeEllipseCallout">
            <a:avLst>
              <a:gd name="adj1" fmla="val 40685"/>
              <a:gd name="adj2" fmla="val 62076"/>
            </a:avLst>
          </a:prstGeom>
          <a:solidFill>
            <a:schemeClr val="bg1"/>
          </a:solidFill>
          <a:ln>
            <a:solidFill>
              <a:srgbClr val="C0000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More outdoor seating and tables</a:t>
            </a:r>
          </a:p>
        </p:txBody>
      </p:sp>
      <p:sp>
        <p:nvSpPr>
          <p:cNvPr id="18" name="Speech Bubble: Oval 17">
            <a:extLst>
              <a:ext uri="{FF2B5EF4-FFF2-40B4-BE49-F238E27FC236}">
                <a16:creationId xmlns:a16="http://schemas.microsoft.com/office/drawing/2014/main" id="{4BC9CDC1-AF8E-9D08-8998-462FC35EA0C2}"/>
              </a:ext>
            </a:extLst>
          </p:cNvPr>
          <p:cNvSpPr/>
          <p:nvPr/>
        </p:nvSpPr>
        <p:spPr>
          <a:xfrm>
            <a:off x="7189694" y="2269405"/>
            <a:ext cx="2249424" cy="1173480"/>
          </a:xfrm>
          <a:prstGeom prst="wedgeEllipseCallout">
            <a:avLst>
              <a:gd name="adj1" fmla="val 40685"/>
              <a:gd name="adj2" fmla="val 62076"/>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I would like more quiet places</a:t>
            </a:r>
          </a:p>
        </p:txBody>
      </p:sp>
      <p:sp>
        <p:nvSpPr>
          <p:cNvPr id="19" name="Speech Bubble: Oval 18">
            <a:extLst>
              <a:ext uri="{FF2B5EF4-FFF2-40B4-BE49-F238E27FC236}">
                <a16:creationId xmlns:a16="http://schemas.microsoft.com/office/drawing/2014/main" id="{1A478F54-A08B-79FD-1574-34293A6814CA}"/>
              </a:ext>
            </a:extLst>
          </p:cNvPr>
          <p:cNvSpPr/>
          <p:nvPr/>
        </p:nvSpPr>
        <p:spPr>
          <a:xfrm>
            <a:off x="3038733" y="2842258"/>
            <a:ext cx="2249424" cy="1173480"/>
          </a:xfrm>
          <a:prstGeom prst="wedgeEllipseCallout">
            <a:avLst>
              <a:gd name="adj1" fmla="val -20907"/>
              <a:gd name="adj2" fmla="val 74473"/>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Hangout centers</a:t>
            </a:r>
            <a:r>
              <a:rPr lang="en-US" i="1" dirty="0">
                <a:solidFill>
                  <a:schemeClr val="tx1"/>
                </a:solidFill>
              </a:rPr>
              <a:t>!</a:t>
            </a:r>
          </a:p>
        </p:txBody>
      </p:sp>
      <p:sp>
        <p:nvSpPr>
          <p:cNvPr id="2" name="Speech Bubble: Rectangle with Corners Rounded 1">
            <a:extLst>
              <a:ext uri="{FF2B5EF4-FFF2-40B4-BE49-F238E27FC236}">
                <a16:creationId xmlns:a16="http://schemas.microsoft.com/office/drawing/2014/main" id="{14A3106A-F228-BA41-1B4F-FFDF551E2D55}"/>
              </a:ext>
            </a:extLst>
          </p:cNvPr>
          <p:cNvSpPr/>
          <p:nvPr/>
        </p:nvSpPr>
        <p:spPr>
          <a:xfrm>
            <a:off x="475828" y="3733801"/>
            <a:ext cx="2087079" cy="857946"/>
          </a:xfrm>
          <a:prstGeom prst="wedgeRoundRectCallout">
            <a:avLst>
              <a:gd name="adj1" fmla="val 23806"/>
              <a:gd name="adj2" fmla="val 85289"/>
              <a:gd name="adj3" fmla="val 16667"/>
            </a:avLst>
          </a:prstGeom>
          <a:solidFill>
            <a:schemeClr val="bg1"/>
          </a:solidFill>
          <a:ln>
            <a:solidFill>
              <a:schemeClr val="accent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Places that feel like home</a:t>
            </a:r>
            <a:r>
              <a:rPr lang="en-US" b="1" i="1" dirty="0"/>
              <a:t> </a:t>
            </a:r>
          </a:p>
        </p:txBody>
      </p:sp>
      <p:sp>
        <p:nvSpPr>
          <p:cNvPr id="10" name="Speech Bubble: Rectangle with Corners Rounded 9">
            <a:extLst>
              <a:ext uri="{FF2B5EF4-FFF2-40B4-BE49-F238E27FC236}">
                <a16:creationId xmlns:a16="http://schemas.microsoft.com/office/drawing/2014/main" id="{8565529A-639D-6575-0E23-CBCCBA083DE8}"/>
              </a:ext>
            </a:extLst>
          </p:cNvPr>
          <p:cNvSpPr/>
          <p:nvPr/>
        </p:nvSpPr>
        <p:spPr>
          <a:xfrm>
            <a:off x="4049129" y="1520091"/>
            <a:ext cx="2637109" cy="795569"/>
          </a:xfrm>
          <a:prstGeom prst="wedgeRoundRectCallout">
            <a:avLst>
              <a:gd name="adj1" fmla="val -19248"/>
              <a:gd name="adj2" fmla="val 96241"/>
              <a:gd name="adj3" fmla="val 16667"/>
            </a:avLst>
          </a:prstGeom>
          <a:solidFill>
            <a:schemeClr val="bg1"/>
          </a:solidFill>
          <a:ln>
            <a:solidFill>
              <a:srgbClr val="A1780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A space that considers mobility / accessibility</a:t>
            </a:r>
          </a:p>
        </p:txBody>
      </p:sp>
      <p:sp>
        <p:nvSpPr>
          <p:cNvPr id="11" name="Speech Bubble: Rectangle 10">
            <a:extLst>
              <a:ext uri="{FF2B5EF4-FFF2-40B4-BE49-F238E27FC236}">
                <a16:creationId xmlns:a16="http://schemas.microsoft.com/office/drawing/2014/main" id="{06A92C37-8616-7A79-BDE6-D83E911D79A2}"/>
              </a:ext>
            </a:extLst>
          </p:cNvPr>
          <p:cNvSpPr/>
          <p:nvPr/>
        </p:nvSpPr>
        <p:spPr>
          <a:xfrm>
            <a:off x="5601639" y="3765583"/>
            <a:ext cx="2234799" cy="646701"/>
          </a:xfrm>
          <a:prstGeom prst="wedgeRectCallout">
            <a:avLst>
              <a:gd name="adj1" fmla="val -19992"/>
              <a:gd name="adj2" fmla="val 95770"/>
            </a:avLst>
          </a:prstGeom>
          <a:solidFill>
            <a:schemeClr val="bg1"/>
          </a:solidFill>
          <a:ln>
            <a:solidFill>
              <a:schemeClr val="accent5">
                <a:lumMod val="60000"/>
                <a:lumOff val="4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Access to Wi-Fi / Plugin</a:t>
            </a:r>
          </a:p>
        </p:txBody>
      </p:sp>
      <p:sp>
        <p:nvSpPr>
          <p:cNvPr id="15" name="Speech Bubble: Rectangle 14">
            <a:extLst>
              <a:ext uri="{FF2B5EF4-FFF2-40B4-BE49-F238E27FC236}">
                <a16:creationId xmlns:a16="http://schemas.microsoft.com/office/drawing/2014/main" id="{ECA0FAB3-C7C9-AD05-2E6E-DAA2810A863A}"/>
              </a:ext>
            </a:extLst>
          </p:cNvPr>
          <p:cNvSpPr/>
          <p:nvPr/>
        </p:nvSpPr>
        <p:spPr>
          <a:xfrm>
            <a:off x="9792012" y="3455597"/>
            <a:ext cx="2249424" cy="777249"/>
          </a:xfrm>
          <a:prstGeom prst="wedgeRectCallout">
            <a:avLst>
              <a:gd name="adj1" fmla="val 24208"/>
              <a:gd name="adj2" fmla="val 101345"/>
            </a:avLst>
          </a:prstGeom>
          <a:solidFill>
            <a:schemeClr val="bg1"/>
          </a:solidFill>
          <a:ln>
            <a:solidFill>
              <a:srgbClr val="A178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Amenities/services with longer hours</a:t>
            </a:r>
          </a:p>
        </p:txBody>
      </p:sp>
    </p:spTree>
    <p:extLst>
      <p:ext uri="{BB962C8B-B14F-4D97-AF65-F5344CB8AC3E}">
        <p14:creationId xmlns:p14="http://schemas.microsoft.com/office/powerpoint/2010/main" val="3861331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5F342197-7503-4685-9376-7FF64587296A}"/>
              </a:ext>
            </a:extLst>
          </p:cNvPr>
          <p:cNvSpPr txBox="1">
            <a:spLocks/>
          </p:cNvSpPr>
          <p:nvPr/>
        </p:nvSpPr>
        <p:spPr>
          <a:xfrm>
            <a:off x="213672" y="0"/>
            <a:ext cx="5650579" cy="1173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600" b="1" dirty="0">
                <a:solidFill>
                  <a:schemeClr val="tx1"/>
                </a:solidFill>
                <a:latin typeface="Century Gothic" panose="020B0502020202020204" pitchFamily="34" charset="0"/>
              </a:rPr>
              <a:t>PLANNING FRAMEWORK</a:t>
            </a:r>
            <a:endParaRPr kumimoji="0" lang="en-US" sz="36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sp>
        <p:nvSpPr>
          <p:cNvPr id="3" name="Rectangle 2">
            <a:extLst>
              <a:ext uri="{FF2B5EF4-FFF2-40B4-BE49-F238E27FC236}">
                <a16:creationId xmlns:a16="http://schemas.microsoft.com/office/drawing/2014/main" id="{F587AD17-25E7-65AB-21E7-79D943938BE0}"/>
              </a:ext>
            </a:extLst>
          </p:cNvPr>
          <p:cNvSpPr/>
          <p:nvPr/>
        </p:nvSpPr>
        <p:spPr>
          <a:xfrm>
            <a:off x="4485031" y="2771642"/>
            <a:ext cx="2758440" cy="210515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FACILITIES GUIDING PRINCIPLES</a:t>
            </a:r>
          </a:p>
        </p:txBody>
      </p:sp>
      <p:sp>
        <p:nvSpPr>
          <p:cNvPr id="4" name="Rectangle 3">
            <a:extLst>
              <a:ext uri="{FF2B5EF4-FFF2-40B4-BE49-F238E27FC236}">
                <a16:creationId xmlns:a16="http://schemas.microsoft.com/office/drawing/2014/main" id="{4FC3015D-B3DA-AFB1-B60E-720B055CC8CE}"/>
              </a:ext>
            </a:extLst>
          </p:cNvPr>
          <p:cNvSpPr/>
          <p:nvPr/>
        </p:nvSpPr>
        <p:spPr>
          <a:xfrm>
            <a:off x="8009942" y="2771642"/>
            <a:ext cx="2758440" cy="2105158"/>
          </a:xfrm>
          <a:prstGeom prst="rect">
            <a:avLst/>
          </a:prstGeom>
          <a:solidFill>
            <a:srgbClr val="CA6B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DECISION-MAKING RUBRIC </a:t>
            </a:r>
          </a:p>
          <a:p>
            <a:pPr algn="ctr"/>
            <a:r>
              <a:rPr lang="en-US" sz="2000" dirty="0"/>
              <a:t>FOR FACILITIES IMPROVEMENTS</a:t>
            </a:r>
          </a:p>
        </p:txBody>
      </p:sp>
      <p:sp>
        <p:nvSpPr>
          <p:cNvPr id="5" name="Rectangle 4">
            <a:extLst>
              <a:ext uri="{FF2B5EF4-FFF2-40B4-BE49-F238E27FC236}">
                <a16:creationId xmlns:a16="http://schemas.microsoft.com/office/drawing/2014/main" id="{877EF441-2781-FBEB-9860-F9EFC84501A5}"/>
              </a:ext>
            </a:extLst>
          </p:cNvPr>
          <p:cNvSpPr/>
          <p:nvPr/>
        </p:nvSpPr>
        <p:spPr>
          <a:xfrm>
            <a:off x="960120" y="2771642"/>
            <a:ext cx="2758440" cy="2105158"/>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INSTITUTIONAL </a:t>
            </a:r>
          </a:p>
          <a:p>
            <a:pPr algn="ctr"/>
            <a:r>
              <a:rPr lang="en-US" sz="2000" dirty="0"/>
              <a:t>GOALS</a:t>
            </a:r>
          </a:p>
        </p:txBody>
      </p:sp>
      <p:sp>
        <p:nvSpPr>
          <p:cNvPr id="2" name="Isosceles Triangle 1">
            <a:extLst>
              <a:ext uri="{FF2B5EF4-FFF2-40B4-BE49-F238E27FC236}">
                <a16:creationId xmlns:a16="http://schemas.microsoft.com/office/drawing/2014/main" id="{B933D73A-3935-C170-8650-D73D518315FA}"/>
              </a:ext>
            </a:extLst>
          </p:cNvPr>
          <p:cNvSpPr/>
          <p:nvPr/>
        </p:nvSpPr>
        <p:spPr>
          <a:xfrm rot="5400000">
            <a:off x="3849624" y="3605784"/>
            <a:ext cx="515112" cy="441960"/>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6" name="Isosceles Triangle 5">
            <a:extLst>
              <a:ext uri="{FF2B5EF4-FFF2-40B4-BE49-F238E27FC236}">
                <a16:creationId xmlns:a16="http://schemas.microsoft.com/office/drawing/2014/main" id="{D414976D-400D-8B16-5E2D-FF3C06DA3285}"/>
              </a:ext>
            </a:extLst>
          </p:cNvPr>
          <p:cNvSpPr/>
          <p:nvPr/>
        </p:nvSpPr>
        <p:spPr>
          <a:xfrm rot="5400000">
            <a:off x="7363766" y="3605784"/>
            <a:ext cx="515112" cy="441960"/>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7" name="TextBox 6">
            <a:extLst>
              <a:ext uri="{FF2B5EF4-FFF2-40B4-BE49-F238E27FC236}">
                <a16:creationId xmlns:a16="http://schemas.microsoft.com/office/drawing/2014/main" id="{96426AF9-B0A7-3B2C-CC6A-6631F1E818D8}"/>
              </a:ext>
            </a:extLst>
          </p:cNvPr>
          <p:cNvSpPr txBox="1"/>
          <p:nvPr/>
        </p:nvSpPr>
        <p:spPr>
          <a:xfrm>
            <a:off x="960120" y="1981938"/>
            <a:ext cx="9808262" cy="400110"/>
          </a:xfrm>
          <a:prstGeom prst="rect">
            <a:avLst/>
          </a:prstGeom>
          <a:solidFill>
            <a:schemeClr val="bg1">
              <a:lumMod val="85000"/>
            </a:schemeClr>
          </a:solidFill>
          <a:ln w="19050">
            <a:solidFill>
              <a:srgbClr val="156082"/>
            </a:solidFill>
          </a:ln>
        </p:spPr>
        <p:txBody>
          <a:bodyPr wrap="square" rtlCol="0">
            <a:spAutoFit/>
          </a:bodyPr>
          <a:lstStyle/>
          <a:p>
            <a:pPr algn="ctr"/>
            <a:r>
              <a:rPr lang="en-US" sz="2000" b="1" dirty="0"/>
              <a:t>E Q U I T Y  B Y  D E S I G N</a:t>
            </a:r>
          </a:p>
        </p:txBody>
      </p:sp>
    </p:spTree>
    <p:extLst>
      <p:ext uri="{BB962C8B-B14F-4D97-AF65-F5344CB8AC3E}">
        <p14:creationId xmlns:p14="http://schemas.microsoft.com/office/powerpoint/2010/main" val="24855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A6A6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nvGrpSpPr>
          <p:cNvPr id="3" name="object 3"/>
          <p:cNvGrpSpPr/>
          <p:nvPr/>
        </p:nvGrpSpPr>
        <p:grpSpPr>
          <a:xfrm>
            <a:off x="601514" y="3852891"/>
            <a:ext cx="3141345" cy="1805939"/>
            <a:chOff x="574548" y="3764279"/>
            <a:chExt cx="3141345" cy="1805939"/>
          </a:xfrm>
        </p:grpSpPr>
        <p:pic>
          <p:nvPicPr>
            <p:cNvPr id="4" name="object 4"/>
            <p:cNvPicPr/>
            <p:nvPr/>
          </p:nvPicPr>
          <p:blipFill>
            <a:blip r:embed="rId3" cstate="print"/>
            <a:stretch>
              <a:fillRect/>
            </a:stretch>
          </p:blipFill>
          <p:spPr>
            <a:xfrm>
              <a:off x="574548" y="3764279"/>
              <a:ext cx="3140964" cy="1805939"/>
            </a:xfrm>
            <a:prstGeom prst="rect">
              <a:avLst/>
            </a:prstGeom>
          </p:spPr>
        </p:pic>
        <p:pic>
          <p:nvPicPr>
            <p:cNvPr id="5" name="object 5"/>
            <p:cNvPicPr/>
            <p:nvPr/>
          </p:nvPicPr>
          <p:blipFill>
            <a:blip r:embed="rId4" cstate="print"/>
            <a:stretch>
              <a:fillRect/>
            </a:stretch>
          </p:blipFill>
          <p:spPr>
            <a:xfrm>
              <a:off x="678561" y="3855338"/>
              <a:ext cx="2942081" cy="1632966"/>
            </a:xfrm>
            <a:prstGeom prst="rect">
              <a:avLst/>
            </a:prstGeom>
          </p:spPr>
        </p:pic>
        <p:sp>
          <p:nvSpPr>
            <p:cNvPr id="6" name="object 6"/>
            <p:cNvSpPr/>
            <p:nvPr/>
          </p:nvSpPr>
          <p:spPr>
            <a:xfrm>
              <a:off x="678561" y="3855338"/>
              <a:ext cx="2942590" cy="1633220"/>
            </a:xfrm>
            <a:custGeom>
              <a:avLst/>
              <a:gdLst/>
              <a:ahLst/>
              <a:cxnLst/>
              <a:rect l="l" t="t" r="r" b="b"/>
              <a:pathLst>
                <a:path w="2942590" h="1633220">
                  <a:moveTo>
                    <a:pt x="272161" y="0"/>
                  </a:moveTo>
                  <a:lnTo>
                    <a:pt x="2942081" y="0"/>
                  </a:lnTo>
                  <a:lnTo>
                    <a:pt x="2942081" y="1360805"/>
                  </a:lnTo>
                  <a:lnTo>
                    <a:pt x="2937699" y="1409741"/>
                  </a:lnTo>
                  <a:lnTo>
                    <a:pt x="2925061" y="1455794"/>
                  </a:lnTo>
                  <a:lnTo>
                    <a:pt x="2904936" y="1498195"/>
                  </a:lnTo>
                  <a:lnTo>
                    <a:pt x="2878092" y="1536178"/>
                  </a:lnTo>
                  <a:lnTo>
                    <a:pt x="2845294" y="1568976"/>
                  </a:lnTo>
                  <a:lnTo>
                    <a:pt x="2807311" y="1595820"/>
                  </a:lnTo>
                  <a:lnTo>
                    <a:pt x="2764910" y="1615945"/>
                  </a:lnTo>
                  <a:lnTo>
                    <a:pt x="2718857" y="1628583"/>
                  </a:lnTo>
                  <a:lnTo>
                    <a:pt x="2669921" y="1632966"/>
                  </a:lnTo>
                  <a:lnTo>
                    <a:pt x="0" y="1632966"/>
                  </a:lnTo>
                  <a:lnTo>
                    <a:pt x="0" y="272161"/>
                  </a:lnTo>
                  <a:lnTo>
                    <a:pt x="4385" y="223224"/>
                  </a:lnTo>
                  <a:lnTo>
                    <a:pt x="17027" y="177171"/>
                  </a:lnTo>
                  <a:lnTo>
                    <a:pt x="37159" y="134770"/>
                  </a:lnTo>
                  <a:lnTo>
                    <a:pt x="64010" y="96787"/>
                  </a:lnTo>
                  <a:lnTo>
                    <a:pt x="96813" y="63989"/>
                  </a:lnTo>
                  <a:lnTo>
                    <a:pt x="134798" y="37145"/>
                  </a:lnTo>
                  <a:lnTo>
                    <a:pt x="177197" y="17020"/>
                  </a:lnTo>
                  <a:lnTo>
                    <a:pt x="223241" y="4382"/>
                  </a:lnTo>
                  <a:lnTo>
                    <a:pt x="272161"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 name="object 7"/>
          <p:cNvGrpSpPr/>
          <p:nvPr/>
        </p:nvGrpSpPr>
        <p:grpSpPr>
          <a:xfrm>
            <a:off x="8714673" y="722630"/>
            <a:ext cx="3141345" cy="1913889"/>
            <a:chOff x="8627364" y="719327"/>
            <a:chExt cx="3141345" cy="1913889"/>
          </a:xfrm>
        </p:grpSpPr>
        <p:pic>
          <p:nvPicPr>
            <p:cNvPr id="8" name="object 8"/>
            <p:cNvPicPr/>
            <p:nvPr/>
          </p:nvPicPr>
          <p:blipFill>
            <a:blip r:embed="rId5" cstate="print"/>
            <a:stretch>
              <a:fillRect/>
            </a:stretch>
          </p:blipFill>
          <p:spPr>
            <a:xfrm>
              <a:off x="8627364" y="719327"/>
              <a:ext cx="3140964" cy="1913382"/>
            </a:xfrm>
            <a:prstGeom prst="rect">
              <a:avLst/>
            </a:prstGeom>
          </p:spPr>
        </p:pic>
        <p:pic>
          <p:nvPicPr>
            <p:cNvPr id="9" name="object 9"/>
            <p:cNvPicPr/>
            <p:nvPr/>
          </p:nvPicPr>
          <p:blipFill>
            <a:blip r:embed="rId6" cstate="print"/>
            <a:stretch>
              <a:fillRect/>
            </a:stretch>
          </p:blipFill>
          <p:spPr>
            <a:xfrm>
              <a:off x="8731377" y="811148"/>
              <a:ext cx="2942081" cy="1738884"/>
            </a:xfrm>
            <a:prstGeom prst="rect">
              <a:avLst/>
            </a:prstGeom>
          </p:spPr>
        </p:pic>
        <p:sp>
          <p:nvSpPr>
            <p:cNvPr id="10" name="object 10"/>
            <p:cNvSpPr/>
            <p:nvPr/>
          </p:nvSpPr>
          <p:spPr>
            <a:xfrm>
              <a:off x="8731377" y="811148"/>
              <a:ext cx="2942590" cy="1739264"/>
            </a:xfrm>
            <a:custGeom>
              <a:avLst/>
              <a:gdLst/>
              <a:ahLst/>
              <a:cxnLst/>
              <a:rect l="l" t="t" r="r" b="b"/>
              <a:pathLst>
                <a:path w="2942590" h="1739264">
                  <a:moveTo>
                    <a:pt x="289814" y="0"/>
                  </a:moveTo>
                  <a:lnTo>
                    <a:pt x="2942081" y="0"/>
                  </a:lnTo>
                  <a:lnTo>
                    <a:pt x="2942081" y="1449070"/>
                  </a:lnTo>
                  <a:lnTo>
                    <a:pt x="2938287" y="1496069"/>
                  </a:lnTo>
                  <a:lnTo>
                    <a:pt x="2927303" y="1540658"/>
                  </a:lnTo>
                  <a:lnTo>
                    <a:pt x="2909725" y="1582238"/>
                  </a:lnTo>
                  <a:lnTo>
                    <a:pt x="2886153" y="1620213"/>
                  </a:lnTo>
                  <a:lnTo>
                    <a:pt x="2857182" y="1653984"/>
                  </a:lnTo>
                  <a:lnTo>
                    <a:pt x="2823411" y="1682955"/>
                  </a:lnTo>
                  <a:lnTo>
                    <a:pt x="2785436" y="1706527"/>
                  </a:lnTo>
                  <a:lnTo>
                    <a:pt x="2743856" y="1724105"/>
                  </a:lnTo>
                  <a:lnTo>
                    <a:pt x="2699267" y="1735089"/>
                  </a:lnTo>
                  <a:lnTo>
                    <a:pt x="2652268" y="1738884"/>
                  </a:lnTo>
                  <a:lnTo>
                    <a:pt x="0" y="1738884"/>
                  </a:lnTo>
                  <a:lnTo>
                    <a:pt x="0" y="289813"/>
                  </a:lnTo>
                  <a:lnTo>
                    <a:pt x="3794" y="242814"/>
                  </a:lnTo>
                  <a:lnTo>
                    <a:pt x="14778" y="198225"/>
                  </a:lnTo>
                  <a:lnTo>
                    <a:pt x="32356" y="156645"/>
                  </a:lnTo>
                  <a:lnTo>
                    <a:pt x="55928" y="118670"/>
                  </a:lnTo>
                  <a:lnTo>
                    <a:pt x="84899" y="84899"/>
                  </a:lnTo>
                  <a:lnTo>
                    <a:pt x="118670" y="55928"/>
                  </a:lnTo>
                  <a:lnTo>
                    <a:pt x="156645" y="32356"/>
                  </a:lnTo>
                  <a:lnTo>
                    <a:pt x="198225" y="14778"/>
                  </a:lnTo>
                  <a:lnTo>
                    <a:pt x="242814" y="3794"/>
                  </a:lnTo>
                  <a:lnTo>
                    <a:pt x="289814"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object 11"/>
          <p:cNvGrpSpPr/>
          <p:nvPr/>
        </p:nvGrpSpPr>
        <p:grpSpPr>
          <a:xfrm>
            <a:off x="4811383" y="714310"/>
            <a:ext cx="3140963" cy="1991867"/>
            <a:chOff x="4784597" y="747522"/>
            <a:chExt cx="3140963" cy="1991867"/>
          </a:xfrm>
        </p:grpSpPr>
        <p:pic>
          <p:nvPicPr>
            <p:cNvPr id="12" name="object 12"/>
            <p:cNvPicPr/>
            <p:nvPr/>
          </p:nvPicPr>
          <p:blipFill>
            <a:blip r:embed="rId7" cstate="print"/>
            <a:stretch>
              <a:fillRect/>
            </a:stretch>
          </p:blipFill>
          <p:spPr>
            <a:xfrm>
              <a:off x="4784597" y="747522"/>
              <a:ext cx="3140963" cy="1991867"/>
            </a:xfrm>
            <a:prstGeom prst="rect">
              <a:avLst/>
            </a:prstGeom>
          </p:spPr>
        </p:pic>
        <p:pic>
          <p:nvPicPr>
            <p:cNvPr id="13" name="object 13"/>
            <p:cNvPicPr/>
            <p:nvPr/>
          </p:nvPicPr>
          <p:blipFill>
            <a:blip r:embed="rId8" cstate="print"/>
            <a:stretch>
              <a:fillRect/>
            </a:stretch>
          </p:blipFill>
          <p:spPr>
            <a:xfrm>
              <a:off x="4888610" y="840105"/>
              <a:ext cx="2942082" cy="1815846"/>
            </a:xfrm>
            <a:prstGeom prst="rect">
              <a:avLst/>
            </a:prstGeom>
          </p:spPr>
        </p:pic>
        <p:sp>
          <p:nvSpPr>
            <p:cNvPr id="14" name="object 14"/>
            <p:cNvSpPr/>
            <p:nvPr/>
          </p:nvSpPr>
          <p:spPr>
            <a:xfrm>
              <a:off x="4888610" y="840105"/>
              <a:ext cx="2942590" cy="1816100"/>
            </a:xfrm>
            <a:custGeom>
              <a:avLst/>
              <a:gdLst/>
              <a:ahLst/>
              <a:cxnLst/>
              <a:rect l="l" t="t" r="r" b="b"/>
              <a:pathLst>
                <a:path w="2942590" h="1816100">
                  <a:moveTo>
                    <a:pt x="302640" y="0"/>
                  </a:moveTo>
                  <a:lnTo>
                    <a:pt x="2942082" y="0"/>
                  </a:lnTo>
                  <a:lnTo>
                    <a:pt x="2942082" y="1513205"/>
                  </a:lnTo>
                  <a:lnTo>
                    <a:pt x="2938120" y="1562292"/>
                  </a:lnTo>
                  <a:lnTo>
                    <a:pt x="2926652" y="1608858"/>
                  </a:lnTo>
                  <a:lnTo>
                    <a:pt x="2908299" y="1652280"/>
                  </a:lnTo>
                  <a:lnTo>
                    <a:pt x="2883686" y="1691935"/>
                  </a:lnTo>
                  <a:lnTo>
                    <a:pt x="2853436" y="1727200"/>
                  </a:lnTo>
                  <a:lnTo>
                    <a:pt x="2818171" y="1757450"/>
                  </a:lnTo>
                  <a:lnTo>
                    <a:pt x="2778516" y="1782063"/>
                  </a:lnTo>
                  <a:lnTo>
                    <a:pt x="2735094" y="1800416"/>
                  </a:lnTo>
                  <a:lnTo>
                    <a:pt x="2688528" y="1811884"/>
                  </a:lnTo>
                  <a:lnTo>
                    <a:pt x="2639441" y="1815846"/>
                  </a:lnTo>
                  <a:lnTo>
                    <a:pt x="0" y="1815846"/>
                  </a:lnTo>
                  <a:lnTo>
                    <a:pt x="0" y="302641"/>
                  </a:lnTo>
                  <a:lnTo>
                    <a:pt x="3961" y="253553"/>
                  </a:lnTo>
                  <a:lnTo>
                    <a:pt x="15429" y="206987"/>
                  </a:lnTo>
                  <a:lnTo>
                    <a:pt x="33782" y="163565"/>
                  </a:lnTo>
                  <a:lnTo>
                    <a:pt x="58395" y="123910"/>
                  </a:lnTo>
                  <a:lnTo>
                    <a:pt x="88645" y="88646"/>
                  </a:lnTo>
                  <a:lnTo>
                    <a:pt x="123910" y="58395"/>
                  </a:lnTo>
                  <a:lnTo>
                    <a:pt x="163565" y="33782"/>
                  </a:lnTo>
                  <a:lnTo>
                    <a:pt x="206987" y="15429"/>
                  </a:lnTo>
                  <a:lnTo>
                    <a:pt x="253553" y="3961"/>
                  </a:lnTo>
                  <a:lnTo>
                    <a:pt x="30264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object 15"/>
          <p:cNvGrpSpPr/>
          <p:nvPr/>
        </p:nvGrpSpPr>
        <p:grpSpPr>
          <a:xfrm>
            <a:off x="4811383" y="3852891"/>
            <a:ext cx="3141345" cy="1774189"/>
            <a:chOff x="4706873" y="3753611"/>
            <a:chExt cx="3141345" cy="1774189"/>
          </a:xfrm>
        </p:grpSpPr>
        <p:pic>
          <p:nvPicPr>
            <p:cNvPr id="16" name="object 16"/>
            <p:cNvPicPr/>
            <p:nvPr/>
          </p:nvPicPr>
          <p:blipFill>
            <a:blip r:embed="rId9" cstate="print"/>
            <a:stretch>
              <a:fillRect/>
            </a:stretch>
          </p:blipFill>
          <p:spPr>
            <a:xfrm>
              <a:off x="4706873" y="3753611"/>
              <a:ext cx="3140964" cy="1773936"/>
            </a:xfrm>
            <a:prstGeom prst="rect">
              <a:avLst/>
            </a:prstGeom>
          </p:spPr>
        </p:pic>
        <p:pic>
          <p:nvPicPr>
            <p:cNvPr id="17" name="object 17"/>
            <p:cNvPicPr/>
            <p:nvPr/>
          </p:nvPicPr>
          <p:blipFill>
            <a:blip r:embed="rId10" cstate="print"/>
            <a:stretch>
              <a:fillRect/>
            </a:stretch>
          </p:blipFill>
          <p:spPr>
            <a:xfrm>
              <a:off x="4810886" y="3843908"/>
              <a:ext cx="2942082" cy="1602486"/>
            </a:xfrm>
            <a:prstGeom prst="rect">
              <a:avLst/>
            </a:prstGeom>
          </p:spPr>
        </p:pic>
        <p:sp>
          <p:nvSpPr>
            <p:cNvPr id="18" name="object 18"/>
            <p:cNvSpPr/>
            <p:nvPr/>
          </p:nvSpPr>
          <p:spPr>
            <a:xfrm>
              <a:off x="4810886" y="3843908"/>
              <a:ext cx="2942590" cy="1602740"/>
            </a:xfrm>
            <a:custGeom>
              <a:avLst/>
              <a:gdLst/>
              <a:ahLst/>
              <a:cxnLst/>
              <a:rect l="l" t="t" r="r" b="b"/>
              <a:pathLst>
                <a:path w="2942590" h="1602739">
                  <a:moveTo>
                    <a:pt x="267080" y="0"/>
                  </a:moveTo>
                  <a:lnTo>
                    <a:pt x="2942082" y="0"/>
                  </a:lnTo>
                  <a:lnTo>
                    <a:pt x="2942082" y="1335405"/>
                  </a:lnTo>
                  <a:lnTo>
                    <a:pt x="2937777" y="1383397"/>
                  </a:lnTo>
                  <a:lnTo>
                    <a:pt x="2925366" y="1428574"/>
                  </a:lnTo>
                  <a:lnTo>
                    <a:pt x="2905604" y="1470180"/>
                  </a:lnTo>
                  <a:lnTo>
                    <a:pt x="2879248" y="1507458"/>
                  </a:lnTo>
                  <a:lnTo>
                    <a:pt x="2847054" y="1539652"/>
                  </a:lnTo>
                  <a:lnTo>
                    <a:pt x="2809776" y="1566008"/>
                  </a:lnTo>
                  <a:lnTo>
                    <a:pt x="2768170" y="1585770"/>
                  </a:lnTo>
                  <a:lnTo>
                    <a:pt x="2722993" y="1598181"/>
                  </a:lnTo>
                  <a:lnTo>
                    <a:pt x="2675001" y="1602486"/>
                  </a:lnTo>
                  <a:lnTo>
                    <a:pt x="0" y="1602486"/>
                  </a:lnTo>
                  <a:lnTo>
                    <a:pt x="0" y="267081"/>
                  </a:lnTo>
                  <a:lnTo>
                    <a:pt x="4304" y="219088"/>
                  </a:lnTo>
                  <a:lnTo>
                    <a:pt x="16715" y="173911"/>
                  </a:lnTo>
                  <a:lnTo>
                    <a:pt x="36477" y="132305"/>
                  </a:lnTo>
                  <a:lnTo>
                    <a:pt x="62833" y="95027"/>
                  </a:lnTo>
                  <a:lnTo>
                    <a:pt x="95027" y="62833"/>
                  </a:lnTo>
                  <a:lnTo>
                    <a:pt x="132305" y="36477"/>
                  </a:lnTo>
                  <a:lnTo>
                    <a:pt x="173911" y="16715"/>
                  </a:lnTo>
                  <a:lnTo>
                    <a:pt x="219088" y="4304"/>
                  </a:lnTo>
                  <a:lnTo>
                    <a:pt x="267080"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6" name="object 46"/>
          <p:cNvGrpSpPr/>
          <p:nvPr/>
        </p:nvGrpSpPr>
        <p:grpSpPr>
          <a:xfrm>
            <a:off x="8711990" y="3819931"/>
            <a:ext cx="3141345" cy="1795780"/>
            <a:chOff x="8627364" y="3819931"/>
            <a:chExt cx="3141345" cy="1795780"/>
          </a:xfrm>
        </p:grpSpPr>
        <p:pic>
          <p:nvPicPr>
            <p:cNvPr id="47" name="object 47"/>
            <p:cNvPicPr/>
            <p:nvPr/>
          </p:nvPicPr>
          <p:blipFill>
            <a:blip r:embed="rId11" cstate="print"/>
            <a:stretch>
              <a:fillRect/>
            </a:stretch>
          </p:blipFill>
          <p:spPr>
            <a:xfrm>
              <a:off x="8627364" y="3819931"/>
              <a:ext cx="3140964" cy="1795272"/>
            </a:xfrm>
            <a:prstGeom prst="rect">
              <a:avLst/>
            </a:prstGeom>
          </p:spPr>
        </p:pic>
        <p:pic>
          <p:nvPicPr>
            <p:cNvPr id="48" name="object 48"/>
            <p:cNvPicPr/>
            <p:nvPr/>
          </p:nvPicPr>
          <p:blipFill>
            <a:blip r:embed="rId12" cstate="print"/>
            <a:stretch>
              <a:fillRect/>
            </a:stretch>
          </p:blipFill>
          <p:spPr>
            <a:xfrm>
              <a:off x="8731377" y="3910965"/>
              <a:ext cx="2942081" cy="1622298"/>
            </a:xfrm>
            <a:prstGeom prst="rect">
              <a:avLst/>
            </a:prstGeom>
          </p:spPr>
        </p:pic>
        <p:sp>
          <p:nvSpPr>
            <p:cNvPr id="49" name="object 49"/>
            <p:cNvSpPr/>
            <p:nvPr/>
          </p:nvSpPr>
          <p:spPr>
            <a:xfrm>
              <a:off x="8731377" y="3910965"/>
              <a:ext cx="2942590" cy="1622425"/>
            </a:xfrm>
            <a:custGeom>
              <a:avLst/>
              <a:gdLst/>
              <a:ahLst/>
              <a:cxnLst/>
              <a:rect l="l" t="t" r="r" b="b"/>
              <a:pathLst>
                <a:path w="2942590" h="1622425">
                  <a:moveTo>
                    <a:pt x="270382" y="0"/>
                  </a:moveTo>
                  <a:lnTo>
                    <a:pt x="2942081" y="0"/>
                  </a:lnTo>
                  <a:lnTo>
                    <a:pt x="2942081" y="1351915"/>
                  </a:lnTo>
                  <a:lnTo>
                    <a:pt x="2937726" y="1400522"/>
                  </a:lnTo>
                  <a:lnTo>
                    <a:pt x="2925168" y="1446269"/>
                  </a:lnTo>
                  <a:lnTo>
                    <a:pt x="2905172" y="1488392"/>
                  </a:lnTo>
                  <a:lnTo>
                    <a:pt x="2878499" y="1526129"/>
                  </a:lnTo>
                  <a:lnTo>
                    <a:pt x="2845913" y="1558715"/>
                  </a:lnTo>
                  <a:lnTo>
                    <a:pt x="2808176" y="1585388"/>
                  </a:lnTo>
                  <a:lnTo>
                    <a:pt x="2766053" y="1605384"/>
                  </a:lnTo>
                  <a:lnTo>
                    <a:pt x="2720306" y="1617942"/>
                  </a:lnTo>
                  <a:lnTo>
                    <a:pt x="2671699" y="1622298"/>
                  </a:lnTo>
                  <a:lnTo>
                    <a:pt x="0" y="1622298"/>
                  </a:lnTo>
                  <a:lnTo>
                    <a:pt x="0" y="270383"/>
                  </a:lnTo>
                  <a:lnTo>
                    <a:pt x="4355" y="221775"/>
                  </a:lnTo>
                  <a:lnTo>
                    <a:pt x="16913" y="176028"/>
                  </a:lnTo>
                  <a:lnTo>
                    <a:pt x="36909" y="133905"/>
                  </a:lnTo>
                  <a:lnTo>
                    <a:pt x="63582" y="96168"/>
                  </a:lnTo>
                  <a:lnTo>
                    <a:pt x="96168" y="63582"/>
                  </a:lnTo>
                  <a:lnTo>
                    <a:pt x="133905" y="36909"/>
                  </a:lnTo>
                  <a:lnTo>
                    <a:pt x="176028" y="16913"/>
                  </a:lnTo>
                  <a:lnTo>
                    <a:pt x="221775" y="4355"/>
                  </a:lnTo>
                  <a:lnTo>
                    <a:pt x="270382" y="0"/>
                  </a:lnTo>
                  <a:close/>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2" name="object 62"/>
          <p:cNvSpPr txBox="1"/>
          <p:nvPr/>
        </p:nvSpPr>
        <p:spPr>
          <a:xfrm>
            <a:off x="8629904" y="2736850"/>
            <a:ext cx="3001010" cy="712631"/>
          </a:xfrm>
          <a:prstGeom prst="rect">
            <a:avLst/>
          </a:prstGeom>
        </p:spPr>
        <p:txBody>
          <a:bodyPr vert="horz" wrap="square" lIns="0" tIns="28575" rIns="0" bIns="0" rtlCol="0">
            <a:spAutoFit/>
          </a:bodyPr>
          <a:lstStyle/>
          <a:p>
            <a:pPr marL="12700" marR="5080" lvl="0" indent="0" defTabSz="914400" eaLnBrk="1" fontAlgn="auto" latinLnBrk="0" hangingPunct="1">
              <a:lnSpc>
                <a:spcPct val="91100"/>
              </a:lnSpc>
              <a:spcBef>
                <a:spcPts val="225"/>
              </a:spcBef>
              <a:spcAft>
                <a:spcPts val="0"/>
              </a:spcAft>
              <a:buClrTx/>
              <a:buSzTx/>
              <a:buFontTx/>
              <a:buNone/>
              <a:tabLst/>
              <a:defRPr/>
            </a:pPr>
            <a:r>
              <a:rPr kumimoji="0" sz="1300" b="1" i="0" u="none" strike="noStrike" kern="0" cap="none" spc="0" normalizeH="0" baseline="0" noProof="0" dirty="0">
                <a:ln>
                  <a:noFill/>
                </a:ln>
                <a:solidFill>
                  <a:srgbClr val="FFFFFF"/>
                </a:solidFill>
                <a:effectLst/>
                <a:uLnTx/>
                <a:uFillTx/>
                <a:latin typeface="Verdana"/>
                <a:cs typeface="Verdana"/>
              </a:rPr>
              <a:t>Integrity:</a:t>
            </a:r>
            <a:r>
              <a:rPr kumimoji="0" sz="1300" b="1" i="0" u="none" strike="noStrike" kern="0" cap="none" spc="-20" normalizeH="0" baseline="0" noProof="0" dirty="0">
                <a:ln>
                  <a:noFill/>
                </a:ln>
                <a:solidFill>
                  <a:srgbClr val="FFFFFF"/>
                </a:solidFill>
                <a:effectLst/>
                <a:uLnTx/>
                <a:uFillTx/>
                <a:latin typeface="Verdana"/>
                <a:cs typeface="Verdana"/>
              </a:rPr>
              <a:t> </a:t>
            </a:r>
            <a:endParaRPr kumimoji="0" lang="en-US" sz="1300" b="1" i="0" u="none" strike="noStrike" kern="0" cap="none" spc="-20" normalizeH="0" baseline="0" noProof="0" dirty="0">
              <a:ln>
                <a:noFill/>
              </a:ln>
              <a:solidFill>
                <a:srgbClr val="FFFFFF"/>
              </a:solidFill>
              <a:effectLst/>
              <a:uLnTx/>
              <a:uFillTx/>
              <a:latin typeface="Verdana"/>
              <a:cs typeface="Verdana"/>
            </a:endParaRPr>
          </a:p>
          <a:p>
            <a:pPr marL="12700" marR="5080" lvl="0" indent="0" defTabSz="914400" eaLnBrk="1" fontAlgn="auto" latinLnBrk="0" hangingPunct="1">
              <a:lnSpc>
                <a:spcPct val="91100"/>
              </a:lnSpc>
              <a:spcBef>
                <a:spcPts val="225"/>
              </a:spcBef>
              <a:spcAft>
                <a:spcPts val="0"/>
              </a:spcAft>
              <a:buClrTx/>
              <a:buSzTx/>
              <a:buFontTx/>
              <a:buNone/>
              <a:tabLst/>
              <a:defRPr/>
            </a:pPr>
            <a:r>
              <a:rPr kumimoji="0" sz="1100" b="0" i="0" u="none" strike="noStrike" kern="0" cap="none" spc="0" normalizeH="0" baseline="0" noProof="0" dirty="0">
                <a:ln>
                  <a:noFill/>
                </a:ln>
                <a:solidFill>
                  <a:srgbClr val="FFFFFF"/>
                </a:solidFill>
                <a:effectLst/>
                <a:uLnTx/>
                <a:uFillTx/>
                <a:latin typeface="Verdana"/>
                <a:cs typeface="Verdana"/>
              </a:rPr>
              <a:t>We</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treat</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each</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other</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10" normalizeH="0" baseline="0" noProof="0" dirty="0">
                <a:ln>
                  <a:noFill/>
                </a:ln>
                <a:solidFill>
                  <a:srgbClr val="FFFFFF"/>
                </a:solidFill>
                <a:effectLst/>
                <a:uLnTx/>
                <a:uFillTx/>
                <a:latin typeface="Verdana"/>
                <a:cs typeface="Verdana"/>
              </a:rPr>
              <a:t>honestly, </a:t>
            </a:r>
            <a:r>
              <a:rPr kumimoji="0" sz="1100" b="0" i="0" u="none" strike="noStrike" kern="0" cap="none" spc="0" normalizeH="0" baseline="0" noProof="0" dirty="0">
                <a:ln>
                  <a:noFill/>
                </a:ln>
                <a:solidFill>
                  <a:srgbClr val="FFFFFF"/>
                </a:solidFill>
                <a:effectLst/>
                <a:uLnTx/>
                <a:uFillTx/>
                <a:latin typeface="Verdana"/>
                <a:cs typeface="Verdana"/>
              </a:rPr>
              <a:t>ethically,</a:t>
            </a:r>
            <a:r>
              <a:rPr kumimoji="0" sz="1100" b="0" i="0" u="none" strike="noStrike" kern="0" cap="none" spc="-5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and</a:t>
            </a:r>
            <a:r>
              <a:rPr kumimoji="0" sz="1100" b="0" i="0" u="none" strike="noStrike" kern="0" cap="none" spc="-45"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respectfully</a:t>
            </a:r>
            <a:r>
              <a:rPr kumimoji="0" sz="1100" b="0" i="0" u="none" strike="noStrike" kern="0" cap="none" spc="-4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in</a:t>
            </a:r>
            <a:r>
              <a:rPr kumimoji="0" sz="1100" b="0" i="0" u="none" strike="noStrike" kern="0" cap="none" spc="-55" normalizeH="0" baseline="0" noProof="0" dirty="0">
                <a:ln>
                  <a:noFill/>
                </a:ln>
                <a:solidFill>
                  <a:srgbClr val="FFFFFF"/>
                </a:solidFill>
                <a:effectLst/>
                <a:uLnTx/>
                <a:uFillTx/>
                <a:latin typeface="Verdana"/>
                <a:cs typeface="Verdana"/>
              </a:rPr>
              <a:t> </a:t>
            </a:r>
            <a:r>
              <a:rPr kumimoji="0" sz="1100" b="0" i="0" u="none" strike="noStrike" kern="0" cap="none" spc="-25" normalizeH="0" baseline="0" noProof="0" dirty="0">
                <a:ln>
                  <a:noFill/>
                </a:ln>
                <a:solidFill>
                  <a:srgbClr val="FFFFFF"/>
                </a:solidFill>
                <a:effectLst/>
                <a:uLnTx/>
                <a:uFillTx/>
                <a:latin typeface="Verdana"/>
                <a:cs typeface="Verdana"/>
              </a:rPr>
              <a:t>an </a:t>
            </a:r>
            <a:r>
              <a:rPr kumimoji="0" sz="1100" b="0" i="0" u="none" strike="noStrike" kern="0" cap="none" spc="0" normalizeH="0" baseline="0" noProof="0" dirty="0">
                <a:ln>
                  <a:noFill/>
                </a:ln>
                <a:solidFill>
                  <a:srgbClr val="FFFFFF"/>
                </a:solidFill>
                <a:effectLst/>
                <a:uLnTx/>
                <a:uFillTx/>
                <a:latin typeface="Verdana"/>
                <a:cs typeface="Verdana"/>
              </a:rPr>
              <a:t>atmosphere</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of</a:t>
            </a:r>
            <a:r>
              <a:rPr kumimoji="0" sz="1100" b="0" i="0" u="none" strike="noStrike" kern="0" cap="none" spc="-4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empathy</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and</a:t>
            </a:r>
            <a:r>
              <a:rPr kumimoji="0" sz="1100" b="0" i="0" u="none" strike="noStrike" kern="0" cap="none" spc="-35" normalizeH="0" baseline="0" noProof="0" dirty="0">
                <a:ln>
                  <a:noFill/>
                </a:ln>
                <a:solidFill>
                  <a:srgbClr val="FFFFFF"/>
                </a:solidFill>
                <a:effectLst/>
                <a:uLnTx/>
                <a:uFillTx/>
                <a:latin typeface="Verdana"/>
                <a:cs typeface="Verdana"/>
              </a:rPr>
              <a:t> </a:t>
            </a:r>
            <a:r>
              <a:rPr kumimoji="0" sz="1100" b="0" i="0" u="none" strike="noStrike" kern="0" cap="none" spc="-10" normalizeH="0" baseline="0" noProof="0" dirty="0">
                <a:ln>
                  <a:noFill/>
                </a:ln>
                <a:solidFill>
                  <a:srgbClr val="FFFFFF"/>
                </a:solidFill>
                <a:effectLst/>
                <a:uLnTx/>
                <a:uFillTx/>
                <a:latin typeface="Verdana"/>
                <a:cs typeface="Verdana"/>
              </a:rPr>
              <a:t>trust.</a:t>
            </a:r>
            <a:endParaRPr kumimoji="0" sz="1100" b="0" i="0" u="none" strike="noStrike" kern="0" cap="none" spc="0" normalizeH="0" baseline="0" noProof="0" dirty="0">
              <a:ln>
                <a:noFill/>
              </a:ln>
              <a:solidFill>
                <a:sysClr val="windowText" lastClr="000000"/>
              </a:solidFill>
              <a:effectLst/>
              <a:uLnTx/>
              <a:uFillTx/>
              <a:latin typeface="Verdana"/>
              <a:cs typeface="Verdana"/>
            </a:endParaRPr>
          </a:p>
        </p:txBody>
      </p:sp>
      <p:sp>
        <p:nvSpPr>
          <p:cNvPr id="63" name="object 63"/>
          <p:cNvSpPr/>
          <p:nvPr/>
        </p:nvSpPr>
        <p:spPr>
          <a:xfrm>
            <a:off x="8481439" y="2166429"/>
            <a:ext cx="3181350" cy="4417695"/>
          </a:xfrm>
          <a:custGeom>
            <a:avLst/>
            <a:gdLst/>
            <a:ahLst/>
            <a:cxnLst/>
            <a:rect l="l" t="t" r="r" b="b"/>
            <a:pathLst>
              <a:path w="3181350" h="4417695">
                <a:moveTo>
                  <a:pt x="0" y="269747"/>
                </a:moveTo>
                <a:lnTo>
                  <a:pt x="4346" y="221262"/>
                </a:lnTo>
                <a:lnTo>
                  <a:pt x="16876" y="175626"/>
                </a:lnTo>
                <a:lnTo>
                  <a:pt x="36829" y="133603"/>
                </a:lnTo>
                <a:lnTo>
                  <a:pt x="63443" y="95955"/>
                </a:lnTo>
                <a:lnTo>
                  <a:pt x="95955" y="63443"/>
                </a:lnTo>
                <a:lnTo>
                  <a:pt x="133603" y="36829"/>
                </a:lnTo>
                <a:lnTo>
                  <a:pt x="175626" y="16876"/>
                </a:lnTo>
                <a:lnTo>
                  <a:pt x="221262" y="4346"/>
                </a:lnTo>
                <a:lnTo>
                  <a:pt x="269748" y="0"/>
                </a:lnTo>
                <a:lnTo>
                  <a:pt x="2882646" y="0"/>
                </a:lnTo>
                <a:lnTo>
                  <a:pt x="2931131" y="4346"/>
                </a:lnTo>
                <a:lnTo>
                  <a:pt x="2976767" y="16876"/>
                </a:lnTo>
                <a:lnTo>
                  <a:pt x="3018790" y="36830"/>
                </a:lnTo>
                <a:lnTo>
                  <a:pt x="3056438" y="63443"/>
                </a:lnTo>
                <a:lnTo>
                  <a:pt x="3088950" y="95955"/>
                </a:lnTo>
                <a:lnTo>
                  <a:pt x="3115563" y="133604"/>
                </a:lnTo>
                <a:lnTo>
                  <a:pt x="3135517" y="175626"/>
                </a:lnTo>
                <a:lnTo>
                  <a:pt x="3148047" y="221262"/>
                </a:lnTo>
                <a:lnTo>
                  <a:pt x="3152394" y="269747"/>
                </a:lnTo>
                <a:lnTo>
                  <a:pt x="3152394" y="1348739"/>
                </a:lnTo>
                <a:lnTo>
                  <a:pt x="3148047" y="1397225"/>
                </a:lnTo>
                <a:lnTo>
                  <a:pt x="3135517" y="1442861"/>
                </a:lnTo>
                <a:lnTo>
                  <a:pt x="3115564" y="1484883"/>
                </a:lnTo>
                <a:lnTo>
                  <a:pt x="3088950" y="1522532"/>
                </a:lnTo>
                <a:lnTo>
                  <a:pt x="3056438" y="1555044"/>
                </a:lnTo>
                <a:lnTo>
                  <a:pt x="3018790" y="1581657"/>
                </a:lnTo>
                <a:lnTo>
                  <a:pt x="2976767" y="1601611"/>
                </a:lnTo>
                <a:lnTo>
                  <a:pt x="2931131" y="1614141"/>
                </a:lnTo>
                <a:lnTo>
                  <a:pt x="2882646" y="1618487"/>
                </a:lnTo>
                <a:lnTo>
                  <a:pt x="269748" y="1618487"/>
                </a:lnTo>
                <a:lnTo>
                  <a:pt x="221262" y="1614141"/>
                </a:lnTo>
                <a:lnTo>
                  <a:pt x="175626" y="1601611"/>
                </a:lnTo>
                <a:lnTo>
                  <a:pt x="133603" y="1581657"/>
                </a:lnTo>
                <a:lnTo>
                  <a:pt x="95955" y="1555044"/>
                </a:lnTo>
                <a:lnTo>
                  <a:pt x="63443" y="1522532"/>
                </a:lnTo>
                <a:lnTo>
                  <a:pt x="36830" y="1484883"/>
                </a:lnTo>
                <a:lnTo>
                  <a:pt x="16876" y="1442861"/>
                </a:lnTo>
                <a:lnTo>
                  <a:pt x="4346" y="1397225"/>
                </a:lnTo>
                <a:lnTo>
                  <a:pt x="0" y="1348739"/>
                </a:lnTo>
                <a:lnTo>
                  <a:pt x="0" y="269747"/>
                </a:lnTo>
                <a:close/>
              </a:path>
              <a:path w="3181350" h="4417695">
                <a:moveTo>
                  <a:pt x="14477" y="3068573"/>
                </a:moveTo>
                <a:lnTo>
                  <a:pt x="18824" y="3020088"/>
                </a:lnTo>
                <a:lnTo>
                  <a:pt x="31354" y="2974452"/>
                </a:lnTo>
                <a:lnTo>
                  <a:pt x="51307" y="2932429"/>
                </a:lnTo>
                <a:lnTo>
                  <a:pt x="77921" y="2894781"/>
                </a:lnTo>
                <a:lnTo>
                  <a:pt x="110433" y="2862269"/>
                </a:lnTo>
                <a:lnTo>
                  <a:pt x="148081" y="2835655"/>
                </a:lnTo>
                <a:lnTo>
                  <a:pt x="190104" y="2815702"/>
                </a:lnTo>
                <a:lnTo>
                  <a:pt x="235740" y="2803172"/>
                </a:lnTo>
                <a:lnTo>
                  <a:pt x="284225" y="2798825"/>
                </a:lnTo>
                <a:lnTo>
                  <a:pt x="2911602" y="2798825"/>
                </a:lnTo>
                <a:lnTo>
                  <a:pt x="2960087" y="2803172"/>
                </a:lnTo>
                <a:lnTo>
                  <a:pt x="3005723" y="2815702"/>
                </a:lnTo>
                <a:lnTo>
                  <a:pt x="3047746" y="2835656"/>
                </a:lnTo>
                <a:lnTo>
                  <a:pt x="3085394" y="2862269"/>
                </a:lnTo>
                <a:lnTo>
                  <a:pt x="3117906" y="2894781"/>
                </a:lnTo>
                <a:lnTo>
                  <a:pt x="3144519" y="2932430"/>
                </a:lnTo>
                <a:lnTo>
                  <a:pt x="3164473" y="2974452"/>
                </a:lnTo>
                <a:lnTo>
                  <a:pt x="3177003" y="3020088"/>
                </a:lnTo>
                <a:lnTo>
                  <a:pt x="3181350" y="3068573"/>
                </a:lnTo>
                <a:lnTo>
                  <a:pt x="3181350" y="4147566"/>
                </a:lnTo>
                <a:lnTo>
                  <a:pt x="3177003" y="4196051"/>
                </a:lnTo>
                <a:lnTo>
                  <a:pt x="3164473" y="4241687"/>
                </a:lnTo>
                <a:lnTo>
                  <a:pt x="3144520" y="4283709"/>
                </a:lnTo>
                <a:lnTo>
                  <a:pt x="3117906" y="4321358"/>
                </a:lnTo>
                <a:lnTo>
                  <a:pt x="3085394" y="4353870"/>
                </a:lnTo>
                <a:lnTo>
                  <a:pt x="3047746" y="4380483"/>
                </a:lnTo>
                <a:lnTo>
                  <a:pt x="3005723" y="4400437"/>
                </a:lnTo>
                <a:lnTo>
                  <a:pt x="2960087" y="4412967"/>
                </a:lnTo>
                <a:lnTo>
                  <a:pt x="2911602" y="4417314"/>
                </a:lnTo>
                <a:lnTo>
                  <a:pt x="284225" y="4417314"/>
                </a:lnTo>
                <a:lnTo>
                  <a:pt x="235740" y="4412967"/>
                </a:lnTo>
                <a:lnTo>
                  <a:pt x="190104" y="4400437"/>
                </a:lnTo>
                <a:lnTo>
                  <a:pt x="148081" y="4380483"/>
                </a:lnTo>
                <a:lnTo>
                  <a:pt x="110433" y="4353870"/>
                </a:lnTo>
                <a:lnTo>
                  <a:pt x="77921" y="4321358"/>
                </a:lnTo>
                <a:lnTo>
                  <a:pt x="51308" y="4283709"/>
                </a:lnTo>
                <a:lnTo>
                  <a:pt x="31354" y="4241687"/>
                </a:lnTo>
                <a:lnTo>
                  <a:pt x="18824" y="4196051"/>
                </a:lnTo>
                <a:lnTo>
                  <a:pt x="14477" y="4147566"/>
                </a:lnTo>
                <a:lnTo>
                  <a:pt x="14477" y="3068573"/>
                </a:lnTo>
                <a:close/>
              </a:path>
            </a:pathLst>
          </a:custGeom>
          <a:ln w="381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object 73"/>
          <p:cNvSpPr txBox="1"/>
          <p:nvPr/>
        </p:nvSpPr>
        <p:spPr>
          <a:xfrm>
            <a:off x="4632452" y="5638038"/>
            <a:ext cx="2766695" cy="698589"/>
          </a:xfrm>
          <a:prstGeom prst="rect">
            <a:avLst/>
          </a:prstGeom>
        </p:spPr>
        <p:txBody>
          <a:bodyPr vert="horz" wrap="square" lIns="0" tIns="28575" rIns="0" bIns="0" rtlCol="0">
            <a:spAutoFit/>
          </a:bodyPr>
          <a:lstStyle/>
          <a:p>
            <a:pPr marL="12700" marR="5080" lvl="0" indent="0" defTabSz="914400" eaLnBrk="1" fontAlgn="auto" latinLnBrk="0" hangingPunct="1">
              <a:lnSpc>
                <a:spcPct val="91200"/>
              </a:lnSpc>
              <a:spcBef>
                <a:spcPts val="225"/>
              </a:spcBef>
              <a:spcAft>
                <a:spcPts val="0"/>
              </a:spcAft>
              <a:buClrTx/>
              <a:buSzTx/>
              <a:buFontTx/>
              <a:buNone/>
              <a:tabLst/>
              <a:defRPr/>
            </a:pPr>
            <a:r>
              <a:rPr kumimoji="0" sz="1300" b="1" i="0" u="none" strike="noStrike" kern="0" cap="none" spc="0" normalizeH="0" baseline="0" noProof="0" dirty="0">
                <a:ln>
                  <a:noFill/>
                </a:ln>
                <a:solidFill>
                  <a:srgbClr val="FFFFFF"/>
                </a:solidFill>
                <a:effectLst/>
                <a:uLnTx/>
                <a:uFillTx/>
                <a:latin typeface="Verdana"/>
                <a:cs typeface="Verdana"/>
              </a:rPr>
              <a:t>Lifelong</a:t>
            </a:r>
            <a:r>
              <a:rPr kumimoji="0" sz="1300" b="1" i="0" u="none" strike="noStrike" kern="0" cap="none" spc="-30" normalizeH="0" baseline="0" noProof="0" dirty="0">
                <a:ln>
                  <a:noFill/>
                </a:ln>
                <a:solidFill>
                  <a:srgbClr val="FFFFFF"/>
                </a:solidFill>
                <a:effectLst/>
                <a:uLnTx/>
                <a:uFillTx/>
                <a:latin typeface="Verdana"/>
                <a:cs typeface="Verdana"/>
              </a:rPr>
              <a:t> </a:t>
            </a:r>
            <a:r>
              <a:rPr kumimoji="0" sz="1300" b="1" i="0" u="none" strike="noStrike" kern="0" cap="none" spc="0" normalizeH="0" baseline="0" noProof="0" dirty="0">
                <a:ln>
                  <a:noFill/>
                </a:ln>
                <a:solidFill>
                  <a:srgbClr val="FFFFFF"/>
                </a:solidFill>
                <a:effectLst/>
                <a:uLnTx/>
                <a:uFillTx/>
                <a:latin typeface="Verdana"/>
                <a:cs typeface="Verdana"/>
              </a:rPr>
              <a:t>Learning:</a:t>
            </a:r>
            <a:r>
              <a:rPr kumimoji="0" sz="1300" b="1" i="0" u="none" strike="noStrike" kern="0" cap="none" spc="-25" normalizeH="0" baseline="0" noProof="0" dirty="0">
                <a:ln>
                  <a:noFill/>
                </a:ln>
                <a:solidFill>
                  <a:srgbClr val="FFFFFF"/>
                </a:solidFill>
                <a:effectLst/>
                <a:uLnTx/>
                <a:uFillTx/>
                <a:latin typeface="Verdana"/>
                <a:cs typeface="Verdana"/>
              </a:rPr>
              <a:t> </a:t>
            </a:r>
            <a:endParaRPr kumimoji="0" lang="en-US" sz="1300" b="1" i="0" u="none" strike="noStrike" kern="0" cap="none" spc="-25" normalizeH="0" baseline="0" noProof="0" dirty="0">
              <a:ln>
                <a:noFill/>
              </a:ln>
              <a:solidFill>
                <a:srgbClr val="FFFFFF"/>
              </a:solidFill>
              <a:effectLst/>
              <a:uLnTx/>
              <a:uFillTx/>
              <a:latin typeface="Verdana"/>
              <a:cs typeface="Verdana"/>
            </a:endParaRPr>
          </a:p>
          <a:p>
            <a:pPr marL="12700" marR="5080" lvl="0" indent="0" defTabSz="914400" eaLnBrk="1" fontAlgn="auto" latinLnBrk="0" hangingPunct="1">
              <a:lnSpc>
                <a:spcPct val="91200"/>
              </a:lnSpc>
              <a:spcBef>
                <a:spcPts val="225"/>
              </a:spcBef>
              <a:spcAft>
                <a:spcPts val="0"/>
              </a:spcAft>
              <a:buClrTx/>
              <a:buSzTx/>
              <a:buFontTx/>
              <a:buNone/>
              <a:tabLst/>
              <a:defRPr/>
            </a:pPr>
            <a:r>
              <a:rPr kumimoji="0" sz="1100" b="0" i="0" u="none" strike="noStrike" kern="0" cap="none" spc="0" normalizeH="0" baseline="0" noProof="0" dirty="0">
                <a:ln>
                  <a:noFill/>
                </a:ln>
                <a:solidFill>
                  <a:srgbClr val="FFFFFF"/>
                </a:solidFill>
                <a:effectLst/>
                <a:uLnTx/>
                <a:uFillTx/>
                <a:latin typeface="Verdana"/>
                <a:cs typeface="Verdana"/>
              </a:rPr>
              <a:t>We</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promote</a:t>
            </a:r>
            <a:r>
              <a:rPr kumimoji="0" sz="1100" b="0" i="0" u="none" strike="noStrike" kern="0" cap="none" spc="-25" normalizeH="0" baseline="0" noProof="0" dirty="0">
                <a:ln>
                  <a:noFill/>
                </a:ln>
                <a:solidFill>
                  <a:srgbClr val="FFFFFF"/>
                </a:solidFill>
                <a:effectLst/>
                <a:uLnTx/>
                <a:uFillTx/>
                <a:latin typeface="Verdana"/>
                <a:cs typeface="Verdana"/>
              </a:rPr>
              <a:t> the </a:t>
            </a:r>
            <a:r>
              <a:rPr kumimoji="0" sz="1100" b="0" i="0" u="none" strike="noStrike" kern="0" cap="none" spc="0" normalizeH="0" baseline="0" noProof="0" dirty="0">
                <a:ln>
                  <a:noFill/>
                </a:ln>
                <a:solidFill>
                  <a:srgbClr val="FFFFFF"/>
                </a:solidFill>
                <a:effectLst/>
                <a:uLnTx/>
                <a:uFillTx/>
                <a:latin typeface="Verdana"/>
                <a:cs typeface="Verdana"/>
              </a:rPr>
              <a:t>continuing</a:t>
            </a:r>
            <a:r>
              <a:rPr kumimoji="0" sz="1100" b="0" i="0" u="none" strike="noStrike" kern="0" cap="none" spc="-6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pursuit</a:t>
            </a:r>
            <a:r>
              <a:rPr kumimoji="0" sz="1100" b="0" i="0" u="none" strike="noStrike" kern="0" cap="none" spc="-55"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of</a:t>
            </a:r>
            <a:r>
              <a:rPr kumimoji="0" sz="1100" b="0" i="0" u="none" strike="noStrike" kern="0" cap="none" spc="-5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learning</a:t>
            </a:r>
            <a:r>
              <a:rPr kumimoji="0" sz="1100" b="0" i="0" u="none" strike="noStrike" kern="0" cap="none" spc="-55" normalizeH="0" baseline="0" noProof="0" dirty="0">
                <a:ln>
                  <a:noFill/>
                </a:ln>
                <a:solidFill>
                  <a:srgbClr val="FFFFFF"/>
                </a:solidFill>
                <a:effectLst/>
                <a:uLnTx/>
                <a:uFillTx/>
                <a:latin typeface="Verdana"/>
                <a:cs typeface="Verdana"/>
              </a:rPr>
              <a:t> </a:t>
            </a:r>
            <a:r>
              <a:rPr kumimoji="0" sz="1100" b="0" i="0" u="none" strike="noStrike" kern="0" cap="none" spc="-10" normalizeH="0" baseline="0" noProof="0" dirty="0">
                <a:ln>
                  <a:noFill/>
                </a:ln>
                <a:solidFill>
                  <a:srgbClr val="FFFFFF"/>
                </a:solidFill>
                <a:effectLst/>
                <a:uLnTx/>
                <a:uFillTx/>
                <a:latin typeface="Verdana"/>
                <a:cs typeface="Verdana"/>
              </a:rPr>
              <a:t>through </a:t>
            </a:r>
            <a:r>
              <a:rPr kumimoji="0" sz="1100" b="0" i="0" u="none" strike="noStrike" kern="0" cap="none" spc="0" normalizeH="0" baseline="0" noProof="0" dirty="0">
                <a:ln>
                  <a:noFill/>
                </a:ln>
                <a:solidFill>
                  <a:srgbClr val="FFFFFF"/>
                </a:solidFill>
                <a:effectLst/>
                <a:uLnTx/>
                <a:uFillTx/>
                <a:latin typeface="Verdana"/>
                <a:cs typeface="Verdana"/>
              </a:rPr>
              <a:t>equal</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access</a:t>
            </a:r>
            <a:r>
              <a:rPr kumimoji="0" sz="1100" b="0" i="0" u="none" strike="noStrike" kern="0" cap="none" spc="-2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to</a:t>
            </a:r>
            <a:r>
              <a:rPr kumimoji="0" sz="1100" b="0" i="0" u="none" strike="noStrike" kern="0" cap="none" spc="-35" normalizeH="0" baseline="0" noProof="0" dirty="0">
                <a:ln>
                  <a:noFill/>
                </a:ln>
                <a:solidFill>
                  <a:srgbClr val="FFFFFF"/>
                </a:solidFill>
                <a:effectLst/>
                <a:uLnTx/>
                <a:uFillTx/>
                <a:latin typeface="Verdana"/>
                <a:cs typeface="Verdana"/>
              </a:rPr>
              <a:t> </a:t>
            </a:r>
            <a:r>
              <a:rPr kumimoji="0" sz="1100" b="0" i="0" u="none" strike="noStrike" kern="0" cap="none" spc="-10" normalizeH="0" baseline="0" noProof="0" dirty="0">
                <a:ln>
                  <a:noFill/>
                </a:ln>
                <a:solidFill>
                  <a:srgbClr val="FFFFFF"/>
                </a:solidFill>
                <a:effectLst/>
                <a:uLnTx/>
                <a:uFillTx/>
                <a:latin typeface="Verdana"/>
                <a:cs typeface="Verdana"/>
              </a:rPr>
              <a:t>high-</a:t>
            </a:r>
            <a:r>
              <a:rPr kumimoji="0" sz="1100" b="0" i="0" u="none" strike="noStrike" kern="0" cap="none" spc="0" normalizeH="0" baseline="0" noProof="0" dirty="0">
                <a:ln>
                  <a:noFill/>
                </a:ln>
                <a:solidFill>
                  <a:srgbClr val="FFFFFF"/>
                </a:solidFill>
                <a:effectLst/>
                <a:uLnTx/>
                <a:uFillTx/>
                <a:latin typeface="Verdana"/>
                <a:cs typeface="Verdana"/>
              </a:rPr>
              <a:t>quality</a:t>
            </a:r>
            <a:r>
              <a:rPr kumimoji="0" sz="1100" b="0" i="0" u="none" strike="noStrike" kern="0" cap="none" spc="-40" normalizeH="0" baseline="0" noProof="0" dirty="0">
                <a:ln>
                  <a:noFill/>
                </a:ln>
                <a:solidFill>
                  <a:srgbClr val="FFFFFF"/>
                </a:solidFill>
                <a:effectLst/>
                <a:uLnTx/>
                <a:uFillTx/>
                <a:latin typeface="Verdana"/>
                <a:cs typeface="Verdana"/>
              </a:rPr>
              <a:t> </a:t>
            </a:r>
            <a:r>
              <a:rPr kumimoji="0" sz="1100" b="0" i="0" u="none" strike="noStrike" kern="0" cap="none" spc="-10" normalizeH="0" baseline="0" noProof="0" dirty="0">
                <a:ln>
                  <a:noFill/>
                </a:ln>
                <a:solidFill>
                  <a:srgbClr val="FFFFFF"/>
                </a:solidFill>
                <a:effectLst/>
                <a:uLnTx/>
                <a:uFillTx/>
                <a:latin typeface="Verdana"/>
                <a:cs typeface="Verdana"/>
              </a:rPr>
              <a:t>teaching </a:t>
            </a:r>
            <a:r>
              <a:rPr kumimoji="0" sz="1100" b="0" i="0" u="none" strike="noStrike" kern="0" cap="none" spc="0" normalizeH="0" baseline="0" noProof="0" dirty="0">
                <a:ln>
                  <a:noFill/>
                </a:ln>
                <a:solidFill>
                  <a:srgbClr val="FFFFFF"/>
                </a:solidFill>
                <a:effectLst/>
                <a:uLnTx/>
                <a:uFillTx/>
                <a:latin typeface="Verdana"/>
                <a:cs typeface="Verdana"/>
              </a:rPr>
              <a:t>and</a:t>
            </a:r>
            <a:r>
              <a:rPr kumimoji="0" sz="1100" b="0" i="0" u="none" strike="noStrike" kern="0" cap="none" spc="-4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support</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10" normalizeH="0" baseline="0" noProof="0" dirty="0">
                <a:ln>
                  <a:noFill/>
                </a:ln>
                <a:solidFill>
                  <a:srgbClr val="FFFFFF"/>
                </a:solidFill>
                <a:effectLst/>
                <a:uLnTx/>
                <a:uFillTx/>
                <a:latin typeface="Verdana"/>
                <a:cs typeface="Verdana"/>
              </a:rPr>
              <a:t>services.</a:t>
            </a:r>
            <a:endParaRPr kumimoji="0" sz="1100" b="0" i="0" u="none" strike="noStrike" kern="0" cap="none" spc="0" normalizeH="0" baseline="0" noProof="0" dirty="0">
              <a:ln>
                <a:noFill/>
              </a:ln>
              <a:solidFill>
                <a:sysClr val="windowText" lastClr="000000"/>
              </a:solidFill>
              <a:effectLst/>
              <a:uLnTx/>
              <a:uFillTx/>
              <a:latin typeface="Verdana"/>
              <a:cs typeface="Verdana"/>
            </a:endParaRPr>
          </a:p>
        </p:txBody>
      </p:sp>
      <p:sp>
        <p:nvSpPr>
          <p:cNvPr id="76" name="object 76"/>
          <p:cNvSpPr txBox="1"/>
          <p:nvPr/>
        </p:nvSpPr>
        <p:spPr>
          <a:xfrm>
            <a:off x="4724080" y="2775962"/>
            <a:ext cx="2975229" cy="729302"/>
          </a:xfrm>
          <a:prstGeom prst="rect">
            <a:avLst/>
          </a:prstGeom>
        </p:spPr>
        <p:txBody>
          <a:bodyPr vert="horz" wrap="square" lIns="0" tIns="45085" rIns="0" bIns="0" rtlCol="0">
            <a:spAutoFit/>
          </a:bodyPr>
          <a:lstStyle/>
          <a:p>
            <a:pPr marL="12700" marR="5080">
              <a:lnSpc>
                <a:spcPct val="91100"/>
              </a:lnSpc>
              <a:spcBef>
                <a:spcPts val="225"/>
              </a:spcBef>
            </a:pPr>
            <a:r>
              <a:rPr sz="1300" b="1" dirty="0">
                <a:solidFill>
                  <a:srgbClr val="FFFFFF"/>
                </a:solidFill>
                <a:latin typeface="Verdana"/>
              </a:rPr>
              <a:t>Equity and Diversity: </a:t>
            </a:r>
            <a:endParaRPr lang="en-US" sz="1300" b="1" dirty="0">
              <a:solidFill>
                <a:srgbClr val="FFFFFF"/>
              </a:solidFill>
              <a:latin typeface="Verdana"/>
            </a:endParaRPr>
          </a:p>
          <a:p>
            <a:pPr marL="12700" marR="5080">
              <a:lnSpc>
                <a:spcPct val="91100"/>
              </a:lnSpc>
              <a:spcBef>
                <a:spcPts val="225"/>
              </a:spcBef>
            </a:pPr>
            <a:r>
              <a:rPr sz="1100" dirty="0">
                <a:solidFill>
                  <a:srgbClr val="FFFFFF"/>
                </a:solidFill>
                <a:latin typeface="Verdana"/>
              </a:rPr>
              <a:t>We value a diverse, equitable, inclusive, socially just, accessible learning, and anti-racist working environment.</a:t>
            </a:r>
          </a:p>
        </p:txBody>
      </p:sp>
      <p:sp>
        <p:nvSpPr>
          <p:cNvPr id="77" name="object 77"/>
          <p:cNvSpPr txBox="1"/>
          <p:nvPr/>
        </p:nvSpPr>
        <p:spPr>
          <a:xfrm>
            <a:off x="565592" y="5638038"/>
            <a:ext cx="2963605" cy="869277"/>
          </a:xfrm>
          <a:prstGeom prst="rect">
            <a:avLst/>
          </a:prstGeom>
        </p:spPr>
        <p:txBody>
          <a:bodyPr vert="horz" wrap="square" lIns="0" tIns="45085" rIns="0" bIns="0" rtlCol="0">
            <a:spAutoFit/>
          </a:bodyPr>
          <a:lstStyle/>
          <a:p>
            <a:pPr marL="12700" marR="5080">
              <a:lnSpc>
                <a:spcPct val="91200"/>
              </a:lnSpc>
              <a:spcBef>
                <a:spcPts val="225"/>
              </a:spcBef>
            </a:pPr>
            <a:r>
              <a:rPr sz="1300" b="1" dirty="0">
                <a:solidFill>
                  <a:srgbClr val="FFFFFF"/>
                </a:solidFill>
                <a:latin typeface="Verdana"/>
              </a:rPr>
              <a:t>Community Building: </a:t>
            </a:r>
            <a:endParaRPr lang="en-US" sz="1300" b="1" dirty="0">
              <a:solidFill>
                <a:srgbClr val="FFFFFF"/>
              </a:solidFill>
              <a:latin typeface="Verdana"/>
            </a:endParaRPr>
          </a:p>
          <a:p>
            <a:pPr marL="12700" marR="5080">
              <a:lnSpc>
                <a:spcPct val="91200"/>
              </a:lnSpc>
              <a:spcBef>
                <a:spcPts val="225"/>
              </a:spcBef>
            </a:pPr>
            <a:r>
              <a:rPr sz="1100" dirty="0">
                <a:solidFill>
                  <a:srgbClr val="FFFFFF"/>
                </a:solidFill>
                <a:latin typeface="Verdana"/>
              </a:rPr>
              <a:t>We collaborate in responsible partnerships through open communication, authentic care, and a cooperative spirit.</a:t>
            </a:r>
          </a:p>
        </p:txBody>
      </p:sp>
      <p:sp>
        <p:nvSpPr>
          <p:cNvPr id="78" name="object 78"/>
          <p:cNvSpPr txBox="1"/>
          <p:nvPr/>
        </p:nvSpPr>
        <p:spPr>
          <a:xfrm>
            <a:off x="8635746" y="5638038"/>
            <a:ext cx="3140964" cy="564257"/>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sz="1300" b="1" i="0" u="none" strike="noStrike" kern="0" cap="none" spc="0" normalizeH="0" baseline="0" noProof="0" dirty="0">
                <a:ln>
                  <a:noFill/>
                </a:ln>
                <a:solidFill>
                  <a:srgbClr val="FFFFFF"/>
                </a:solidFill>
                <a:effectLst/>
                <a:uLnTx/>
                <a:uFillTx/>
                <a:latin typeface="Verdana"/>
                <a:cs typeface="Verdana"/>
              </a:rPr>
              <a:t>Sustainability</a:t>
            </a:r>
            <a:r>
              <a:rPr kumimoji="0" sz="1300" b="1" i="0" u="none" strike="noStrike" kern="0" cap="none" spc="-60" normalizeH="0" baseline="0" noProof="0" dirty="0">
                <a:ln>
                  <a:noFill/>
                </a:ln>
                <a:solidFill>
                  <a:srgbClr val="FFFFFF"/>
                </a:solidFill>
                <a:effectLst/>
                <a:uLnTx/>
                <a:uFillTx/>
                <a:latin typeface="Verdana"/>
                <a:cs typeface="Verdana"/>
              </a:rPr>
              <a:t> </a:t>
            </a:r>
            <a:r>
              <a:rPr kumimoji="0" sz="1300" b="1" i="0" u="none" strike="noStrike" kern="0" cap="none" spc="-25" normalizeH="0" baseline="0" noProof="0" dirty="0">
                <a:ln>
                  <a:noFill/>
                </a:ln>
                <a:solidFill>
                  <a:srgbClr val="FFFFFF"/>
                </a:solidFill>
                <a:effectLst/>
                <a:uLnTx/>
                <a:uFillTx/>
                <a:latin typeface="Verdana"/>
                <a:cs typeface="Verdana"/>
              </a:rPr>
              <a:t>and </a:t>
            </a:r>
            <a:r>
              <a:rPr kumimoji="0" sz="1300" b="1" i="0" u="none" strike="noStrike" kern="0" cap="none" spc="0" normalizeH="0" baseline="0" noProof="0" dirty="0">
                <a:ln>
                  <a:noFill/>
                </a:ln>
                <a:solidFill>
                  <a:srgbClr val="FFFFFF"/>
                </a:solidFill>
                <a:effectLst/>
                <a:uLnTx/>
                <a:uFillTx/>
                <a:latin typeface="Verdana"/>
                <a:cs typeface="Verdana"/>
              </a:rPr>
              <a:t>Stewardship:</a:t>
            </a:r>
            <a:r>
              <a:rPr kumimoji="0" sz="1300" b="1" i="0" u="none" strike="noStrike" kern="0" cap="none" spc="-25" normalizeH="0" baseline="0" noProof="0" dirty="0">
                <a:ln>
                  <a:noFill/>
                </a:ln>
                <a:solidFill>
                  <a:srgbClr val="FFFFFF"/>
                </a:solidFill>
                <a:effectLst/>
                <a:uLnTx/>
                <a:uFillTx/>
                <a:latin typeface="Verdana"/>
                <a:cs typeface="Verdana"/>
              </a:rPr>
              <a:t> </a:t>
            </a:r>
            <a:endParaRPr kumimoji="0" lang="en-US" sz="1300" b="1" i="0" u="none" strike="noStrike" kern="0" cap="none" spc="-25" normalizeH="0" baseline="0" noProof="0" dirty="0">
              <a:ln>
                <a:noFill/>
              </a:ln>
              <a:solidFill>
                <a:srgbClr val="FFFFFF"/>
              </a:solidFill>
              <a:effectLst/>
              <a:uLnTx/>
              <a:uFillTx/>
              <a:latin typeface="Verdana"/>
              <a:cs typeface="Verdana"/>
            </a:endParaRPr>
          </a:p>
          <a:p>
            <a:pPr marL="12700" marR="5080" lvl="0" indent="0" defTabSz="914400" eaLnBrk="1" fontAlgn="auto" latinLnBrk="0" hangingPunct="1">
              <a:lnSpc>
                <a:spcPct val="100000"/>
              </a:lnSpc>
              <a:spcBef>
                <a:spcPts val="100"/>
              </a:spcBef>
              <a:spcAft>
                <a:spcPts val="0"/>
              </a:spcAft>
              <a:buClrTx/>
              <a:buSzTx/>
              <a:buFontTx/>
              <a:buNone/>
              <a:tabLst/>
              <a:defRPr/>
            </a:pPr>
            <a:r>
              <a:rPr kumimoji="0" sz="1100" b="0" i="0" u="none" strike="noStrike" kern="0" cap="none" spc="0" normalizeH="0" baseline="0" noProof="0" dirty="0">
                <a:ln>
                  <a:noFill/>
                </a:ln>
                <a:solidFill>
                  <a:srgbClr val="FFFFFF"/>
                </a:solidFill>
                <a:effectLst/>
                <a:uLnTx/>
                <a:uFillTx/>
                <a:latin typeface="Verdana"/>
                <a:cs typeface="Verdana"/>
              </a:rPr>
              <a:t>We</a:t>
            </a:r>
            <a:r>
              <a:rPr kumimoji="0" sz="1100" b="0" i="0" u="none" strike="noStrike" kern="0" cap="none" spc="-35"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value</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the</a:t>
            </a:r>
            <a:r>
              <a:rPr kumimoji="0" sz="1100" b="0" i="0" u="none" strike="noStrike" kern="0" cap="none" spc="-25" normalizeH="0" baseline="0" noProof="0" dirty="0">
                <a:ln>
                  <a:noFill/>
                </a:ln>
                <a:solidFill>
                  <a:srgbClr val="FFFFFF"/>
                </a:solidFill>
                <a:effectLst/>
                <a:uLnTx/>
                <a:uFillTx/>
                <a:latin typeface="Verdana"/>
                <a:cs typeface="Verdana"/>
              </a:rPr>
              <a:t> </a:t>
            </a:r>
            <a:r>
              <a:rPr kumimoji="0" sz="1100" b="0" i="0" u="none" strike="noStrike" kern="0" cap="none" spc="-10" normalizeH="0" baseline="0" noProof="0" dirty="0">
                <a:ln>
                  <a:noFill/>
                </a:ln>
                <a:solidFill>
                  <a:srgbClr val="FFFFFF"/>
                </a:solidFill>
                <a:effectLst/>
                <a:uLnTx/>
                <a:uFillTx/>
                <a:latin typeface="Verdana"/>
                <a:cs typeface="Verdana"/>
              </a:rPr>
              <a:t>three </a:t>
            </a:r>
            <a:r>
              <a:rPr kumimoji="0" sz="1100" b="0" i="0" u="none" strike="noStrike" kern="0" cap="none" spc="0" normalizeH="0" baseline="0" noProof="0" dirty="0">
                <a:ln>
                  <a:noFill/>
                </a:ln>
                <a:solidFill>
                  <a:srgbClr val="FFFFFF"/>
                </a:solidFill>
                <a:effectLst/>
                <a:uLnTx/>
                <a:uFillTx/>
                <a:latin typeface="Verdana"/>
                <a:cs typeface="Verdana"/>
              </a:rPr>
              <a:t>pillars</a:t>
            </a:r>
            <a:r>
              <a:rPr kumimoji="0" sz="1100" b="0" i="0" u="none" strike="noStrike" kern="0" cap="none" spc="-5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of</a:t>
            </a:r>
            <a:r>
              <a:rPr kumimoji="0" sz="1100" b="0" i="0" u="none" strike="noStrike" kern="0" cap="none" spc="-5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sustainability</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10" normalizeH="0" baseline="0" noProof="0" dirty="0">
                <a:ln>
                  <a:noFill/>
                </a:ln>
                <a:solidFill>
                  <a:srgbClr val="FFFFFF"/>
                </a:solidFill>
                <a:effectLst/>
                <a:uLnTx/>
                <a:uFillTx/>
                <a:latin typeface="Verdana"/>
                <a:cs typeface="Verdana"/>
              </a:rPr>
              <a:t>people, </a:t>
            </a:r>
            <a:r>
              <a:rPr kumimoji="0" sz="1100" b="0" i="0" u="none" strike="noStrike" kern="0" cap="none" spc="0" normalizeH="0" baseline="0" noProof="0" dirty="0">
                <a:ln>
                  <a:noFill/>
                </a:ln>
                <a:solidFill>
                  <a:srgbClr val="FFFFFF"/>
                </a:solidFill>
                <a:effectLst/>
                <a:uLnTx/>
                <a:uFillTx/>
                <a:latin typeface="Verdana"/>
                <a:cs typeface="Verdana"/>
              </a:rPr>
              <a:t>planet,</a:t>
            </a:r>
            <a:r>
              <a:rPr kumimoji="0" sz="1100" b="0" i="0" u="none" strike="noStrike" kern="0" cap="none" spc="-40" normalizeH="0" baseline="0" noProof="0" dirty="0">
                <a:ln>
                  <a:noFill/>
                </a:ln>
                <a:solidFill>
                  <a:srgbClr val="FFFFFF"/>
                </a:solidFill>
                <a:effectLst/>
                <a:uLnTx/>
                <a:uFillTx/>
                <a:latin typeface="Verdana"/>
                <a:cs typeface="Verdana"/>
              </a:rPr>
              <a:t> </a:t>
            </a:r>
            <a:r>
              <a:rPr kumimoji="0" sz="1100" b="0" i="0" u="none" strike="noStrike" kern="0" cap="none" spc="0" normalizeH="0" baseline="0" noProof="0" dirty="0">
                <a:ln>
                  <a:noFill/>
                </a:ln>
                <a:solidFill>
                  <a:srgbClr val="FFFFFF"/>
                </a:solidFill>
                <a:effectLst/>
                <a:uLnTx/>
                <a:uFillTx/>
                <a:latin typeface="Verdana"/>
                <a:cs typeface="Verdana"/>
              </a:rPr>
              <a:t>and</a:t>
            </a:r>
            <a:r>
              <a:rPr kumimoji="0" sz="1100" b="0" i="0" u="none" strike="noStrike" kern="0" cap="none" spc="-30" normalizeH="0" baseline="0" noProof="0" dirty="0">
                <a:ln>
                  <a:noFill/>
                </a:ln>
                <a:solidFill>
                  <a:srgbClr val="FFFFFF"/>
                </a:solidFill>
                <a:effectLst/>
                <a:uLnTx/>
                <a:uFillTx/>
                <a:latin typeface="Verdana"/>
                <a:cs typeface="Verdana"/>
              </a:rPr>
              <a:t> </a:t>
            </a:r>
            <a:r>
              <a:rPr kumimoji="0" sz="1100" b="0" i="0" u="none" strike="noStrike" kern="0" cap="none" spc="-10" normalizeH="0" baseline="0" noProof="0" dirty="0">
                <a:ln>
                  <a:noFill/>
                </a:ln>
                <a:solidFill>
                  <a:srgbClr val="FFFFFF"/>
                </a:solidFill>
                <a:effectLst/>
                <a:uLnTx/>
                <a:uFillTx/>
                <a:latin typeface="Verdana"/>
                <a:cs typeface="Verdana"/>
              </a:rPr>
              <a:t>prosperity.</a:t>
            </a:r>
            <a:endParaRPr kumimoji="0" sz="1100" b="0" i="0" u="none" strike="noStrike" kern="0" cap="none" spc="0" normalizeH="0" baseline="0" noProof="0" dirty="0">
              <a:ln>
                <a:noFill/>
              </a:ln>
              <a:solidFill>
                <a:sysClr val="windowText" lastClr="000000"/>
              </a:solidFill>
              <a:effectLst/>
              <a:uLnTx/>
              <a:uFillTx/>
              <a:latin typeface="Verdana"/>
              <a:cs typeface="Verdana"/>
            </a:endParaRPr>
          </a:p>
        </p:txBody>
      </p:sp>
      <p:sp>
        <p:nvSpPr>
          <p:cNvPr id="80" name="object 63">
            <a:extLst>
              <a:ext uri="{FF2B5EF4-FFF2-40B4-BE49-F238E27FC236}">
                <a16:creationId xmlns:a16="http://schemas.microsoft.com/office/drawing/2014/main" id="{006DA6BF-9E11-4655-9833-EA0BAF002139}"/>
              </a:ext>
            </a:extLst>
          </p:cNvPr>
          <p:cNvSpPr/>
          <p:nvPr/>
        </p:nvSpPr>
        <p:spPr>
          <a:xfrm>
            <a:off x="4517959" y="2166428"/>
            <a:ext cx="3181350" cy="4417695"/>
          </a:xfrm>
          <a:custGeom>
            <a:avLst/>
            <a:gdLst/>
            <a:ahLst/>
            <a:cxnLst/>
            <a:rect l="l" t="t" r="r" b="b"/>
            <a:pathLst>
              <a:path w="3181350" h="4417695">
                <a:moveTo>
                  <a:pt x="0" y="269747"/>
                </a:moveTo>
                <a:lnTo>
                  <a:pt x="4346" y="221262"/>
                </a:lnTo>
                <a:lnTo>
                  <a:pt x="16876" y="175626"/>
                </a:lnTo>
                <a:lnTo>
                  <a:pt x="36829" y="133603"/>
                </a:lnTo>
                <a:lnTo>
                  <a:pt x="63443" y="95955"/>
                </a:lnTo>
                <a:lnTo>
                  <a:pt x="95955" y="63443"/>
                </a:lnTo>
                <a:lnTo>
                  <a:pt x="133603" y="36829"/>
                </a:lnTo>
                <a:lnTo>
                  <a:pt x="175626" y="16876"/>
                </a:lnTo>
                <a:lnTo>
                  <a:pt x="221262" y="4346"/>
                </a:lnTo>
                <a:lnTo>
                  <a:pt x="269748" y="0"/>
                </a:lnTo>
                <a:lnTo>
                  <a:pt x="2882646" y="0"/>
                </a:lnTo>
                <a:lnTo>
                  <a:pt x="2931131" y="4346"/>
                </a:lnTo>
                <a:lnTo>
                  <a:pt x="2976767" y="16876"/>
                </a:lnTo>
                <a:lnTo>
                  <a:pt x="3018790" y="36830"/>
                </a:lnTo>
                <a:lnTo>
                  <a:pt x="3056438" y="63443"/>
                </a:lnTo>
                <a:lnTo>
                  <a:pt x="3088950" y="95955"/>
                </a:lnTo>
                <a:lnTo>
                  <a:pt x="3115563" y="133604"/>
                </a:lnTo>
                <a:lnTo>
                  <a:pt x="3135517" y="175626"/>
                </a:lnTo>
                <a:lnTo>
                  <a:pt x="3148047" y="221262"/>
                </a:lnTo>
                <a:lnTo>
                  <a:pt x="3152394" y="269747"/>
                </a:lnTo>
                <a:lnTo>
                  <a:pt x="3152394" y="1348739"/>
                </a:lnTo>
                <a:lnTo>
                  <a:pt x="3148047" y="1397225"/>
                </a:lnTo>
                <a:lnTo>
                  <a:pt x="3135517" y="1442861"/>
                </a:lnTo>
                <a:lnTo>
                  <a:pt x="3115564" y="1484883"/>
                </a:lnTo>
                <a:lnTo>
                  <a:pt x="3088950" y="1522532"/>
                </a:lnTo>
                <a:lnTo>
                  <a:pt x="3056438" y="1555044"/>
                </a:lnTo>
                <a:lnTo>
                  <a:pt x="3018790" y="1581657"/>
                </a:lnTo>
                <a:lnTo>
                  <a:pt x="2976767" y="1601611"/>
                </a:lnTo>
                <a:lnTo>
                  <a:pt x="2931131" y="1614141"/>
                </a:lnTo>
                <a:lnTo>
                  <a:pt x="2882646" y="1618487"/>
                </a:lnTo>
                <a:lnTo>
                  <a:pt x="269748" y="1618487"/>
                </a:lnTo>
                <a:lnTo>
                  <a:pt x="221262" y="1614141"/>
                </a:lnTo>
                <a:lnTo>
                  <a:pt x="175626" y="1601611"/>
                </a:lnTo>
                <a:lnTo>
                  <a:pt x="133603" y="1581657"/>
                </a:lnTo>
                <a:lnTo>
                  <a:pt x="95955" y="1555044"/>
                </a:lnTo>
                <a:lnTo>
                  <a:pt x="63443" y="1522532"/>
                </a:lnTo>
                <a:lnTo>
                  <a:pt x="36830" y="1484883"/>
                </a:lnTo>
                <a:lnTo>
                  <a:pt x="16876" y="1442861"/>
                </a:lnTo>
                <a:lnTo>
                  <a:pt x="4346" y="1397225"/>
                </a:lnTo>
                <a:lnTo>
                  <a:pt x="0" y="1348739"/>
                </a:lnTo>
                <a:lnTo>
                  <a:pt x="0" y="269747"/>
                </a:lnTo>
                <a:close/>
              </a:path>
              <a:path w="3181350" h="4417695">
                <a:moveTo>
                  <a:pt x="14477" y="3068573"/>
                </a:moveTo>
                <a:lnTo>
                  <a:pt x="18824" y="3020088"/>
                </a:lnTo>
                <a:lnTo>
                  <a:pt x="31354" y="2974452"/>
                </a:lnTo>
                <a:lnTo>
                  <a:pt x="51307" y="2932429"/>
                </a:lnTo>
                <a:lnTo>
                  <a:pt x="77921" y="2894781"/>
                </a:lnTo>
                <a:lnTo>
                  <a:pt x="110433" y="2862269"/>
                </a:lnTo>
                <a:lnTo>
                  <a:pt x="148081" y="2835655"/>
                </a:lnTo>
                <a:lnTo>
                  <a:pt x="190104" y="2815702"/>
                </a:lnTo>
                <a:lnTo>
                  <a:pt x="235740" y="2803172"/>
                </a:lnTo>
                <a:lnTo>
                  <a:pt x="284225" y="2798825"/>
                </a:lnTo>
                <a:lnTo>
                  <a:pt x="2911602" y="2798825"/>
                </a:lnTo>
                <a:lnTo>
                  <a:pt x="2960087" y="2803172"/>
                </a:lnTo>
                <a:lnTo>
                  <a:pt x="3005723" y="2815702"/>
                </a:lnTo>
                <a:lnTo>
                  <a:pt x="3047746" y="2835656"/>
                </a:lnTo>
                <a:lnTo>
                  <a:pt x="3085394" y="2862269"/>
                </a:lnTo>
                <a:lnTo>
                  <a:pt x="3117906" y="2894781"/>
                </a:lnTo>
                <a:lnTo>
                  <a:pt x="3144519" y="2932430"/>
                </a:lnTo>
                <a:lnTo>
                  <a:pt x="3164473" y="2974452"/>
                </a:lnTo>
                <a:lnTo>
                  <a:pt x="3177003" y="3020088"/>
                </a:lnTo>
                <a:lnTo>
                  <a:pt x="3181350" y="3068573"/>
                </a:lnTo>
                <a:lnTo>
                  <a:pt x="3181350" y="4147566"/>
                </a:lnTo>
                <a:lnTo>
                  <a:pt x="3177003" y="4196051"/>
                </a:lnTo>
                <a:lnTo>
                  <a:pt x="3164473" y="4241687"/>
                </a:lnTo>
                <a:lnTo>
                  <a:pt x="3144520" y="4283709"/>
                </a:lnTo>
                <a:lnTo>
                  <a:pt x="3117906" y="4321358"/>
                </a:lnTo>
                <a:lnTo>
                  <a:pt x="3085394" y="4353870"/>
                </a:lnTo>
                <a:lnTo>
                  <a:pt x="3047746" y="4380483"/>
                </a:lnTo>
                <a:lnTo>
                  <a:pt x="3005723" y="4400437"/>
                </a:lnTo>
                <a:lnTo>
                  <a:pt x="2960087" y="4412967"/>
                </a:lnTo>
                <a:lnTo>
                  <a:pt x="2911602" y="4417314"/>
                </a:lnTo>
                <a:lnTo>
                  <a:pt x="284225" y="4417314"/>
                </a:lnTo>
                <a:lnTo>
                  <a:pt x="235740" y="4412967"/>
                </a:lnTo>
                <a:lnTo>
                  <a:pt x="190104" y="4400437"/>
                </a:lnTo>
                <a:lnTo>
                  <a:pt x="148081" y="4380483"/>
                </a:lnTo>
                <a:lnTo>
                  <a:pt x="110433" y="4353870"/>
                </a:lnTo>
                <a:lnTo>
                  <a:pt x="77921" y="4321358"/>
                </a:lnTo>
                <a:lnTo>
                  <a:pt x="51308" y="4283709"/>
                </a:lnTo>
                <a:lnTo>
                  <a:pt x="31354" y="4241687"/>
                </a:lnTo>
                <a:lnTo>
                  <a:pt x="18824" y="4196051"/>
                </a:lnTo>
                <a:lnTo>
                  <a:pt x="14477" y="4147566"/>
                </a:lnTo>
                <a:lnTo>
                  <a:pt x="14477" y="3068573"/>
                </a:lnTo>
                <a:close/>
              </a:path>
            </a:pathLst>
          </a:custGeom>
          <a:ln w="381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object 77">
            <a:extLst>
              <a:ext uri="{FF2B5EF4-FFF2-40B4-BE49-F238E27FC236}">
                <a16:creationId xmlns:a16="http://schemas.microsoft.com/office/drawing/2014/main" id="{8710C4EA-C78F-4A7E-9892-705AE9F5FB3D}"/>
              </a:ext>
            </a:extLst>
          </p:cNvPr>
          <p:cNvSpPr txBox="1"/>
          <p:nvPr/>
        </p:nvSpPr>
        <p:spPr>
          <a:xfrm>
            <a:off x="561086" y="2736850"/>
            <a:ext cx="2740660" cy="883319"/>
          </a:xfrm>
          <a:prstGeom prst="rect">
            <a:avLst/>
          </a:prstGeom>
        </p:spPr>
        <p:txBody>
          <a:bodyPr vert="horz" wrap="square" lIns="0" tIns="45085" rIns="0" bIns="0" rtlCol="0">
            <a:spAutoFit/>
          </a:bodyPr>
          <a:lstStyle/>
          <a:p>
            <a:pPr marL="12700" marR="5080" lvl="0" indent="0" defTabSz="914400" eaLnBrk="1" fontAlgn="auto" latinLnBrk="0" hangingPunct="1">
              <a:lnSpc>
                <a:spcPct val="91300"/>
              </a:lnSpc>
              <a:spcBef>
                <a:spcPts val="225"/>
              </a:spcBef>
              <a:spcAft>
                <a:spcPts val="0"/>
              </a:spcAft>
              <a:buClrTx/>
              <a:buSzTx/>
              <a:buFontTx/>
              <a:buNone/>
              <a:tabLst/>
              <a:defRPr/>
            </a:pPr>
            <a:r>
              <a:rPr kumimoji="0" lang="en-US" sz="1300" b="1" i="0" u="none" strike="noStrike" kern="0" cap="none" spc="-10" normalizeH="0" baseline="0" noProof="0" dirty="0">
                <a:ln>
                  <a:noFill/>
                </a:ln>
                <a:solidFill>
                  <a:schemeClr val="bg1"/>
                </a:solidFill>
                <a:effectLst/>
                <a:uLnTx/>
                <a:uFillTx/>
                <a:latin typeface="Verdana"/>
                <a:cs typeface="Verdana"/>
              </a:rPr>
              <a:t>Student</a:t>
            </a:r>
            <a:r>
              <a:rPr kumimoji="0" lang="en-US" sz="1300" b="1" i="0" u="none" strike="noStrike" kern="0" cap="none" spc="-70" normalizeH="0" baseline="0" noProof="0" dirty="0">
                <a:ln>
                  <a:noFill/>
                </a:ln>
                <a:solidFill>
                  <a:schemeClr val="bg1"/>
                </a:solidFill>
                <a:effectLst/>
                <a:uLnTx/>
                <a:uFillTx/>
                <a:latin typeface="Verdana"/>
                <a:cs typeface="Verdana"/>
              </a:rPr>
              <a:t> </a:t>
            </a:r>
            <a:r>
              <a:rPr kumimoji="0" lang="en-US" sz="1300" b="1" i="0" u="none" strike="noStrike" kern="0" cap="none" spc="0" normalizeH="0" baseline="0" noProof="0" dirty="0">
                <a:ln>
                  <a:noFill/>
                </a:ln>
                <a:solidFill>
                  <a:schemeClr val="bg1"/>
                </a:solidFill>
                <a:effectLst/>
                <a:uLnTx/>
                <a:uFillTx/>
                <a:latin typeface="Verdana"/>
                <a:cs typeface="Verdana"/>
              </a:rPr>
              <a:t>Focus:</a:t>
            </a:r>
            <a:r>
              <a:rPr kumimoji="0" lang="en-US" sz="1300" b="1" i="0" u="none" strike="noStrike" kern="0" cap="none" spc="15" normalizeH="0" baseline="0" noProof="0" dirty="0">
                <a:ln>
                  <a:noFill/>
                </a:ln>
                <a:solidFill>
                  <a:schemeClr val="bg1"/>
                </a:solidFill>
                <a:effectLst/>
                <a:uLnTx/>
                <a:uFillTx/>
                <a:latin typeface="Verdana"/>
                <a:cs typeface="Verdana"/>
              </a:rPr>
              <a:t> </a:t>
            </a:r>
          </a:p>
          <a:p>
            <a:pPr marL="12700" marR="5080" lvl="0" indent="0" defTabSz="914400" eaLnBrk="1" fontAlgn="auto" latinLnBrk="0" hangingPunct="1">
              <a:lnSpc>
                <a:spcPct val="91300"/>
              </a:lnSpc>
              <a:spcBef>
                <a:spcPts val="225"/>
              </a:spcBef>
              <a:spcAft>
                <a:spcPts val="0"/>
              </a:spcAft>
              <a:buClrTx/>
              <a:buSzTx/>
              <a:buFontTx/>
              <a:buNone/>
              <a:tabLst/>
              <a:defRPr/>
            </a:pPr>
            <a:r>
              <a:rPr kumimoji="0" lang="en-US" sz="1100" b="0" i="0" u="none" strike="noStrike" kern="0" cap="none" spc="0" normalizeH="0" baseline="0" noProof="0" dirty="0">
                <a:ln>
                  <a:noFill/>
                </a:ln>
                <a:solidFill>
                  <a:schemeClr val="bg1"/>
                </a:solidFill>
                <a:effectLst/>
                <a:uLnTx/>
                <a:uFillTx/>
                <a:latin typeface="Verdana"/>
                <a:cs typeface="Verdana"/>
              </a:rPr>
              <a:t>We</a:t>
            </a:r>
            <a:r>
              <a:rPr kumimoji="0" lang="en-US" sz="1100" b="0" i="0" u="none" strike="noStrike" kern="0" cap="none" spc="-65" normalizeH="0" baseline="0" noProof="0" dirty="0">
                <a:ln>
                  <a:noFill/>
                </a:ln>
                <a:solidFill>
                  <a:schemeClr val="bg1"/>
                </a:solidFill>
                <a:effectLst/>
                <a:uLnTx/>
                <a:uFillTx/>
                <a:latin typeface="Verdana"/>
                <a:cs typeface="Verdana"/>
              </a:rPr>
              <a:t> </a:t>
            </a:r>
            <a:r>
              <a:rPr kumimoji="0" lang="en-US" sz="1100" b="0" i="0" u="none" strike="noStrike" kern="0" cap="none" spc="-10" normalizeH="0" baseline="0" noProof="0" dirty="0">
                <a:ln>
                  <a:noFill/>
                </a:ln>
                <a:solidFill>
                  <a:schemeClr val="bg1"/>
                </a:solidFill>
                <a:effectLst/>
                <a:uLnTx/>
                <a:uFillTx/>
                <a:latin typeface="Verdana"/>
                <a:cs typeface="Verdana"/>
              </a:rPr>
              <a:t>address</a:t>
            </a:r>
            <a:r>
              <a:rPr kumimoji="0" lang="en-US" sz="1100" b="0" i="0" u="none" strike="noStrike" kern="0" cap="none" spc="-65" normalizeH="0" baseline="0" noProof="0" dirty="0">
                <a:ln>
                  <a:noFill/>
                </a:ln>
                <a:solidFill>
                  <a:schemeClr val="bg1"/>
                </a:solidFill>
                <a:effectLst/>
                <a:uLnTx/>
                <a:uFillTx/>
                <a:latin typeface="Verdana"/>
                <a:cs typeface="Verdana"/>
              </a:rPr>
              <a:t> </a:t>
            </a:r>
            <a:r>
              <a:rPr kumimoji="0" lang="en-US" sz="1100" b="0" i="0" u="none" strike="noStrike" kern="0" cap="none" spc="0" normalizeH="0" baseline="0" noProof="0" dirty="0">
                <a:ln>
                  <a:noFill/>
                </a:ln>
                <a:solidFill>
                  <a:schemeClr val="bg1"/>
                </a:solidFill>
                <a:effectLst/>
                <a:uLnTx/>
                <a:uFillTx/>
                <a:latin typeface="Verdana"/>
                <a:cs typeface="Verdana"/>
              </a:rPr>
              <a:t>the</a:t>
            </a:r>
            <a:r>
              <a:rPr kumimoji="0" lang="en-US" sz="1100" b="0" i="0" u="none" strike="noStrike" kern="0" cap="none" spc="-70" normalizeH="0" baseline="0" noProof="0" dirty="0">
                <a:ln>
                  <a:noFill/>
                </a:ln>
                <a:solidFill>
                  <a:schemeClr val="bg1"/>
                </a:solidFill>
                <a:effectLst/>
                <a:uLnTx/>
                <a:uFillTx/>
                <a:latin typeface="Verdana"/>
                <a:cs typeface="Verdana"/>
              </a:rPr>
              <a:t> </a:t>
            </a:r>
            <a:r>
              <a:rPr kumimoji="0" lang="en-US" sz="1100" b="0" i="0" u="none" strike="noStrike" kern="0" cap="none" spc="-20" normalizeH="0" baseline="0" noProof="0" dirty="0">
                <a:ln>
                  <a:noFill/>
                </a:ln>
                <a:solidFill>
                  <a:schemeClr val="bg1"/>
                </a:solidFill>
                <a:effectLst/>
                <a:uLnTx/>
                <a:uFillTx/>
                <a:latin typeface="Verdana"/>
                <a:cs typeface="Verdana"/>
              </a:rPr>
              <a:t>basic </a:t>
            </a:r>
            <a:r>
              <a:rPr kumimoji="0" lang="en-US" sz="1100" b="0" i="0" u="none" strike="noStrike" kern="0" cap="none" spc="-10" normalizeH="0" baseline="0" noProof="0" dirty="0">
                <a:ln>
                  <a:noFill/>
                </a:ln>
                <a:solidFill>
                  <a:schemeClr val="bg1"/>
                </a:solidFill>
                <a:effectLst/>
                <a:uLnTx/>
                <a:uFillTx/>
                <a:latin typeface="Verdana"/>
                <a:cs typeface="Verdana"/>
              </a:rPr>
              <a:t>human</a:t>
            </a:r>
            <a:r>
              <a:rPr kumimoji="0" lang="en-US" sz="1100" b="0" i="0" u="none" strike="noStrike" kern="0" cap="none" spc="-50" normalizeH="0" baseline="0" noProof="0" dirty="0">
                <a:ln>
                  <a:noFill/>
                </a:ln>
                <a:solidFill>
                  <a:schemeClr val="bg1"/>
                </a:solidFill>
                <a:effectLst/>
                <a:uLnTx/>
                <a:uFillTx/>
                <a:latin typeface="Verdana"/>
                <a:cs typeface="Verdana"/>
              </a:rPr>
              <a:t> </a:t>
            </a:r>
            <a:r>
              <a:rPr kumimoji="0" lang="en-US" sz="1100" b="0" i="0" u="none" strike="noStrike" kern="0" cap="none" spc="0" normalizeH="0" baseline="0" noProof="0" dirty="0">
                <a:ln>
                  <a:noFill/>
                </a:ln>
                <a:solidFill>
                  <a:schemeClr val="bg1"/>
                </a:solidFill>
                <a:effectLst/>
                <a:uLnTx/>
                <a:uFillTx/>
                <a:latin typeface="Verdana"/>
                <a:cs typeface="Verdana"/>
              </a:rPr>
              <a:t>and</a:t>
            </a:r>
            <a:r>
              <a:rPr kumimoji="0" lang="en-US" sz="1100" b="0" i="0" u="none" strike="noStrike" kern="0" cap="none" spc="-55" normalizeH="0" baseline="0" noProof="0" dirty="0">
                <a:ln>
                  <a:noFill/>
                </a:ln>
                <a:solidFill>
                  <a:schemeClr val="bg1"/>
                </a:solidFill>
                <a:effectLst/>
                <a:uLnTx/>
                <a:uFillTx/>
                <a:latin typeface="Verdana"/>
                <a:cs typeface="Verdana"/>
              </a:rPr>
              <a:t> </a:t>
            </a:r>
            <a:r>
              <a:rPr kumimoji="0" lang="en-US" sz="1100" b="0" i="0" u="none" strike="noStrike" kern="0" cap="none" spc="-10" normalizeH="0" baseline="0" noProof="0" dirty="0">
                <a:ln>
                  <a:noFill/>
                </a:ln>
                <a:solidFill>
                  <a:schemeClr val="bg1"/>
                </a:solidFill>
                <a:effectLst/>
                <a:uLnTx/>
                <a:uFillTx/>
                <a:latin typeface="Verdana"/>
                <a:cs typeface="Verdana"/>
              </a:rPr>
              <a:t>academic</a:t>
            </a:r>
            <a:r>
              <a:rPr kumimoji="0" lang="en-US" sz="1100" b="0" i="0" u="none" strike="noStrike" kern="0" cap="none" spc="-30" normalizeH="0" baseline="0" noProof="0" dirty="0">
                <a:ln>
                  <a:noFill/>
                </a:ln>
                <a:solidFill>
                  <a:schemeClr val="bg1"/>
                </a:solidFill>
                <a:effectLst/>
                <a:uLnTx/>
                <a:uFillTx/>
                <a:latin typeface="Verdana"/>
                <a:cs typeface="Verdana"/>
              </a:rPr>
              <a:t> </a:t>
            </a:r>
            <a:r>
              <a:rPr kumimoji="0" lang="en-US" sz="1100" b="0" i="0" u="none" strike="noStrike" kern="0" cap="none" spc="-10" normalizeH="0" baseline="0" noProof="0" dirty="0">
                <a:ln>
                  <a:noFill/>
                </a:ln>
                <a:solidFill>
                  <a:schemeClr val="bg1"/>
                </a:solidFill>
                <a:effectLst/>
                <a:uLnTx/>
                <a:uFillTx/>
                <a:latin typeface="Verdana"/>
                <a:cs typeface="Verdana"/>
              </a:rPr>
              <a:t>development</a:t>
            </a:r>
            <a:r>
              <a:rPr kumimoji="0" lang="en-US" sz="1100" b="0" i="0" u="none" strike="noStrike" kern="0" cap="none" spc="-35" normalizeH="0" baseline="0" noProof="0" dirty="0">
                <a:ln>
                  <a:noFill/>
                </a:ln>
                <a:solidFill>
                  <a:schemeClr val="bg1"/>
                </a:solidFill>
                <a:effectLst/>
                <a:uLnTx/>
                <a:uFillTx/>
                <a:latin typeface="Verdana"/>
                <a:cs typeface="Verdana"/>
              </a:rPr>
              <a:t> </a:t>
            </a:r>
            <a:r>
              <a:rPr kumimoji="0" lang="en-US" sz="1100" b="0" i="0" u="none" strike="noStrike" kern="0" cap="none" spc="-10" normalizeH="0" baseline="0" noProof="0" dirty="0">
                <a:ln>
                  <a:noFill/>
                </a:ln>
                <a:solidFill>
                  <a:schemeClr val="bg1"/>
                </a:solidFill>
                <a:effectLst/>
                <a:uLnTx/>
                <a:uFillTx/>
                <a:latin typeface="Verdana"/>
                <a:cs typeface="Verdana"/>
              </a:rPr>
              <a:t>needs</a:t>
            </a:r>
            <a:r>
              <a:rPr kumimoji="0" lang="en-US" sz="1100" b="0" i="0" u="none" strike="noStrike" kern="0" cap="none" spc="-55" normalizeH="0" baseline="0" noProof="0" dirty="0">
                <a:ln>
                  <a:noFill/>
                </a:ln>
                <a:solidFill>
                  <a:schemeClr val="bg1"/>
                </a:solidFill>
                <a:effectLst/>
                <a:uLnTx/>
                <a:uFillTx/>
                <a:latin typeface="Verdana"/>
                <a:cs typeface="Verdana"/>
              </a:rPr>
              <a:t> </a:t>
            </a:r>
            <a:r>
              <a:rPr kumimoji="0" lang="en-US" sz="1100" b="0" i="0" u="none" strike="noStrike" kern="0" cap="none" spc="-25" normalizeH="0" baseline="0" noProof="0" dirty="0">
                <a:ln>
                  <a:noFill/>
                </a:ln>
                <a:solidFill>
                  <a:schemeClr val="bg1"/>
                </a:solidFill>
                <a:effectLst/>
                <a:uLnTx/>
                <a:uFillTx/>
                <a:latin typeface="Verdana"/>
                <a:cs typeface="Verdana"/>
              </a:rPr>
              <a:t>of </a:t>
            </a:r>
            <a:r>
              <a:rPr kumimoji="0" lang="en-US" sz="1100" b="0" i="0" u="none" strike="noStrike" kern="0" cap="none" spc="-10" normalizeH="0" baseline="0" noProof="0" dirty="0">
                <a:ln>
                  <a:noFill/>
                </a:ln>
                <a:solidFill>
                  <a:schemeClr val="bg1"/>
                </a:solidFill>
                <a:effectLst/>
                <a:uLnTx/>
                <a:uFillTx/>
                <a:latin typeface="Verdana"/>
                <a:cs typeface="Verdana"/>
              </a:rPr>
              <a:t>students</a:t>
            </a:r>
            <a:r>
              <a:rPr kumimoji="0" lang="en-US" sz="1100" b="0" i="0" u="none" strike="noStrike" kern="0" cap="none" spc="-65" normalizeH="0" baseline="0" noProof="0" dirty="0">
                <a:ln>
                  <a:noFill/>
                </a:ln>
                <a:solidFill>
                  <a:schemeClr val="bg1"/>
                </a:solidFill>
                <a:effectLst/>
                <a:uLnTx/>
                <a:uFillTx/>
                <a:latin typeface="Verdana"/>
                <a:cs typeface="Verdana"/>
              </a:rPr>
              <a:t> </a:t>
            </a:r>
            <a:r>
              <a:rPr kumimoji="0" lang="en-US" sz="1100" b="0" i="0" u="none" strike="noStrike" kern="0" cap="none" spc="0" normalizeH="0" baseline="0" noProof="0" dirty="0">
                <a:ln>
                  <a:noFill/>
                </a:ln>
                <a:solidFill>
                  <a:schemeClr val="bg1"/>
                </a:solidFill>
                <a:effectLst/>
                <a:uLnTx/>
                <a:uFillTx/>
                <a:latin typeface="Verdana"/>
                <a:cs typeface="Verdana"/>
              </a:rPr>
              <a:t>and</a:t>
            </a:r>
            <a:r>
              <a:rPr kumimoji="0" lang="en-US" sz="1100" b="0" i="0" u="none" strike="noStrike" kern="0" cap="none" spc="-70" normalizeH="0" baseline="0" noProof="0" dirty="0">
                <a:ln>
                  <a:noFill/>
                </a:ln>
                <a:solidFill>
                  <a:schemeClr val="bg1"/>
                </a:solidFill>
                <a:effectLst/>
                <a:uLnTx/>
                <a:uFillTx/>
                <a:latin typeface="Verdana"/>
                <a:cs typeface="Verdana"/>
              </a:rPr>
              <a:t> </a:t>
            </a:r>
            <a:r>
              <a:rPr kumimoji="0" lang="en-US" sz="1100" b="0" i="0" u="none" strike="noStrike" kern="0" cap="none" spc="0" normalizeH="0" baseline="0" noProof="0" dirty="0">
                <a:ln>
                  <a:noFill/>
                </a:ln>
                <a:solidFill>
                  <a:schemeClr val="bg1"/>
                </a:solidFill>
                <a:effectLst/>
                <a:uLnTx/>
                <a:uFillTx/>
                <a:latin typeface="Verdana"/>
                <a:cs typeface="Verdana"/>
              </a:rPr>
              <a:t>the</a:t>
            </a:r>
            <a:r>
              <a:rPr kumimoji="0" lang="en-US" sz="1100" b="0" i="0" u="none" strike="noStrike" kern="0" cap="none" spc="-70" normalizeH="0" baseline="0" noProof="0" dirty="0">
                <a:ln>
                  <a:noFill/>
                </a:ln>
                <a:solidFill>
                  <a:schemeClr val="bg1"/>
                </a:solidFill>
                <a:effectLst/>
                <a:uLnTx/>
                <a:uFillTx/>
                <a:latin typeface="Verdana"/>
                <a:cs typeface="Verdana"/>
              </a:rPr>
              <a:t> </a:t>
            </a:r>
            <a:r>
              <a:rPr kumimoji="0" lang="en-US" sz="1100" b="0" i="0" u="none" strike="noStrike" kern="0" cap="none" spc="-10" normalizeH="0" baseline="0" noProof="0" dirty="0">
                <a:ln>
                  <a:noFill/>
                </a:ln>
                <a:solidFill>
                  <a:schemeClr val="bg1"/>
                </a:solidFill>
                <a:effectLst/>
                <a:uLnTx/>
                <a:uFillTx/>
                <a:latin typeface="Verdana"/>
                <a:cs typeface="Verdana"/>
              </a:rPr>
              <a:t>community</a:t>
            </a:r>
            <a:r>
              <a:rPr kumimoji="0" lang="en-US" sz="1100" b="0" i="0" u="none" strike="noStrike" kern="0" cap="none" spc="-55" normalizeH="0" baseline="0" noProof="0" dirty="0">
                <a:ln>
                  <a:noFill/>
                </a:ln>
                <a:solidFill>
                  <a:schemeClr val="bg1"/>
                </a:solidFill>
                <a:effectLst/>
                <a:uLnTx/>
                <a:uFillTx/>
                <a:latin typeface="Verdana"/>
                <a:cs typeface="Verdana"/>
              </a:rPr>
              <a:t> </a:t>
            </a:r>
            <a:r>
              <a:rPr kumimoji="0" lang="en-US" sz="1100" b="0" i="0" u="none" strike="noStrike" kern="0" cap="none" spc="0" normalizeH="0" baseline="0" noProof="0" dirty="0">
                <a:ln>
                  <a:noFill/>
                </a:ln>
                <a:solidFill>
                  <a:schemeClr val="bg1"/>
                </a:solidFill>
                <a:effectLst/>
                <a:uLnTx/>
                <a:uFillTx/>
                <a:latin typeface="Verdana"/>
                <a:cs typeface="Verdana"/>
              </a:rPr>
              <a:t>both</a:t>
            </a:r>
            <a:r>
              <a:rPr kumimoji="0" lang="en-US" sz="1100" b="0" i="0" u="none" strike="noStrike" kern="0" cap="none" spc="-70" normalizeH="0" baseline="0" noProof="0" dirty="0">
                <a:ln>
                  <a:noFill/>
                </a:ln>
                <a:solidFill>
                  <a:schemeClr val="bg1"/>
                </a:solidFill>
                <a:effectLst/>
                <a:uLnTx/>
                <a:uFillTx/>
                <a:latin typeface="Verdana"/>
                <a:cs typeface="Verdana"/>
              </a:rPr>
              <a:t> </a:t>
            </a:r>
            <a:r>
              <a:rPr kumimoji="0" lang="en-US" sz="1100" b="0" i="0" u="none" strike="noStrike" kern="0" cap="none" spc="0" normalizeH="0" baseline="0" noProof="0" dirty="0">
                <a:ln>
                  <a:noFill/>
                </a:ln>
                <a:solidFill>
                  <a:schemeClr val="bg1"/>
                </a:solidFill>
                <a:effectLst/>
                <a:uLnTx/>
                <a:uFillTx/>
                <a:latin typeface="Verdana"/>
                <a:cs typeface="Verdana"/>
              </a:rPr>
              <a:t>in</a:t>
            </a:r>
            <a:r>
              <a:rPr kumimoji="0" lang="en-US" sz="1100" b="0" i="0" u="none" strike="noStrike" kern="0" cap="none" spc="-80" normalizeH="0" baseline="0" noProof="0" dirty="0">
                <a:ln>
                  <a:noFill/>
                </a:ln>
                <a:solidFill>
                  <a:schemeClr val="bg1"/>
                </a:solidFill>
                <a:effectLst/>
                <a:uLnTx/>
                <a:uFillTx/>
                <a:latin typeface="Verdana"/>
                <a:cs typeface="Verdana"/>
              </a:rPr>
              <a:t> </a:t>
            </a:r>
            <a:r>
              <a:rPr kumimoji="0" lang="en-US" sz="1100" b="0" i="0" u="none" strike="noStrike" kern="0" cap="none" spc="-25" normalizeH="0" baseline="0" noProof="0" dirty="0">
                <a:ln>
                  <a:noFill/>
                </a:ln>
                <a:solidFill>
                  <a:schemeClr val="bg1"/>
                </a:solidFill>
                <a:effectLst/>
                <a:uLnTx/>
                <a:uFillTx/>
                <a:latin typeface="Verdana"/>
                <a:cs typeface="Verdana"/>
              </a:rPr>
              <a:t>our </a:t>
            </a:r>
            <a:r>
              <a:rPr kumimoji="0" lang="en-US" sz="1100" b="0" i="0" u="none" strike="noStrike" kern="0" cap="none" spc="-10" normalizeH="0" baseline="0" noProof="0" dirty="0">
                <a:ln>
                  <a:noFill/>
                </a:ln>
                <a:solidFill>
                  <a:schemeClr val="bg1"/>
                </a:solidFill>
                <a:effectLst/>
                <a:uLnTx/>
                <a:uFillTx/>
                <a:latin typeface="Verdana"/>
                <a:cs typeface="Verdana"/>
              </a:rPr>
              <a:t>planning</a:t>
            </a:r>
            <a:r>
              <a:rPr kumimoji="0" lang="en-US" sz="1100" b="0" i="0" u="none" strike="noStrike" kern="0" cap="none" spc="-65" normalizeH="0" baseline="0" noProof="0" dirty="0">
                <a:ln>
                  <a:noFill/>
                </a:ln>
                <a:solidFill>
                  <a:schemeClr val="bg1"/>
                </a:solidFill>
                <a:effectLst/>
                <a:uLnTx/>
                <a:uFillTx/>
                <a:latin typeface="Verdana"/>
                <a:cs typeface="Verdana"/>
              </a:rPr>
              <a:t> </a:t>
            </a:r>
            <a:r>
              <a:rPr kumimoji="0" lang="en-US" sz="1100" b="0" i="0" u="none" strike="noStrike" kern="0" cap="none" spc="0" normalizeH="0" baseline="0" noProof="0" dirty="0">
                <a:ln>
                  <a:noFill/>
                </a:ln>
                <a:solidFill>
                  <a:schemeClr val="bg1"/>
                </a:solidFill>
                <a:effectLst/>
                <a:uLnTx/>
                <a:uFillTx/>
                <a:latin typeface="Verdana"/>
                <a:cs typeface="Verdana"/>
              </a:rPr>
              <a:t>and</a:t>
            </a:r>
            <a:r>
              <a:rPr kumimoji="0" lang="en-US" sz="1100" b="0" i="0" u="none" strike="noStrike" kern="0" cap="none" spc="-75" normalizeH="0" baseline="0" noProof="0" dirty="0">
                <a:ln>
                  <a:noFill/>
                </a:ln>
                <a:solidFill>
                  <a:schemeClr val="bg1"/>
                </a:solidFill>
                <a:effectLst/>
                <a:uLnTx/>
                <a:uFillTx/>
                <a:latin typeface="Verdana"/>
                <a:cs typeface="Verdana"/>
              </a:rPr>
              <a:t> </a:t>
            </a:r>
            <a:r>
              <a:rPr kumimoji="0" lang="en-US" sz="1100" b="0" i="0" u="none" strike="noStrike" kern="0" cap="none" spc="0" normalizeH="0" baseline="0" noProof="0" dirty="0">
                <a:ln>
                  <a:noFill/>
                </a:ln>
                <a:solidFill>
                  <a:schemeClr val="bg1"/>
                </a:solidFill>
                <a:effectLst/>
                <a:uLnTx/>
                <a:uFillTx/>
                <a:latin typeface="Verdana"/>
                <a:cs typeface="Verdana"/>
              </a:rPr>
              <a:t>in</a:t>
            </a:r>
            <a:r>
              <a:rPr kumimoji="0" lang="en-US" sz="1100" b="0" i="0" u="none" strike="noStrike" kern="0" cap="none" spc="-5" normalizeH="0" baseline="0" noProof="0" dirty="0">
                <a:ln>
                  <a:noFill/>
                </a:ln>
                <a:solidFill>
                  <a:schemeClr val="bg1"/>
                </a:solidFill>
                <a:effectLst/>
                <a:uLnTx/>
                <a:uFillTx/>
                <a:latin typeface="Verdana"/>
                <a:cs typeface="Verdana"/>
              </a:rPr>
              <a:t> </a:t>
            </a:r>
            <a:r>
              <a:rPr kumimoji="0" lang="en-US" sz="1100" b="0" i="0" u="none" strike="noStrike" kern="0" cap="none" spc="0" normalizeH="0" baseline="0" noProof="0" dirty="0">
                <a:ln>
                  <a:noFill/>
                </a:ln>
                <a:solidFill>
                  <a:schemeClr val="bg1"/>
                </a:solidFill>
                <a:effectLst/>
                <a:uLnTx/>
                <a:uFillTx/>
                <a:latin typeface="Verdana"/>
                <a:cs typeface="Verdana"/>
              </a:rPr>
              <a:t>our</a:t>
            </a:r>
            <a:r>
              <a:rPr kumimoji="0" lang="en-US" sz="1100" b="0" i="0" u="none" strike="noStrike" kern="0" cap="none" spc="-45" normalizeH="0" baseline="0" noProof="0" dirty="0">
                <a:ln>
                  <a:noFill/>
                </a:ln>
                <a:solidFill>
                  <a:schemeClr val="bg1"/>
                </a:solidFill>
                <a:effectLst/>
                <a:uLnTx/>
                <a:uFillTx/>
                <a:latin typeface="Verdana"/>
                <a:cs typeface="Verdana"/>
              </a:rPr>
              <a:t> </a:t>
            </a:r>
            <a:r>
              <a:rPr kumimoji="0" lang="en-US" sz="1100" b="0" i="0" u="none" strike="noStrike" kern="0" cap="none" spc="-10" normalizeH="0" baseline="0" noProof="0" dirty="0">
                <a:ln>
                  <a:noFill/>
                </a:ln>
                <a:solidFill>
                  <a:schemeClr val="bg1"/>
                </a:solidFill>
                <a:effectLst/>
                <a:uLnTx/>
                <a:uFillTx/>
                <a:latin typeface="Verdana"/>
                <a:cs typeface="Verdana"/>
              </a:rPr>
              <a:t>actions.</a:t>
            </a:r>
            <a:endParaRPr kumimoji="0" lang="en-US" sz="1100" b="0" i="0" u="none" strike="noStrike" kern="0" cap="none" spc="0" normalizeH="0" baseline="0" noProof="0" dirty="0">
              <a:ln>
                <a:noFill/>
              </a:ln>
              <a:solidFill>
                <a:schemeClr val="bg1"/>
              </a:solidFill>
              <a:effectLst/>
              <a:uLnTx/>
              <a:uFillTx/>
              <a:latin typeface="Verdana"/>
              <a:cs typeface="Verdana"/>
            </a:endParaRPr>
          </a:p>
        </p:txBody>
      </p:sp>
      <p:grpSp>
        <p:nvGrpSpPr>
          <p:cNvPr id="83" name="object 11">
            <a:extLst>
              <a:ext uri="{FF2B5EF4-FFF2-40B4-BE49-F238E27FC236}">
                <a16:creationId xmlns:a16="http://schemas.microsoft.com/office/drawing/2014/main" id="{DB5919F1-02E0-4BF5-A365-0053F98F86B9}"/>
              </a:ext>
            </a:extLst>
          </p:cNvPr>
          <p:cNvGrpSpPr/>
          <p:nvPr/>
        </p:nvGrpSpPr>
        <p:grpSpPr>
          <a:xfrm>
            <a:off x="601473" y="764583"/>
            <a:ext cx="3140963" cy="1991867"/>
            <a:chOff x="4802232" y="783939"/>
            <a:chExt cx="3140963" cy="1991867"/>
          </a:xfrm>
        </p:grpSpPr>
        <p:pic>
          <p:nvPicPr>
            <p:cNvPr id="85" name="object 13">
              <a:extLst>
                <a:ext uri="{FF2B5EF4-FFF2-40B4-BE49-F238E27FC236}">
                  <a16:creationId xmlns:a16="http://schemas.microsoft.com/office/drawing/2014/main" id="{79A9079D-698F-480E-AC8F-FE7F27ADEC15}"/>
                </a:ext>
              </a:extLst>
            </p:cNvPr>
            <p:cNvPicPr/>
            <p:nvPr/>
          </p:nvPicPr>
          <p:blipFill>
            <a:blip r:embed="rId13" cstate="print">
              <a:extLst>
                <a:ext uri="{28A0092B-C50C-407E-A947-70E740481C1C}">
                  <a14:useLocalDpi xmlns:a14="http://schemas.microsoft.com/office/drawing/2010/main" val="0"/>
                </a:ext>
              </a:extLst>
            </a:blip>
            <a:srcRect/>
            <a:stretch/>
          </p:blipFill>
          <p:spPr>
            <a:xfrm>
              <a:off x="4965298" y="847598"/>
              <a:ext cx="2877343" cy="1819565"/>
            </a:xfrm>
            <a:prstGeom prst="round2DiagRect">
              <a:avLst>
                <a:gd name="adj1" fmla="val 16667"/>
                <a:gd name="adj2" fmla="val 0"/>
              </a:avLst>
            </a:prstGeom>
            <a:ln w="19050" cap="sq">
              <a:solidFill>
                <a:srgbClr val="FFFFFF"/>
              </a:solidFill>
              <a:miter lim="800000"/>
            </a:ln>
            <a:effectLst>
              <a:outerShdw blurRad="254000" algn="tl" rotWithShape="0">
                <a:srgbClr val="000000">
                  <a:alpha val="43000"/>
                </a:srgbClr>
              </a:outerShdw>
            </a:effectLst>
          </p:spPr>
        </p:pic>
        <p:pic>
          <p:nvPicPr>
            <p:cNvPr id="84" name="object 12">
              <a:extLst>
                <a:ext uri="{FF2B5EF4-FFF2-40B4-BE49-F238E27FC236}">
                  <a16:creationId xmlns:a16="http://schemas.microsoft.com/office/drawing/2014/main" id="{651F6545-7838-4EFC-9F97-AB787AED625C}"/>
                </a:ext>
              </a:extLst>
            </p:cNvPr>
            <p:cNvPicPr/>
            <p:nvPr/>
          </p:nvPicPr>
          <p:blipFill>
            <a:blip r:embed="rId7" cstate="print"/>
            <a:stretch>
              <a:fillRect/>
            </a:stretch>
          </p:blipFill>
          <p:spPr>
            <a:xfrm>
              <a:off x="4802232" y="783939"/>
              <a:ext cx="3140963" cy="1991867"/>
            </a:xfrm>
            <a:prstGeom prst="rect">
              <a:avLst/>
            </a:prstGeom>
          </p:spPr>
        </p:pic>
      </p:grpSp>
      <p:sp>
        <p:nvSpPr>
          <p:cNvPr id="82" name="object 63">
            <a:extLst>
              <a:ext uri="{FF2B5EF4-FFF2-40B4-BE49-F238E27FC236}">
                <a16:creationId xmlns:a16="http://schemas.microsoft.com/office/drawing/2014/main" id="{27A5BBD6-5346-423A-BD00-45DD01025A01}"/>
              </a:ext>
            </a:extLst>
          </p:cNvPr>
          <p:cNvSpPr/>
          <p:nvPr/>
        </p:nvSpPr>
        <p:spPr>
          <a:xfrm>
            <a:off x="347847" y="2166427"/>
            <a:ext cx="3181350" cy="4417695"/>
          </a:xfrm>
          <a:custGeom>
            <a:avLst/>
            <a:gdLst/>
            <a:ahLst/>
            <a:cxnLst/>
            <a:rect l="l" t="t" r="r" b="b"/>
            <a:pathLst>
              <a:path w="3181350" h="4417695">
                <a:moveTo>
                  <a:pt x="0" y="269747"/>
                </a:moveTo>
                <a:lnTo>
                  <a:pt x="4346" y="221262"/>
                </a:lnTo>
                <a:lnTo>
                  <a:pt x="16876" y="175626"/>
                </a:lnTo>
                <a:lnTo>
                  <a:pt x="36829" y="133603"/>
                </a:lnTo>
                <a:lnTo>
                  <a:pt x="63443" y="95955"/>
                </a:lnTo>
                <a:lnTo>
                  <a:pt x="95955" y="63443"/>
                </a:lnTo>
                <a:lnTo>
                  <a:pt x="133603" y="36829"/>
                </a:lnTo>
                <a:lnTo>
                  <a:pt x="175626" y="16876"/>
                </a:lnTo>
                <a:lnTo>
                  <a:pt x="221262" y="4346"/>
                </a:lnTo>
                <a:lnTo>
                  <a:pt x="269748" y="0"/>
                </a:lnTo>
                <a:lnTo>
                  <a:pt x="2882646" y="0"/>
                </a:lnTo>
                <a:lnTo>
                  <a:pt x="2931131" y="4346"/>
                </a:lnTo>
                <a:lnTo>
                  <a:pt x="2976767" y="16876"/>
                </a:lnTo>
                <a:lnTo>
                  <a:pt x="3018790" y="36830"/>
                </a:lnTo>
                <a:lnTo>
                  <a:pt x="3056438" y="63443"/>
                </a:lnTo>
                <a:lnTo>
                  <a:pt x="3088950" y="95955"/>
                </a:lnTo>
                <a:lnTo>
                  <a:pt x="3115563" y="133604"/>
                </a:lnTo>
                <a:lnTo>
                  <a:pt x="3135517" y="175626"/>
                </a:lnTo>
                <a:lnTo>
                  <a:pt x="3148047" y="221262"/>
                </a:lnTo>
                <a:lnTo>
                  <a:pt x="3152394" y="269747"/>
                </a:lnTo>
                <a:lnTo>
                  <a:pt x="3152394" y="1348739"/>
                </a:lnTo>
                <a:lnTo>
                  <a:pt x="3148047" y="1397225"/>
                </a:lnTo>
                <a:lnTo>
                  <a:pt x="3135517" y="1442861"/>
                </a:lnTo>
                <a:lnTo>
                  <a:pt x="3115564" y="1484883"/>
                </a:lnTo>
                <a:lnTo>
                  <a:pt x="3088950" y="1522532"/>
                </a:lnTo>
                <a:lnTo>
                  <a:pt x="3056438" y="1555044"/>
                </a:lnTo>
                <a:lnTo>
                  <a:pt x="3018790" y="1581657"/>
                </a:lnTo>
                <a:lnTo>
                  <a:pt x="2976767" y="1601611"/>
                </a:lnTo>
                <a:lnTo>
                  <a:pt x="2931131" y="1614141"/>
                </a:lnTo>
                <a:lnTo>
                  <a:pt x="2882646" y="1618487"/>
                </a:lnTo>
                <a:lnTo>
                  <a:pt x="269748" y="1618487"/>
                </a:lnTo>
                <a:lnTo>
                  <a:pt x="221262" y="1614141"/>
                </a:lnTo>
                <a:lnTo>
                  <a:pt x="175626" y="1601611"/>
                </a:lnTo>
                <a:lnTo>
                  <a:pt x="133603" y="1581657"/>
                </a:lnTo>
                <a:lnTo>
                  <a:pt x="95955" y="1555044"/>
                </a:lnTo>
                <a:lnTo>
                  <a:pt x="63443" y="1522532"/>
                </a:lnTo>
                <a:lnTo>
                  <a:pt x="36830" y="1484883"/>
                </a:lnTo>
                <a:lnTo>
                  <a:pt x="16876" y="1442861"/>
                </a:lnTo>
                <a:lnTo>
                  <a:pt x="4346" y="1397225"/>
                </a:lnTo>
                <a:lnTo>
                  <a:pt x="0" y="1348739"/>
                </a:lnTo>
                <a:lnTo>
                  <a:pt x="0" y="269747"/>
                </a:lnTo>
                <a:close/>
              </a:path>
              <a:path w="3181350" h="4417695">
                <a:moveTo>
                  <a:pt x="14477" y="3068573"/>
                </a:moveTo>
                <a:lnTo>
                  <a:pt x="18824" y="3020088"/>
                </a:lnTo>
                <a:lnTo>
                  <a:pt x="31354" y="2974452"/>
                </a:lnTo>
                <a:lnTo>
                  <a:pt x="51307" y="2932429"/>
                </a:lnTo>
                <a:lnTo>
                  <a:pt x="77921" y="2894781"/>
                </a:lnTo>
                <a:lnTo>
                  <a:pt x="110433" y="2862269"/>
                </a:lnTo>
                <a:lnTo>
                  <a:pt x="148081" y="2835655"/>
                </a:lnTo>
                <a:lnTo>
                  <a:pt x="190104" y="2815702"/>
                </a:lnTo>
                <a:lnTo>
                  <a:pt x="235740" y="2803172"/>
                </a:lnTo>
                <a:lnTo>
                  <a:pt x="284225" y="2798825"/>
                </a:lnTo>
                <a:lnTo>
                  <a:pt x="2911602" y="2798825"/>
                </a:lnTo>
                <a:lnTo>
                  <a:pt x="2960087" y="2803172"/>
                </a:lnTo>
                <a:lnTo>
                  <a:pt x="3005723" y="2815702"/>
                </a:lnTo>
                <a:lnTo>
                  <a:pt x="3047746" y="2835656"/>
                </a:lnTo>
                <a:lnTo>
                  <a:pt x="3085394" y="2862269"/>
                </a:lnTo>
                <a:lnTo>
                  <a:pt x="3117906" y="2894781"/>
                </a:lnTo>
                <a:lnTo>
                  <a:pt x="3144519" y="2932430"/>
                </a:lnTo>
                <a:lnTo>
                  <a:pt x="3164473" y="2974452"/>
                </a:lnTo>
                <a:lnTo>
                  <a:pt x="3177003" y="3020088"/>
                </a:lnTo>
                <a:lnTo>
                  <a:pt x="3181350" y="3068573"/>
                </a:lnTo>
                <a:lnTo>
                  <a:pt x="3181350" y="4147566"/>
                </a:lnTo>
                <a:lnTo>
                  <a:pt x="3177003" y="4196051"/>
                </a:lnTo>
                <a:lnTo>
                  <a:pt x="3164473" y="4241687"/>
                </a:lnTo>
                <a:lnTo>
                  <a:pt x="3144520" y="4283709"/>
                </a:lnTo>
                <a:lnTo>
                  <a:pt x="3117906" y="4321358"/>
                </a:lnTo>
                <a:lnTo>
                  <a:pt x="3085394" y="4353870"/>
                </a:lnTo>
                <a:lnTo>
                  <a:pt x="3047746" y="4380483"/>
                </a:lnTo>
                <a:lnTo>
                  <a:pt x="3005723" y="4400437"/>
                </a:lnTo>
                <a:lnTo>
                  <a:pt x="2960087" y="4412967"/>
                </a:lnTo>
                <a:lnTo>
                  <a:pt x="2911602" y="4417314"/>
                </a:lnTo>
                <a:lnTo>
                  <a:pt x="284225" y="4417314"/>
                </a:lnTo>
                <a:lnTo>
                  <a:pt x="235740" y="4412967"/>
                </a:lnTo>
                <a:lnTo>
                  <a:pt x="190104" y="4400437"/>
                </a:lnTo>
                <a:lnTo>
                  <a:pt x="148081" y="4380483"/>
                </a:lnTo>
                <a:lnTo>
                  <a:pt x="110433" y="4353870"/>
                </a:lnTo>
                <a:lnTo>
                  <a:pt x="77921" y="4321358"/>
                </a:lnTo>
                <a:lnTo>
                  <a:pt x="51308" y="4283709"/>
                </a:lnTo>
                <a:lnTo>
                  <a:pt x="31354" y="4241687"/>
                </a:lnTo>
                <a:lnTo>
                  <a:pt x="18824" y="4196051"/>
                </a:lnTo>
                <a:lnTo>
                  <a:pt x="14477" y="4147566"/>
                </a:lnTo>
                <a:lnTo>
                  <a:pt x="14477" y="3068573"/>
                </a:lnTo>
                <a:close/>
              </a:path>
            </a:pathLst>
          </a:custGeom>
          <a:ln w="381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object 2">
            <a:extLst>
              <a:ext uri="{FF2B5EF4-FFF2-40B4-BE49-F238E27FC236}">
                <a16:creationId xmlns:a16="http://schemas.microsoft.com/office/drawing/2014/main" id="{00D77C86-92C0-45A0-B6BE-1A1603BFBF23}"/>
              </a:ext>
            </a:extLst>
          </p:cNvPr>
          <p:cNvSpPr txBox="1">
            <a:spLocks noGrp="1"/>
          </p:cNvSpPr>
          <p:nvPr>
            <p:ph type="title"/>
          </p:nvPr>
        </p:nvSpPr>
        <p:spPr>
          <a:xfrm>
            <a:off x="319659" y="88301"/>
            <a:ext cx="11311255" cy="587981"/>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lang="en-US" sz="3600" b="1" spc="-10" dirty="0">
                <a:solidFill>
                  <a:schemeClr val="bg1"/>
                </a:solidFill>
              </a:rPr>
              <a:t>Core Values</a:t>
            </a:r>
            <a:endParaRPr sz="3600" b="1" dirty="0">
              <a:solidFill>
                <a:schemeClr val="bg1"/>
              </a:solidFill>
            </a:endParaRPr>
          </a:p>
        </p:txBody>
      </p:sp>
    </p:spTree>
    <p:extLst>
      <p:ext uri="{BB962C8B-B14F-4D97-AF65-F5344CB8AC3E}">
        <p14:creationId xmlns:p14="http://schemas.microsoft.com/office/powerpoint/2010/main" val="2239478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2F80ED-6142-7BA5-1F29-F001CEC03152}"/>
              </a:ext>
            </a:extLst>
          </p:cNvPr>
          <p:cNvSpPr>
            <a:spLocks noGrp="1"/>
          </p:cNvSpPr>
          <p:nvPr>
            <p:ph type="title"/>
          </p:nvPr>
        </p:nvSpPr>
        <p:spPr>
          <a:xfrm>
            <a:off x="2790061" y="1726084"/>
            <a:ext cx="6929119" cy="3139440"/>
          </a:xfrm>
        </p:spPr>
        <p:txBody>
          <a:bodyPr vert="horz" lIns="91440" tIns="45720" rIns="91440" bIns="45720" rtlCol="0" anchor="b">
            <a:normAutofit/>
          </a:bodyPr>
          <a:lstStyle/>
          <a:p>
            <a:pPr algn="ctr"/>
            <a:r>
              <a:rPr lang="en-US" sz="3300" kern="1200" dirty="0">
                <a:solidFill>
                  <a:schemeClr val="bg1"/>
                </a:solidFill>
                <a:latin typeface="+mj-lt"/>
                <a:ea typeface="+mj-ea"/>
                <a:cs typeface="+mj-cs"/>
              </a:rPr>
              <a:t>Equity By Design:</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Process Flow </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and </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Timing of Engagement </a:t>
            </a:r>
            <a:r>
              <a:rPr lang="en-US" sz="3300" dirty="0">
                <a:solidFill>
                  <a:schemeClr val="bg1"/>
                </a:solidFill>
              </a:rPr>
              <a:t>A</a:t>
            </a:r>
            <a:r>
              <a:rPr lang="en-US" sz="3300" kern="1200" dirty="0">
                <a:solidFill>
                  <a:schemeClr val="bg1"/>
                </a:solidFill>
                <a:latin typeface="+mj-lt"/>
                <a:ea typeface="+mj-ea"/>
                <a:cs typeface="+mj-cs"/>
              </a:rPr>
              <a:t>ctivities </a:t>
            </a:r>
            <a:br>
              <a:rPr lang="en-US" sz="3300" kern="1200" dirty="0">
                <a:solidFill>
                  <a:schemeClr val="bg1"/>
                </a:solidFill>
                <a:latin typeface="+mj-lt"/>
                <a:ea typeface="+mj-ea"/>
                <a:cs typeface="+mj-cs"/>
              </a:rPr>
            </a:b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Fall 2024 and Spring 2025</a:t>
            </a:r>
          </a:p>
        </p:txBody>
      </p:sp>
      <p:cxnSp>
        <p:nvCxnSpPr>
          <p:cNvPr id="30" name="Straight Connector 29">
            <a:extLst>
              <a:ext uri="{FF2B5EF4-FFF2-40B4-BE49-F238E27FC236}">
                <a16:creationId xmlns:a16="http://schemas.microsoft.com/office/drawing/2014/main" id="{FEA8332D-EA74-40A2-8709-00EDB23792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240" y="3429000"/>
            <a:ext cx="0" cy="31648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358801C-1E89-48FF-B14F-D76A2EA14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4797" y="816429"/>
            <a:ext cx="8239647" cy="52251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AB88284F-ED00-40CA-B57D-89C49E8EC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00357" y="272979"/>
            <a:ext cx="0" cy="29062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627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97EF-B2AD-B2AB-E55D-53EA9ABC1467}"/>
              </a:ext>
            </a:extLst>
          </p:cNvPr>
          <p:cNvSpPr txBox="1"/>
          <p:nvPr/>
        </p:nvSpPr>
        <p:spPr>
          <a:xfrm>
            <a:off x="685800" y="457200"/>
            <a:ext cx="10744200" cy="461665"/>
          </a:xfrm>
          <a:prstGeom prst="rect">
            <a:avLst/>
          </a:prstGeom>
          <a:noFill/>
        </p:spPr>
        <p:txBody>
          <a:bodyPr wrap="square" lIns="91440" tIns="45720" rIns="91440" bIns="45720" rtlCol="0" anchor="t">
            <a:spAutoFit/>
          </a:bodyPr>
          <a:lstStyle/>
          <a:p>
            <a:r>
              <a:rPr lang="en-US" sz="2400" kern="100" dirty="0">
                <a:effectLst/>
                <a:latin typeface="Segoe UI"/>
                <a:ea typeface="Aptos" panose="020B0004020202020204" pitchFamily="34" charset="0"/>
                <a:cs typeface="Segoe UI"/>
              </a:rPr>
              <a:t>Defining Equity and Equity-Minded</a:t>
            </a:r>
            <a:r>
              <a:rPr lang="en-US" sz="2400" kern="100" dirty="0">
                <a:latin typeface="Segoe UI"/>
                <a:ea typeface="Aptos" panose="020B0004020202020204" pitchFamily="34" charset="0"/>
                <a:cs typeface="Segoe UI"/>
              </a:rPr>
              <a:t> Planning </a:t>
            </a:r>
            <a:r>
              <a:rPr lang="en-US" sz="2400" kern="100" dirty="0">
                <a:effectLst/>
                <a:latin typeface="Segoe UI"/>
                <a:ea typeface="Aptos" panose="020B0004020202020204" pitchFamily="34" charset="0"/>
                <a:cs typeface="Segoe UI"/>
              </a:rPr>
              <a:t>Principles</a:t>
            </a:r>
            <a:endParaRPr lang="en-US" sz="2400" kern="100" dirty="0">
              <a:latin typeface="Segoe UI"/>
              <a:cs typeface="Segoe UI"/>
            </a:endParaRPr>
          </a:p>
        </p:txBody>
      </p:sp>
      <p:sp>
        <p:nvSpPr>
          <p:cNvPr id="6" name="TextBox 5">
            <a:extLst>
              <a:ext uri="{FF2B5EF4-FFF2-40B4-BE49-F238E27FC236}">
                <a16:creationId xmlns:a16="http://schemas.microsoft.com/office/drawing/2014/main" id="{2CB06B76-5E1D-3FA1-5E38-CB20EA32FDEC}"/>
              </a:ext>
            </a:extLst>
          </p:cNvPr>
          <p:cNvSpPr txBox="1"/>
          <p:nvPr/>
        </p:nvSpPr>
        <p:spPr>
          <a:xfrm>
            <a:off x="685800" y="1371600"/>
            <a:ext cx="5029200" cy="1696156"/>
          </a:xfrm>
          <a:prstGeom prst="rect">
            <a:avLst/>
          </a:prstGeom>
          <a:noFill/>
        </p:spPr>
        <p:txBody>
          <a:bodyPr wrap="square" lIns="91440" tIns="45720" rIns="91440" bIns="45720" rtlCol="0" anchor="t">
            <a:spAutoFit/>
          </a:bodyPr>
          <a:lstStyle/>
          <a:p>
            <a:pPr>
              <a:spcAft>
                <a:spcPts val="1200"/>
              </a:spcAft>
            </a:pPr>
            <a:r>
              <a:rPr lang="en-US" sz="2000" b="1" kern="100" dirty="0">
                <a:effectLst/>
                <a:latin typeface="Segoe UI" panose="020B0502040204020203" pitchFamily="34" charset="0"/>
                <a:ea typeface="Aptos" panose="020B0004020202020204" pitchFamily="34" charset="0"/>
                <a:cs typeface="Segoe UI" panose="020B0502040204020203" pitchFamily="34" charset="0"/>
              </a:rPr>
              <a:t>DEFINING </a:t>
            </a:r>
            <a:r>
              <a:rPr lang="en-US" sz="2000" b="1" kern="100" dirty="0">
                <a:solidFill>
                  <a:schemeClr val="accent5"/>
                </a:solidFill>
                <a:effectLst/>
                <a:latin typeface="Segoe UI" panose="020B0502040204020203" pitchFamily="34" charset="0"/>
                <a:ea typeface="Aptos" panose="020B0004020202020204" pitchFamily="34" charset="0"/>
                <a:cs typeface="Segoe UI" panose="020B0502040204020203" pitchFamily="34" charset="0"/>
              </a:rPr>
              <a:t>STUDENT EQUITY</a:t>
            </a:r>
            <a:endParaRPr lang="en-US" sz="2000" b="1" kern="100" dirty="0">
              <a:solidFill>
                <a:schemeClr val="accent5"/>
              </a:solidFill>
              <a:latin typeface="Segoe UI" panose="020B0502040204020203" pitchFamily="34" charset="0"/>
              <a:ea typeface="Aptos" panose="020B0004020202020204" pitchFamily="34" charset="0"/>
              <a:cs typeface="Segoe UI" panose="020B0502040204020203" pitchFamily="34" charset="0"/>
            </a:endParaRPr>
          </a:p>
          <a:p>
            <a:r>
              <a:rPr lang="en-US" kern="100" dirty="0">
                <a:latin typeface="Segoe UI"/>
                <a:ea typeface="Aptos" panose="020B0004020202020204" pitchFamily="34" charset="0"/>
                <a:cs typeface="Segoe UI"/>
              </a:rPr>
              <a:t>Equity means Mt. Sac</a:t>
            </a:r>
            <a:r>
              <a:rPr lang="en-US" kern="100" dirty="0">
                <a:effectLst/>
                <a:latin typeface="Segoe UI"/>
                <a:ea typeface="Aptos" panose="020B0004020202020204" pitchFamily="34" charset="0"/>
                <a:cs typeface="Segoe UI"/>
              </a:rPr>
              <a:t> provides every student with a college experience that gives them the conditions to develop their full academic and social potential.</a:t>
            </a:r>
          </a:p>
        </p:txBody>
      </p:sp>
      <p:sp>
        <p:nvSpPr>
          <p:cNvPr id="3" name="TextBox 2">
            <a:extLst>
              <a:ext uri="{FF2B5EF4-FFF2-40B4-BE49-F238E27FC236}">
                <a16:creationId xmlns:a16="http://schemas.microsoft.com/office/drawing/2014/main" id="{CC52D241-65E9-1AA6-1364-9598FC6E458A}"/>
              </a:ext>
            </a:extLst>
          </p:cNvPr>
          <p:cNvSpPr txBox="1"/>
          <p:nvPr/>
        </p:nvSpPr>
        <p:spPr>
          <a:xfrm>
            <a:off x="5943600" y="1371600"/>
            <a:ext cx="5486400" cy="3047694"/>
          </a:xfrm>
          <a:prstGeom prst="rect">
            <a:avLst/>
          </a:prstGeom>
          <a:noFill/>
        </p:spPr>
        <p:txBody>
          <a:bodyPr wrap="square" rtlCol="0">
            <a:spAutoFit/>
          </a:bodyPr>
          <a:lstStyle/>
          <a:p>
            <a:pPr>
              <a:spcAft>
                <a:spcPts val="1200"/>
              </a:spcAft>
            </a:pPr>
            <a:r>
              <a:rPr lang="en-US" sz="2000" b="1" kern="100" dirty="0">
                <a:effectLst/>
                <a:latin typeface="Segoe UI" panose="020B0502040204020203" pitchFamily="34" charset="0"/>
                <a:ea typeface="Aptos" panose="020B0004020202020204" pitchFamily="34" charset="0"/>
                <a:cs typeface="Segoe UI" panose="020B0502040204020203" pitchFamily="34" charset="0"/>
              </a:rPr>
              <a:t>PRINCIPLES FOR </a:t>
            </a:r>
            <a:r>
              <a:rPr lang="en-US" sz="2000" b="1" kern="100" dirty="0">
                <a:latin typeface="Segoe UI" panose="020B0502040204020203" pitchFamily="34" charset="0"/>
                <a:ea typeface="Aptos" panose="020B0004020202020204" pitchFamily="34" charset="0"/>
                <a:cs typeface="Segoe UI" panose="020B0502040204020203" pitchFamily="34" charset="0"/>
              </a:rPr>
              <a:t>A PLANNING PROCESS TO QUALIFY AS </a:t>
            </a:r>
            <a:r>
              <a:rPr lang="en-US" sz="2000" b="1" kern="100" dirty="0">
                <a:solidFill>
                  <a:schemeClr val="accent5"/>
                </a:solidFill>
                <a:effectLst/>
                <a:latin typeface="Segoe UI" panose="020B0502040204020203" pitchFamily="34" charset="0"/>
                <a:ea typeface="Aptos" panose="020B0004020202020204" pitchFamily="34" charset="0"/>
                <a:cs typeface="Segoe UI" panose="020B0502040204020203" pitchFamily="34" charset="0"/>
              </a:rPr>
              <a:t>EQUITY-MINDED</a:t>
            </a:r>
            <a:endParaRPr lang="en-US" sz="2000" b="1" kern="100" dirty="0">
              <a:latin typeface="Segoe UI" panose="020B0502040204020203" pitchFamily="34" charset="0"/>
              <a:cs typeface="Segoe UI" panose="020B0502040204020203" pitchFamily="34" charset="0"/>
            </a:endParaRPr>
          </a:p>
          <a:p>
            <a:pPr marL="342900" indent="-342900">
              <a:lnSpc>
                <a:spcPct val="110000"/>
              </a:lnSpc>
              <a:spcAft>
                <a:spcPts val="600"/>
              </a:spcAft>
              <a:buFont typeface="+mj-lt"/>
              <a:buAutoNum type="arabicPeriod"/>
            </a:pPr>
            <a:r>
              <a:rPr lang="en-US" dirty="0">
                <a:latin typeface="Segoe UI" panose="020B0502040204020203" pitchFamily="34" charset="0"/>
                <a:cs typeface="Segoe UI" panose="020B0502040204020203" pitchFamily="34" charset="0"/>
              </a:rPr>
              <a:t>Engages historically and currently underrepresented students where they are, empowering them with identifying problems, imagining futures, and making decisions.</a:t>
            </a:r>
          </a:p>
          <a:p>
            <a:pPr marL="342900" indent="-342900">
              <a:lnSpc>
                <a:spcPct val="110000"/>
              </a:lnSpc>
              <a:spcAft>
                <a:spcPts val="600"/>
              </a:spcAft>
              <a:buFont typeface="+mj-lt"/>
              <a:buAutoNum type="arabicPeriod"/>
            </a:pPr>
            <a:r>
              <a:rPr lang="en-US" dirty="0">
                <a:latin typeface="Segoe UI" panose="020B0502040204020203" pitchFamily="34" charset="0"/>
                <a:cs typeface="Segoe UI" panose="020B0502040204020203" pitchFamily="34" charset="0"/>
              </a:rPr>
              <a:t>Actively confronts inequities present in student experiences and outcomes, policy and practices, and neighborhoods.</a:t>
            </a:r>
          </a:p>
        </p:txBody>
      </p:sp>
      <p:sp>
        <p:nvSpPr>
          <p:cNvPr id="7" name="TextBox 6">
            <a:extLst>
              <a:ext uri="{FF2B5EF4-FFF2-40B4-BE49-F238E27FC236}">
                <a16:creationId xmlns:a16="http://schemas.microsoft.com/office/drawing/2014/main" id="{2C6F2C7E-F50C-2000-B2EB-AED1E14E482A}"/>
              </a:ext>
            </a:extLst>
          </p:cNvPr>
          <p:cNvSpPr txBox="1"/>
          <p:nvPr/>
        </p:nvSpPr>
        <p:spPr>
          <a:xfrm>
            <a:off x="685800" y="3429000"/>
            <a:ext cx="5029200" cy="2215991"/>
          </a:xfrm>
          <a:prstGeom prst="rect">
            <a:avLst/>
          </a:prstGeom>
          <a:noFill/>
        </p:spPr>
        <p:txBody>
          <a:bodyPr wrap="square" lIns="91440" tIns="45720" rIns="91440" bIns="45720" rtlCol="0" anchor="t">
            <a:spAutoFit/>
          </a:bodyPr>
          <a:lstStyle/>
          <a:p>
            <a:pPr>
              <a:spcAft>
                <a:spcPts val="1200"/>
              </a:spcAft>
            </a:pPr>
            <a:r>
              <a:rPr lang="en-US" sz="2000" b="1" kern="100" dirty="0">
                <a:effectLst/>
                <a:latin typeface="Segoe UI" panose="020B0502040204020203" pitchFamily="34" charset="0"/>
                <a:ea typeface="Aptos" panose="020B0004020202020204" pitchFamily="34" charset="0"/>
                <a:cs typeface="Segoe UI" panose="020B0502040204020203" pitchFamily="34" charset="0"/>
              </a:rPr>
              <a:t>DEFINING </a:t>
            </a:r>
            <a:r>
              <a:rPr lang="en-US" sz="2000" b="1" kern="100" dirty="0">
                <a:solidFill>
                  <a:schemeClr val="accent5"/>
                </a:solidFill>
                <a:effectLst/>
                <a:latin typeface="Segoe UI" panose="020B0502040204020203" pitchFamily="34" charset="0"/>
                <a:ea typeface="Aptos" panose="020B0004020202020204" pitchFamily="34" charset="0"/>
                <a:cs typeface="Segoe UI" panose="020B0502040204020203" pitchFamily="34" charset="0"/>
              </a:rPr>
              <a:t>STUDENT INEQUITY</a:t>
            </a:r>
            <a:endParaRPr lang="en-US" sz="2000" b="1" kern="100" dirty="0">
              <a:solidFill>
                <a:schemeClr val="accent5"/>
              </a:solidFill>
              <a:latin typeface="Segoe UI" panose="020B0502040204020203" pitchFamily="34" charset="0"/>
              <a:ea typeface="Aptos" panose="020B0004020202020204" pitchFamily="34" charset="0"/>
              <a:cs typeface="Segoe UI" panose="020B0502040204020203" pitchFamily="34" charset="0"/>
            </a:endParaRPr>
          </a:p>
          <a:p>
            <a:pPr>
              <a:spcAft>
                <a:spcPts val="1200"/>
              </a:spcAft>
            </a:pPr>
            <a:r>
              <a:rPr lang="en-US" kern="100" dirty="0">
                <a:latin typeface="Segoe UI"/>
                <a:ea typeface="Aptos" panose="020B0004020202020204" pitchFamily="34" charset="0"/>
                <a:cs typeface="Segoe UI"/>
              </a:rPr>
              <a:t>Inequity means student groups are significantly more likely have adverse experiences and outcomes based on racial, cultural, economic, and social factors, including less funding and learning environments that are less innovative and culturally unresponsive.</a:t>
            </a:r>
          </a:p>
        </p:txBody>
      </p:sp>
      <p:pic>
        <p:nvPicPr>
          <p:cNvPr id="4" name="Picture 3" descr="A blue and green letter in a circle&#10;&#10;Description automatically generated">
            <a:extLst>
              <a:ext uri="{FF2B5EF4-FFF2-40B4-BE49-F238E27FC236}">
                <a16:creationId xmlns:a16="http://schemas.microsoft.com/office/drawing/2014/main" id="{03589996-3C56-6845-2E91-7E8B818192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 y="6172200"/>
            <a:ext cx="153935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494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321;p4">
            <a:extLst>
              <a:ext uri="{FF2B5EF4-FFF2-40B4-BE49-F238E27FC236}">
                <a16:creationId xmlns:a16="http://schemas.microsoft.com/office/drawing/2014/main" id="{C8E1D14A-730F-DF98-78CB-3D13FF47DD41}"/>
              </a:ext>
            </a:extLst>
          </p:cNvPr>
          <p:cNvSpPr txBox="1"/>
          <p:nvPr/>
        </p:nvSpPr>
        <p:spPr>
          <a:xfrm>
            <a:off x="685798" y="457200"/>
            <a:ext cx="10146685" cy="438551"/>
          </a:xfrm>
          <a:prstGeom prst="rect">
            <a:avLst/>
          </a:prstGeom>
          <a:noFill/>
          <a:ln>
            <a:noFill/>
          </a:ln>
        </p:spPr>
        <p:txBody>
          <a:bodyPr spcFirstLastPara="1" wrap="square" lIns="91440" tIns="34275" rIns="68569" bIns="34275" anchor="t" anchorCtr="0">
            <a:spAutoFit/>
          </a:bodyPr>
          <a:lstStyle/>
          <a:p>
            <a:pPr>
              <a:buSzPts val="4000"/>
            </a:pPr>
            <a:r>
              <a:rPr lang="en-US" sz="2400" dirty="0">
                <a:solidFill>
                  <a:schemeClr val="dk1"/>
                </a:solidFill>
                <a:latin typeface="Segoe UI" panose="020B0502040204020203" pitchFamily="34" charset="0"/>
                <a:cs typeface="Segoe UI" panose="020B0502040204020203" pitchFamily="34" charset="0"/>
              </a:rPr>
              <a:t>Introducing a framework for Equity-Minded Comprehensive Planning</a:t>
            </a:r>
            <a:endParaRPr sz="2100" b="1" dirty="0">
              <a:solidFill>
                <a:schemeClr val="dk1"/>
              </a:solidFill>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F712D663-147D-8F66-2249-CD961AB0C961}"/>
              </a:ext>
            </a:extLst>
          </p:cNvPr>
          <p:cNvSpPr txBox="1"/>
          <p:nvPr/>
        </p:nvSpPr>
        <p:spPr>
          <a:xfrm>
            <a:off x="685800" y="1371600"/>
            <a:ext cx="5486400" cy="4231928"/>
          </a:xfrm>
          <a:prstGeom prst="rect">
            <a:avLst/>
          </a:prstGeom>
          <a:noFill/>
        </p:spPr>
        <p:txBody>
          <a:bodyPr wrap="square" lIns="91440" tIns="45720" rIns="91440" bIns="45720" rtlCol="0" anchor="t">
            <a:spAutoFit/>
          </a:bodyPr>
          <a:lstStyle/>
          <a:p>
            <a:pPr>
              <a:spcAft>
                <a:spcPts val="1200"/>
              </a:spcAft>
            </a:pPr>
            <a:r>
              <a:rPr lang="en-US" sz="2000" b="1" kern="100" dirty="0">
                <a:solidFill>
                  <a:schemeClr val="accent5"/>
                </a:solidFill>
                <a:effectLst/>
                <a:latin typeface="Segoe UI" panose="020B0502040204020203" pitchFamily="34" charset="0"/>
                <a:ea typeface="Aptos" panose="020B0004020202020204" pitchFamily="34" charset="0"/>
                <a:cs typeface="Segoe UI" panose="020B0502040204020203" pitchFamily="34" charset="0"/>
              </a:rPr>
              <a:t>EQUITY BY DESIGN </a:t>
            </a:r>
            <a:r>
              <a:rPr lang="en-US" sz="2000" b="1" kern="100" dirty="0">
                <a:effectLst/>
                <a:latin typeface="Segoe UI" panose="020B0502040204020203" pitchFamily="34" charset="0"/>
                <a:ea typeface="Aptos" panose="020B0004020202020204" pitchFamily="34" charset="0"/>
                <a:cs typeface="Segoe UI" panose="020B0502040204020203" pitchFamily="34" charset="0"/>
              </a:rPr>
              <a:t>FOR </a:t>
            </a:r>
            <a:br>
              <a:rPr lang="en-US" sz="2000" b="1" kern="100" dirty="0">
                <a:effectLst/>
                <a:latin typeface="Segoe UI" panose="020B0502040204020203" pitchFamily="34" charset="0"/>
                <a:ea typeface="Aptos" panose="020B0004020202020204" pitchFamily="34" charset="0"/>
                <a:cs typeface="Segoe UI" panose="020B0502040204020203" pitchFamily="34" charset="0"/>
              </a:rPr>
            </a:br>
            <a:r>
              <a:rPr lang="en-US" sz="2000" b="1" kern="100" dirty="0">
                <a:effectLst/>
                <a:latin typeface="Segoe UI" panose="020B0502040204020203" pitchFamily="34" charset="0"/>
                <a:ea typeface="Aptos" panose="020B0004020202020204" pitchFamily="34" charset="0"/>
                <a:cs typeface="Segoe UI" panose="020B0502040204020203" pitchFamily="34" charset="0"/>
              </a:rPr>
              <a:t>COMPREHENSIVE PLANNING</a:t>
            </a:r>
            <a:endParaRPr lang="en-US" sz="2000" b="1" kern="100" dirty="0">
              <a:latin typeface="Segoe UI" panose="020B0502040204020203" pitchFamily="34" charset="0"/>
              <a:ea typeface="Aptos" panose="020B0004020202020204" pitchFamily="34" charset="0"/>
              <a:cs typeface="Segoe UI" panose="020B0502040204020203" pitchFamily="34" charset="0"/>
            </a:endParaRPr>
          </a:p>
          <a:p>
            <a:r>
              <a:rPr lang="en-US" kern="100" dirty="0">
                <a:latin typeface="Segoe UI"/>
                <a:ea typeface="Aptos" panose="020B0004020202020204" pitchFamily="34" charset="0"/>
                <a:cs typeface="Segoe UI"/>
              </a:rPr>
              <a:t>In 2019, Dr. Stephanie Hawley, the Chief Equity Officer for Austin ISD, applied Dr. Bensimon’s Equity by Design principles to comprehensive planning. Responding to the significant impact of planning processes on historically underserved students and identifying that most (if not all) processes are not equity-minded, Dr. Hawley and educational equity researchers at UT Austin developed Equity by Design for long-range planning. </a:t>
            </a:r>
          </a:p>
          <a:p>
            <a:pPr>
              <a:spcBef>
                <a:spcPts val="1800"/>
              </a:spcBef>
            </a:pPr>
            <a:r>
              <a:rPr lang="en-US" sz="1400" i="1" kern="100" dirty="0">
                <a:latin typeface="Segoe UI"/>
                <a:ea typeface="Aptos" panose="020B0004020202020204" pitchFamily="34" charset="0"/>
                <a:cs typeface="Segoe UI"/>
              </a:rPr>
              <a:t>Implementation of the framework led to Austin ISD’s long-range plan being written by community and the facility project list being co-developed by community, including students. </a:t>
            </a:r>
            <a:endParaRPr lang="en-US" sz="1400" i="1" kern="100" dirty="0">
              <a:effectLst/>
              <a:latin typeface="Segoe UI"/>
              <a:ea typeface="Aptos" panose="020B0004020202020204" pitchFamily="34" charset="0"/>
              <a:cs typeface="Segoe UI"/>
            </a:endParaRPr>
          </a:p>
        </p:txBody>
      </p:sp>
      <p:grpSp>
        <p:nvGrpSpPr>
          <p:cNvPr id="12" name="Group 11">
            <a:extLst>
              <a:ext uri="{FF2B5EF4-FFF2-40B4-BE49-F238E27FC236}">
                <a16:creationId xmlns:a16="http://schemas.microsoft.com/office/drawing/2014/main" id="{7F1394E8-BF0B-E930-7B91-095BE95FA086}"/>
              </a:ext>
            </a:extLst>
          </p:cNvPr>
          <p:cNvGrpSpPr>
            <a:grpSpLocks noChangeAspect="1"/>
          </p:cNvGrpSpPr>
          <p:nvPr/>
        </p:nvGrpSpPr>
        <p:grpSpPr>
          <a:xfrm>
            <a:off x="6858000" y="1139534"/>
            <a:ext cx="4572000" cy="4619116"/>
            <a:chOff x="6096000" y="873173"/>
            <a:chExt cx="5212080" cy="5265792"/>
          </a:xfrm>
        </p:grpSpPr>
        <p:pic>
          <p:nvPicPr>
            <p:cNvPr id="7" name="Picture 6">
              <a:extLst>
                <a:ext uri="{FF2B5EF4-FFF2-40B4-BE49-F238E27FC236}">
                  <a16:creationId xmlns:a16="http://schemas.microsoft.com/office/drawing/2014/main" id="{79B611C7-D473-5C4B-5CE5-A90C1BC3AD1F}"/>
                </a:ext>
              </a:extLst>
            </p:cNvPr>
            <p:cNvPicPr>
              <a:picLocks noChangeAspect="1"/>
            </p:cNvPicPr>
            <p:nvPr/>
          </p:nvPicPr>
          <p:blipFill>
            <a:blip r:embed="rId3"/>
            <a:stretch>
              <a:fillRect/>
            </a:stretch>
          </p:blipFill>
          <p:spPr>
            <a:xfrm>
              <a:off x="6096000" y="1169013"/>
              <a:ext cx="5212080" cy="4969952"/>
            </a:xfrm>
            <a:prstGeom prst="rect">
              <a:avLst/>
            </a:prstGeom>
          </p:spPr>
        </p:pic>
        <p:sp>
          <p:nvSpPr>
            <p:cNvPr id="8" name="TextBox 7">
              <a:extLst>
                <a:ext uri="{FF2B5EF4-FFF2-40B4-BE49-F238E27FC236}">
                  <a16:creationId xmlns:a16="http://schemas.microsoft.com/office/drawing/2014/main" id="{078E32AA-7BC0-F63E-A005-85BFC640E344}"/>
                </a:ext>
              </a:extLst>
            </p:cNvPr>
            <p:cNvSpPr txBox="1"/>
            <p:nvPr/>
          </p:nvSpPr>
          <p:spPr>
            <a:xfrm>
              <a:off x="6889938" y="2046452"/>
              <a:ext cx="1028811"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Listen</a:t>
              </a:r>
            </a:p>
          </p:txBody>
        </p:sp>
        <p:sp>
          <p:nvSpPr>
            <p:cNvPr id="15" name="TextBox 14">
              <a:extLst>
                <a:ext uri="{FF2B5EF4-FFF2-40B4-BE49-F238E27FC236}">
                  <a16:creationId xmlns:a16="http://schemas.microsoft.com/office/drawing/2014/main" id="{3685893F-079E-325C-3292-45BDE0D44744}"/>
                </a:ext>
              </a:extLst>
            </p:cNvPr>
            <p:cNvSpPr txBox="1"/>
            <p:nvPr/>
          </p:nvSpPr>
          <p:spPr>
            <a:xfrm>
              <a:off x="9618291" y="2046452"/>
              <a:ext cx="1191333" cy="367572"/>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Uncover</a:t>
              </a:r>
            </a:p>
          </p:txBody>
        </p:sp>
        <p:sp>
          <p:nvSpPr>
            <p:cNvPr id="26" name="TextBox 25">
              <a:extLst>
                <a:ext uri="{FF2B5EF4-FFF2-40B4-BE49-F238E27FC236}">
                  <a16:creationId xmlns:a16="http://schemas.microsoft.com/office/drawing/2014/main" id="{9E7BE992-5252-62B7-66A7-94E45515F044}"/>
                </a:ext>
              </a:extLst>
            </p:cNvPr>
            <p:cNvSpPr txBox="1"/>
            <p:nvPr/>
          </p:nvSpPr>
          <p:spPr>
            <a:xfrm>
              <a:off x="9618292" y="4937713"/>
              <a:ext cx="1160063"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Design</a:t>
              </a:r>
            </a:p>
          </p:txBody>
        </p:sp>
        <p:sp>
          <p:nvSpPr>
            <p:cNvPr id="27" name="TextBox 26">
              <a:extLst>
                <a:ext uri="{FF2B5EF4-FFF2-40B4-BE49-F238E27FC236}">
                  <a16:creationId xmlns:a16="http://schemas.microsoft.com/office/drawing/2014/main" id="{56BC9C01-1CD5-B320-3B5F-3171CC637D85}"/>
                </a:ext>
              </a:extLst>
            </p:cNvPr>
            <p:cNvSpPr txBox="1"/>
            <p:nvPr/>
          </p:nvSpPr>
          <p:spPr>
            <a:xfrm>
              <a:off x="6810713" y="4937713"/>
              <a:ext cx="1160063"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Decide</a:t>
              </a:r>
            </a:p>
          </p:txBody>
        </p:sp>
        <p:sp>
          <p:nvSpPr>
            <p:cNvPr id="28" name="TextBox 27">
              <a:extLst>
                <a:ext uri="{FF2B5EF4-FFF2-40B4-BE49-F238E27FC236}">
                  <a16:creationId xmlns:a16="http://schemas.microsoft.com/office/drawing/2014/main" id="{E1ABD4DD-E142-E21E-3D0B-08DC5CAF0395}"/>
                </a:ext>
              </a:extLst>
            </p:cNvPr>
            <p:cNvSpPr txBox="1"/>
            <p:nvPr/>
          </p:nvSpPr>
          <p:spPr>
            <a:xfrm>
              <a:off x="6512473" y="873173"/>
              <a:ext cx="1144072" cy="369332"/>
            </a:xfrm>
            <a:prstGeom prst="rect">
              <a:avLst/>
            </a:prstGeom>
            <a:solidFill>
              <a:schemeClr val="bg1"/>
            </a:solidFill>
          </p:spPr>
          <p:txBody>
            <a:bodyPr wrap="square" rtlCol="0">
              <a:spAutoFit/>
            </a:bodyPr>
            <a:lstStyle/>
            <a:p>
              <a:pPr algn="ctr"/>
              <a:r>
                <a:rPr lang="en-US" dirty="0">
                  <a:solidFill>
                    <a:schemeClr val="bg1">
                      <a:lumMod val="50000"/>
                    </a:schemeClr>
                  </a:solidFill>
                  <a:latin typeface="Segoe UI" panose="020B0502040204020203" pitchFamily="34" charset="0"/>
                  <a:cs typeface="Segoe UI" panose="020B0502040204020203" pitchFamily="34" charset="0"/>
                </a:rPr>
                <a:t>START</a:t>
              </a:r>
              <a:endParaRPr lang="en-US" sz="1600" dirty="0">
                <a:solidFill>
                  <a:schemeClr val="bg1">
                    <a:lumMod val="50000"/>
                  </a:schemeClr>
                </a:solidFill>
                <a:latin typeface="Segoe UI" panose="020B0502040204020203" pitchFamily="34" charset="0"/>
                <a:cs typeface="Segoe UI" panose="020B0502040204020203" pitchFamily="34" charset="0"/>
              </a:endParaRPr>
            </a:p>
          </p:txBody>
        </p:sp>
        <p:sp>
          <p:nvSpPr>
            <p:cNvPr id="29" name="Isosceles Triangle 28">
              <a:extLst>
                <a:ext uri="{FF2B5EF4-FFF2-40B4-BE49-F238E27FC236}">
                  <a16:creationId xmlns:a16="http://schemas.microsoft.com/office/drawing/2014/main" id="{BE1C11FE-4419-288C-0DBC-6F00F7F3FA7D}"/>
                </a:ext>
              </a:extLst>
            </p:cNvPr>
            <p:cNvSpPr/>
            <p:nvPr/>
          </p:nvSpPr>
          <p:spPr>
            <a:xfrm>
              <a:off x="9622391" y="1764453"/>
              <a:ext cx="209156" cy="186563"/>
            </a:xfrm>
            <a:prstGeom prst="triangle">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609FD715-7B15-C051-40A7-23F03CBFAB97}"/>
                </a:ext>
              </a:extLst>
            </p:cNvPr>
            <p:cNvSpPr/>
            <p:nvPr/>
          </p:nvSpPr>
          <p:spPr>
            <a:xfrm rot="20362036">
              <a:off x="10424028" y="4534813"/>
              <a:ext cx="209156" cy="186563"/>
            </a:xfrm>
            <a:prstGeom prst="triangle">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84418C46-E8A8-4331-8609-DF8999771473}"/>
                </a:ext>
              </a:extLst>
            </p:cNvPr>
            <p:cNvSpPr/>
            <p:nvPr/>
          </p:nvSpPr>
          <p:spPr>
            <a:xfrm rot="17918025">
              <a:off x="7771589" y="5357225"/>
              <a:ext cx="216413" cy="180307"/>
            </a:xfrm>
            <a:prstGeom prst="triangle">
              <a:avLst/>
            </a:prstGeom>
            <a:solidFill>
              <a:srgbClr val="CFD3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B2D15906-10FA-5F39-9627-F03E846896B8}"/>
                </a:ext>
              </a:extLst>
            </p:cNvPr>
            <p:cNvSpPr/>
            <p:nvPr/>
          </p:nvSpPr>
          <p:spPr>
            <a:xfrm rot="1800325">
              <a:off x="6979930" y="2601131"/>
              <a:ext cx="209156" cy="186563"/>
            </a:xfrm>
            <a:prstGeom prst="triangle">
              <a:avLst/>
            </a:prstGeom>
            <a:solidFill>
              <a:srgbClr val="20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6F4A734-48EC-6721-FA8A-33A61C329672}"/>
                </a:ext>
              </a:extLst>
            </p:cNvPr>
            <p:cNvSpPr/>
            <p:nvPr/>
          </p:nvSpPr>
          <p:spPr>
            <a:xfrm>
              <a:off x="7404343" y="3398019"/>
              <a:ext cx="2720514" cy="439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B3A401-3863-0580-977B-B500A46C855E}"/>
                </a:ext>
              </a:extLst>
            </p:cNvPr>
            <p:cNvSpPr/>
            <p:nvPr/>
          </p:nvSpPr>
          <p:spPr>
            <a:xfrm>
              <a:off x="8141918" y="2993721"/>
              <a:ext cx="1277655" cy="1290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70AEBE-8914-6BE0-6D0B-1AFAFFC32FC1}"/>
                </a:ext>
              </a:extLst>
            </p:cNvPr>
            <p:cNvSpPr txBox="1"/>
            <p:nvPr/>
          </p:nvSpPr>
          <p:spPr>
            <a:xfrm>
              <a:off x="7014068" y="3281351"/>
              <a:ext cx="3501064" cy="701731"/>
            </a:xfrm>
            <a:prstGeom prst="rect">
              <a:avLst/>
            </a:prstGeom>
            <a:solidFill>
              <a:schemeClr val="bg1"/>
            </a:solidFill>
          </p:spPr>
          <p:txBody>
            <a:bodyPr wrap="square" rtlCol="0">
              <a:spAutoFit/>
            </a:bodyPr>
            <a:lstStyle/>
            <a:p>
              <a:pPr algn="ctr"/>
              <a:r>
                <a:rPr lang="en-US" b="1" dirty="0">
                  <a:latin typeface="Segoe UI" panose="020B0502040204020203" pitchFamily="34" charset="0"/>
                  <a:ea typeface="Roboto" panose="02000000000000000000" pitchFamily="2" charset="0"/>
                  <a:cs typeface="Segoe UI" panose="020B0502040204020203" pitchFamily="34" charset="0"/>
                </a:rPr>
                <a:t>Equity by Design </a:t>
              </a:r>
            </a:p>
            <a:p>
              <a:pPr algn="ctr"/>
              <a:r>
                <a:rPr lang="en-US" dirty="0">
                  <a:latin typeface="Segoe UI" panose="020B0502040204020203" pitchFamily="34" charset="0"/>
                  <a:ea typeface="Roboto" panose="02000000000000000000" pitchFamily="2" charset="0"/>
                  <a:cs typeface="Segoe UI" panose="020B0502040204020203" pitchFamily="34" charset="0"/>
                </a:rPr>
                <a:t>Planning Cycle</a:t>
              </a:r>
            </a:p>
          </p:txBody>
        </p:sp>
      </p:grpSp>
      <p:pic>
        <p:nvPicPr>
          <p:cNvPr id="2" name="Picture 1" descr="A blue and green letter in a circle&#10;&#10;Description automatically generated">
            <a:extLst>
              <a:ext uri="{FF2B5EF4-FFF2-40B4-BE49-F238E27FC236}">
                <a16:creationId xmlns:a16="http://schemas.microsoft.com/office/drawing/2014/main" id="{F9269C0B-525E-2B86-5523-F0C8335378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 y="6172200"/>
            <a:ext cx="153935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801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321;p4">
            <a:extLst>
              <a:ext uri="{FF2B5EF4-FFF2-40B4-BE49-F238E27FC236}">
                <a16:creationId xmlns:a16="http://schemas.microsoft.com/office/drawing/2014/main" id="{C8E1D14A-730F-DF98-78CB-3D13FF47DD41}"/>
              </a:ext>
            </a:extLst>
          </p:cNvPr>
          <p:cNvSpPr txBox="1"/>
          <p:nvPr/>
        </p:nvSpPr>
        <p:spPr>
          <a:xfrm>
            <a:off x="685798" y="457200"/>
            <a:ext cx="10146685" cy="438551"/>
          </a:xfrm>
          <a:prstGeom prst="rect">
            <a:avLst/>
          </a:prstGeom>
          <a:noFill/>
          <a:ln>
            <a:noFill/>
          </a:ln>
        </p:spPr>
        <p:txBody>
          <a:bodyPr spcFirstLastPara="1" wrap="square" lIns="91440" tIns="34275" rIns="68569" bIns="34275" anchor="t" anchorCtr="0">
            <a:spAutoFit/>
          </a:bodyPr>
          <a:lstStyle/>
          <a:p>
            <a:pPr>
              <a:buSzPts val="4000"/>
            </a:pPr>
            <a:r>
              <a:rPr lang="en-US" sz="2400" dirty="0">
                <a:solidFill>
                  <a:schemeClr val="dk1"/>
                </a:solidFill>
                <a:latin typeface="Segoe UI" panose="020B0502040204020203" pitchFamily="34" charset="0"/>
                <a:cs typeface="Segoe UI" panose="020B0502040204020203" pitchFamily="34" charset="0"/>
              </a:rPr>
              <a:t>Introducing a framework for Equity-Minded Comprehensive Planning</a:t>
            </a:r>
            <a:endParaRPr sz="2100" b="1" dirty="0">
              <a:solidFill>
                <a:schemeClr val="dk1"/>
              </a:solidFill>
              <a:latin typeface="Segoe UI" panose="020B0502040204020203" pitchFamily="34" charset="0"/>
              <a:cs typeface="Segoe UI" panose="020B0502040204020203" pitchFamily="34" charset="0"/>
            </a:endParaRPr>
          </a:p>
        </p:txBody>
      </p:sp>
      <p:grpSp>
        <p:nvGrpSpPr>
          <p:cNvPr id="12" name="Group 11">
            <a:extLst>
              <a:ext uri="{FF2B5EF4-FFF2-40B4-BE49-F238E27FC236}">
                <a16:creationId xmlns:a16="http://schemas.microsoft.com/office/drawing/2014/main" id="{7F1394E8-BF0B-E930-7B91-095BE95FA086}"/>
              </a:ext>
            </a:extLst>
          </p:cNvPr>
          <p:cNvGrpSpPr>
            <a:grpSpLocks noChangeAspect="1"/>
          </p:cNvGrpSpPr>
          <p:nvPr/>
        </p:nvGrpSpPr>
        <p:grpSpPr>
          <a:xfrm>
            <a:off x="6858000" y="1139534"/>
            <a:ext cx="4572000" cy="4619116"/>
            <a:chOff x="6096000" y="873173"/>
            <a:chExt cx="5212080" cy="5265792"/>
          </a:xfrm>
        </p:grpSpPr>
        <p:pic>
          <p:nvPicPr>
            <p:cNvPr id="7" name="Picture 6">
              <a:extLst>
                <a:ext uri="{FF2B5EF4-FFF2-40B4-BE49-F238E27FC236}">
                  <a16:creationId xmlns:a16="http://schemas.microsoft.com/office/drawing/2014/main" id="{79B611C7-D473-5C4B-5CE5-A90C1BC3AD1F}"/>
                </a:ext>
              </a:extLst>
            </p:cNvPr>
            <p:cNvPicPr>
              <a:picLocks noChangeAspect="1"/>
            </p:cNvPicPr>
            <p:nvPr/>
          </p:nvPicPr>
          <p:blipFill>
            <a:blip r:embed="rId3"/>
            <a:stretch>
              <a:fillRect/>
            </a:stretch>
          </p:blipFill>
          <p:spPr>
            <a:xfrm>
              <a:off x="6096000" y="1169013"/>
              <a:ext cx="5212080" cy="4969952"/>
            </a:xfrm>
            <a:prstGeom prst="rect">
              <a:avLst/>
            </a:prstGeom>
          </p:spPr>
        </p:pic>
        <p:sp>
          <p:nvSpPr>
            <p:cNvPr id="8" name="TextBox 7">
              <a:extLst>
                <a:ext uri="{FF2B5EF4-FFF2-40B4-BE49-F238E27FC236}">
                  <a16:creationId xmlns:a16="http://schemas.microsoft.com/office/drawing/2014/main" id="{078E32AA-7BC0-F63E-A005-85BFC640E344}"/>
                </a:ext>
              </a:extLst>
            </p:cNvPr>
            <p:cNvSpPr txBox="1"/>
            <p:nvPr/>
          </p:nvSpPr>
          <p:spPr>
            <a:xfrm>
              <a:off x="6889938" y="2046452"/>
              <a:ext cx="1028811"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Listen</a:t>
              </a:r>
            </a:p>
          </p:txBody>
        </p:sp>
        <p:sp>
          <p:nvSpPr>
            <p:cNvPr id="15" name="TextBox 14">
              <a:extLst>
                <a:ext uri="{FF2B5EF4-FFF2-40B4-BE49-F238E27FC236}">
                  <a16:creationId xmlns:a16="http://schemas.microsoft.com/office/drawing/2014/main" id="{3685893F-079E-325C-3292-45BDE0D44744}"/>
                </a:ext>
              </a:extLst>
            </p:cNvPr>
            <p:cNvSpPr txBox="1"/>
            <p:nvPr/>
          </p:nvSpPr>
          <p:spPr>
            <a:xfrm>
              <a:off x="9618291" y="2046452"/>
              <a:ext cx="1191333" cy="367572"/>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Uncover</a:t>
              </a:r>
            </a:p>
          </p:txBody>
        </p:sp>
        <p:sp>
          <p:nvSpPr>
            <p:cNvPr id="26" name="TextBox 25">
              <a:extLst>
                <a:ext uri="{FF2B5EF4-FFF2-40B4-BE49-F238E27FC236}">
                  <a16:creationId xmlns:a16="http://schemas.microsoft.com/office/drawing/2014/main" id="{9E7BE992-5252-62B7-66A7-94E45515F044}"/>
                </a:ext>
              </a:extLst>
            </p:cNvPr>
            <p:cNvSpPr txBox="1"/>
            <p:nvPr/>
          </p:nvSpPr>
          <p:spPr>
            <a:xfrm>
              <a:off x="9618292" y="4937713"/>
              <a:ext cx="1160063"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Design</a:t>
              </a:r>
            </a:p>
          </p:txBody>
        </p:sp>
        <p:sp>
          <p:nvSpPr>
            <p:cNvPr id="27" name="TextBox 26">
              <a:extLst>
                <a:ext uri="{FF2B5EF4-FFF2-40B4-BE49-F238E27FC236}">
                  <a16:creationId xmlns:a16="http://schemas.microsoft.com/office/drawing/2014/main" id="{56BC9C01-1CD5-B320-3B5F-3171CC637D85}"/>
                </a:ext>
              </a:extLst>
            </p:cNvPr>
            <p:cNvSpPr txBox="1"/>
            <p:nvPr/>
          </p:nvSpPr>
          <p:spPr>
            <a:xfrm>
              <a:off x="6810713" y="4937713"/>
              <a:ext cx="1160063" cy="367573"/>
            </a:xfrm>
            <a:prstGeom prst="rect">
              <a:avLst/>
            </a:prstGeom>
            <a:solidFill>
              <a:schemeClr val="bg1"/>
            </a:solidFill>
          </p:spPr>
          <p:txBody>
            <a:bodyPr wrap="square" rtlCol="0">
              <a:spAutoFit/>
            </a:bodyPr>
            <a:lstStyle/>
            <a:p>
              <a:pPr algn="ctr"/>
              <a:r>
                <a:rPr lang="en-US" sz="1600" b="1" dirty="0">
                  <a:latin typeface="Segoe UI" panose="020B0502040204020203" pitchFamily="34" charset="0"/>
                  <a:ea typeface="Roboto Medium" panose="02000000000000000000" pitchFamily="2" charset="0"/>
                  <a:cs typeface="Segoe UI" panose="020B0502040204020203" pitchFamily="34" charset="0"/>
                </a:rPr>
                <a:t>Decide</a:t>
              </a:r>
            </a:p>
          </p:txBody>
        </p:sp>
        <p:sp>
          <p:nvSpPr>
            <p:cNvPr id="28" name="TextBox 27">
              <a:extLst>
                <a:ext uri="{FF2B5EF4-FFF2-40B4-BE49-F238E27FC236}">
                  <a16:creationId xmlns:a16="http://schemas.microsoft.com/office/drawing/2014/main" id="{E1ABD4DD-E142-E21E-3D0B-08DC5CAF0395}"/>
                </a:ext>
              </a:extLst>
            </p:cNvPr>
            <p:cNvSpPr txBox="1"/>
            <p:nvPr/>
          </p:nvSpPr>
          <p:spPr>
            <a:xfrm>
              <a:off x="6512473" y="873173"/>
              <a:ext cx="1144072" cy="369332"/>
            </a:xfrm>
            <a:prstGeom prst="rect">
              <a:avLst/>
            </a:prstGeom>
            <a:solidFill>
              <a:schemeClr val="bg1"/>
            </a:solidFill>
          </p:spPr>
          <p:txBody>
            <a:bodyPr wrap="square" rtlCol="0">
              <a:spAutoFit/>
            </a:bodyPr>
            <a:lstStyle/>
            <a:p>
              <a:pPr algn="ctr"/>
              <a:r>
                <a:rPr lang="en-US" dirty="0">
                  <a:solidFill>
                    <a:schemeClr val="bg1">
                      <a:lumMod val="50000"/>
                    </a:schemeClr>
                  </a:solidFill>
                  <a:latin typeface="Segoe UI" panose="020B0502040204020203" pitchFamily="34" charset="0"/>
                  <a:cs typeface="Segoe UI" panose="020B0502040204020203" pitchFamily="34" charset="0"/>
                </a:rPr>
                <a:t>START</a:t>
              </a:r>
              <a:endParaRPr lang="en-US" sz="1600" dirty="0">
                <a:solidFill>
                  <a:schemeClr val="bg1">
                    <a:lumMod val="50000"/>
                  </a:schemeClr>
                </a:solidFill>
                <a:latin typeface="Segoe UI" panose="020B0502040204020203" pitchFamily="34" charset="0"/>
                <a:cs typeface="Segoe UI" panose="020B0502040204020203" pitchFamily="34" charset="0"/>
              </a:endParaRPr>
            </a:p>
          </p:txBody>
        </p:sp>
        <p:sp>
          <p:nvSpPr>
            <p:cNvPr id="29" name="Isosceles Triangle 28">
              <a:extLst>
                <a:ext uri="{FF2B5EF4-FFF2-40B4-BE49-F238E27FC236}">
                  <a16:creationId xmlns:a16="http://schemas.microsoft.com/office/drawing/2014/main" id="{BE1C11FE-4419-288C-0DBC-6F00F7F3FA7D}"/>
                </a:ext>
              </a:extLst>
            </p:cNvPr>
            <p:cNvSpPr/>
            <p:nvPr/>
          </p:nvSpPr>
          <p:spPr>
            <a:xfrm>
              <a:off x="9622391" y="1764453"/>
              <a:ext cx="209156" cy="186563"/>
            </a:xfrm>
            <a:prstGeom prst="triangle">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609FD715-7B15-C051-40A7-23F03CBFAB97}"/>
                </a:ext>
              </a:extLst>
            </p:cNvPr>
            <p:cNvSpPr/>
            <p:nvPr/>
          </p:nvSpPr>
          <p:spPr>
            <a:xfrm rot="20362036">
              <a:off x="10424028" y="4534813"/>
              <a:ext cx="209156" cy="186563"/>
            </a:xfrm>
            <a:prstGeom prst="triangle">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84418C46-E8A8-4331-8609-DF8999771473}"/>
                </a:ext>
              </a:extLst>
            </p:cNvPr>
            <p:cNvSpPr/>
            <p:nvPr/>
          </p:nvSpPr>
          <p:spPr>
            <a:xfrm rot="17918025">
              <a:off x="7771589" y="5357225"/>
              <a:ext cx="216413" cy="180307"/>
            </a:xfrm>
            <a:prstGeom prst="triangle">
              <a:avLst/>
            </a:prstGeom>
            <a:solidFill>
              <a:srgbClr val="CFD3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B2D15906-10FA-5F39-9627-F03E846896B8}"/>
                </a:ext>
              </a:extLst>
            </p:cNvPr>
            <p:cNvSpPr/>
            <p:nvPr/>
          </p:nvSpPr>
          <p:spPr>
            <a:xfrm rot="1800325">
              <a:off x="6979930" y="2601131"/>
              <a:ext cx="209156" cy="186563"/>
            </a:xfrm>
            <a:prstGeom prst="triangle">
              <a:avLst/>
            </a:prstGeom>
            <a:solidFill>
              <a:srgbClr val="20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6F4A734-48EC-6721-FA8A-33A61C329672}"/>
                </a:ext>
              </a:extLst>
            </p:cNvPr>
            <p:cNvSpPr/>
            <p:nvPr/>
          </p:nvSpPr>
          <p:spPr>
            <a:xfrm>
              <a:off x="7404343" y="3398019"/>
              <a:ext cx="2720514" cy="439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B3A401-3863-0580-977B-B500A46C855E}"/>
                </a:ext>
              </a:extLst>
            </p:cNvPr>
            <p:cNvSpPr/>
            <p:nvPr/>
          </p:nvSpPr>
          <p:spPr>
            <a:xfrm>
              <a:off x="8141918" y="2993721"/>
              <a:ext cx="1277655" cy="1290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70AEBE-8914-6BE0-6D0B-1AFAFFC32FC1}"/>
                </a:ext>
              </a:extLst>
            </p:cNvPr>
            <p:cNvSpPr txBox="1"/>
            <p:nvPr/>
          </p:nvSpPr>
          <p:spPr>
            <a:xfrm>
              <a:off x="7014068" y="3281351"/>
              <a:ext cx="3501064" cy="701731"/>
            </a:xfrm>
            <a:prstGeom prst="rect">
              <a:avLst/>
            </a:prstGeom>
            <a:solidFill>
              <a:schemeClr val="bg1"/>
            </a:solidFill>
          </p:spPr>
          <p:txBody>
            <a:bodyPr wrap="square" rtlCol="0">
              <a:spAutoFit/>
            </a:bodyPr>
            <a:lstStyle/>
            <a:p>
              <a:pPr algn="ctr"/>
              <a:r>
                <a:rPr lang="en-US" b="1" dirty="0">
                  <a:latin typeface="Segoe UI" panose="020B0502040204020203" pitchFamily="34" charset="0"/>
                  <a:ea typeface="Roboto" panose="02000000000000000000" pitchFamily="2" charset="0"/>
                  <a:cs typeface="Segoe UI" panose="020B0502040204020203" pitchFamily="34" charset="0"/>
                </a:rPr>
                <a:t>Equity by Design </a:t>
              </a:r>
            </a:p>
            <a:p>
              <a:pPr algn="ctr"/>
              <a:r>
                <a:rPr lang="en-US" dirty="0">
                  <a:latin typeface="Segoe UI" panose="020B0502040204020203" pitchFamily="34" charset="0"/>
                  <a:ea typeface="Roboto" panose="02000000000000000000" pitchFamily="2" charset="0"/>
                  <a:cs typeface="Segoe UI" panose="020B0502040204020203" pitchFamily="34" charset="0"/>
                </a:rPr>
                <a:t>Planning Cycle</a:t>
              </a:r>
            </a:p>
          </p:txBody>
        </p:sp>
      </p:grpSp>
      <p:pic>
        <p:nvPicPr>
          <p:cNvPr id="2" name="Picture 1" descr="A blue and green letter in a circle&#10;&#10;Description automatically generated">
            <a:extLst>
              <a:ext uri="{FF2B5EF4-FFF2-40B4-BE49-F238E27FC236}">
                <a16:creationId xmlns:a16="http://schemas.microsoft.com/office/drawing/2014/main" id="{F9269C0B-525E-2B86-5523-F0C8335378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240" y="6172200"/>
            <a:ext cx="1539350" cy="45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671C68-055A-73E1-B55D-8D8EABDA7C9C}"/>
              </a:ext>
            </a:extLst>
          </p:cNvPr>
          <p:cNvSpPr txBox="1"/>
          <p:nvPr/>
        </p:nvSpPr>
        <p:spPr>
          <a:xfrm>
            <a:off x="685800" y="1188720"/>
            <a:ext cx="5029200" cy="1277273"/>
          </a:xfrm>
          <a:prstGeom prst="rect">
            <a:avLst/>
          </a:prstGeom>
          <a:noFill/>
        </p:spPr>
        <p:txBody>
          <a:bodyPr wrap="square" lIns="91440" tIns="45720" rIns="91440" bIns="45720" rtlCol="0" anchor="t">
            <a:spAutoFit/>
          </a:bodyPr>
          <a:lstStyle/>
          <a:p>
            <a:r>
              <a:rPr lang="en-US" kern="100" dirty="0">
                <a:effectLst/>
                <a:latin typeface="Segoe UI" panose="020B0502040204020203" pitchFamily="34" charset="0"/>
                <a:ea typeface="Aptos" panose="020B0004020202020204" pitchFamily="34" charset="0"/>
                <a:cs typeface="Segoe UI" panose="020B0502040204020203" pitchFamily="34" charset="0"/>
              </a:rPr>
              <a:t>PART 1</a:t>
            </a:r>
          </a:p>
          <a:p>
            <a:pPr>
              <a:spcAft>
                <a:spcPts val="600"/>
              </a:spcAft>
            </a:pPr>
            <a:r>
              <a:rPr lang="en-US" sz="1800" b="1" dirty="0">
                <a:effectLst/>
                <a:latin typeface="Segoe UI"/>
                <a:ea typeface="Aptos" panose="020B0004020202020204" pitchFamily="34" charset="0"/>
                <a:cs typeface="Segoe UI"/>
              </a:rPr>
              <a:t>History and Data Matters</a:t>
            </a:r>
            <a:endParaRPr lang="en-US" b="1" dirty="0">
              <a:latin typeface="Segoe UI" panose="020B0502040204020203" pitchFamily="34" charset="0"/>
              <a:ea typeface="Aptos" panose="020B0004020202020204" pitchFamily="34" charset="0"/>
              <a:cs typeface="Segoe UI"/>
            </a:endParaRPr>
          </a:p>
          <a:p>
            <a:pPr>
              <a:spcAft>
                <a:spcPts val="1200"/>
              </a:spcAft>
            </a:pPr>
            <a:r>
              <a:rPr lang="en-US" sz="1800" kern="100" dirty="0">
                <a:effectLst/>
                <a:latin typeface="Segoe UI"/>
                <a:ea typeface="Aptos" panose="020B0004020202020204" pitchFamily="34" charset="0"/>
                <a:cs typeface="Segoe UI"/>
              </a:rPr>
              <a:t>Analyzing outcomes from a racial and demographic perspective.</a:t>
            </a:r>
            <a:endParaRPr lang="en-US" dirty="0">
              <a:latin typeface="Segoe UI"/>
              <a:cs typeface="Segoe UI"/>
            </a:endParaRPr>
          </a:p>
        </p:txBody>
      </p:sp>
      <p:sp>
        <p:nvSpPr>
          <p:cNvPr id="4" name="TextBox 3">
            <a:extLst>
              <a:ext uri="{FF2B5EF4-FFF2-40B4-BE49-F238E27FC236}">
                <a16:creationId xmlns:a16="http://schemas.microsoft.com/office/drawing/2014/main" id="{7A82BA16-E910-C70B-E0EA-1B65274B04C9}"/>
              </a:ext>
            </a:extLst>
          </p:cNvPr>
          <p:cNvSpPr txBox="1"/>
          <p:nvPr/>
        </p:nvSpPr>
        <p:spPr>
          <a:xfrm>
            <a:off x="685800" y="4114800"/>
            <a:ext cx="5029200" cy="1277273"/>
          </a:xfrm>
          <a:prstGeom prst="rect">
            <a:avLst/>
          </a:prstGeom>
          <a:noFill/>
        </p:spPr>
        <p:txBody>
          <a:bodyPr wrap="square" lIns="91440" tIns="45720" rIns="91440" bIns="45720" rtlCol="0" anchor="t">
            <a:spAutoFit/>
          </a:bodyPr>
          <a:lstStyle/>
          <a:p>
            <a:r>
              <a:rPr lang="en-US" kern="100" dirty="0">
                <a:effectLst/>
                <a:latin typeface="Segoe UI" panose="020B0502040204020203" pitchFamily="34" charset="0"/>
                <a:ea typeface="Aptos" panose="020B0004020202020204" pitchFamily="34" charset="0"/>
                <a:cs typeface="Segoe UI" panose="020B0502040204020203" pitchFamily="34" charset="0"/>
              </a:rPr>
              <a:t>PART 3</a:t>
            </a:r>
          </a:p>
          <a:p>
            <a:pPr>
              <a:spcAft>
                <a:spcPts val="600"/>
              </a:spcAft>
            </a:pPr>
            <a:r>
              <a:rPr lang="en-US" sz="1800" b="1" dirty="0">
                <a:effectLst/>
                <a:latin typeface="Segoe UI" panose="020B0502040204020203" pitchFamily="34" charset="0"/>
                <a:ea typeface="Aptos" panose="020B0004020202020204" pitchFamily="34" charset="0"/>
              </a:rPr>
              <a:t>Collaboration and Outcomes Matter</a:t>
            </a:r>
          </a:p>
          <a:p>
            <a:pPr>
              <a:spcAft>
                <a:spcPts val="1200"/>
              </a:spcAft>
            </a:pPr>
            <a:r>
              <a:rPr lang="en-US" sz="1800" kern="100" dirty="0">
                <a:effectLst/>
                <a:latin typeface="Segoe UI"/>
                <a:ea typeface="Aptos" panose="020B0004020202020204" pitchFamily="34" charset="0"/>
                <a:cs typeface="Segoe UI"/>
              </a:rPr>
              <a:t>Developing a prioritization methodology </a:t>
            </a:r>
            <a:r>
              <a:rPr lang="en-US" kern="100" dirty="0">
                <a:latin typeface="Segoe UI"/>
                <a:ea typeface="Aptos" panose="020B0004020202020204" pitchFamily="34" charset="0"/>
                <a:cs typeface="Segoe UI"/>
              </a:rPr>
              <a:t>to deliver strategies within available resources.</a:t>
            </a:r>
            <a:endParaRPr lang="en-US" dirty="0">
              <a:latin typeface="Segoe UI"/>
              <a:cs typeface="Segoe UI"/>
            </a:endParaRPr>
          </a:p>
        </p:txBody>
      </p:sp>
      <p:sp>
        <p:nvSpPr>
          <p:cNvPr id="5" name="TextBox 4">
            <a:extLst>
              <a:ext uri="{FF2B5EF4-FFF2-40B4-BE49-F238E27FC236}">
                <a16:creationId xmlns:a16="http://schemas.microsoft.com/office/drawing/2014/main" id="{220255EC-6DEA-FA3F-E037-C276B1523028}"/>
              </a:ext>
            </a:extLst>
          </p:cNvPr>
          <p:cNvSpPr txBox="1"/>
          <p:nvPr/>
        </p:nvSpPr>
        <p:spPr>
          <a:xfrm>
            <a:off x="685800" y="2690232"/>
            <a:ext cx="5029200" cy="1200329"/>
          </a:xfrm>
          <a:prstGeom prst="rect">
            <a:avLst/>
          </a:prstGeom>
          <a:noFill/>
        </p:spPr>
        <p:txBody>
          <a:bodyPr wrap="square" rtlCol="0">
            <a:spAutoFit/>
          </a:bodyPr>
          <a:lstStyle/>
          <a:p>
            <a:r>
              <a:rPr lang="en-US" kern="100" dirty="0">
                <a:effectLst/>
                <a:latin typeface="Segoe UI" panose="020B0502040204020203" pitchFamily="34" charset="0"/>
                <a:ea typeface="Aptos" panose="020B0004020202020204" pitchFamily="34" charset="0"/>
                <a:cs typeface="Segoe UI" panose="020B0502040204020203" pitchFamily="34" charset="0"/>
              </a:rPr>
              <a:t>PART 2</a:t>
            </a:r>
          </a:p>
          <a:p>
            <a:pPr>
              <a:spcAft>
                <a:spcPts val="600"/>
              </a:spcAft>
            </a:pPr>
            <a:r>
              <a:rPr lang="en-US" sz="1800" b="1" dirty="0">
                <a:effectLst/>
                <a:latin typeface="Segoe UI" panose="020B0502040204020203" pitchFamily="34" charset="0"/>
                <a:ea typeface="Aptos" panose="020B0004020202020204" pitchFamily="34" charset="0"/>
              </a:rPr>
              <a:t>Stories Matter</a:t>
            </a:r>
            <a:br>
              <a:rPr lang="en-US" sz="1800" b="1" dirty="0">
                <a:effectLst/>
                <a:latin typeface="Segoe UI" panose="020B0502040204020203" pitchFamily="34" charset="0"/>
                <a:ea typeface="Aptos" panose="020B0004020202020204" pitchFamily="34" charset="0"/>
              </a:rPr>
            </a:br>
            <a:r>
              <a:rPr lang="en-US" sz="1800" kern="100" dirty="0">
                <a:effectLst/>
                <a:latin typeface="Segoe UI" panose="020B0502040204020203" pitchFamily="34" charset="0"/>
                <a:ea typeface="Aptos" panose="020B0004020202020204" pitchFamily="34" charset="0"/>
                <a:cs typeface="Segoe UI" panose="020B0502040204020203" pitchFamily="34" charset="0"/>
              </a:rPr>
              <a:t>Incorporating community priorities into </a:t>
            </a:r>
            <a:r>
              <a:rPr lang="en-US" kern="100" dirty="0">
                <a:latin typeface="Segoe UI" panose="020B0502040204020203" pitchFamily="34" charset="0"/>
                <a:ea typeface="Aptos" panose="020B0004020202020204" pitchFamily="34" charset="0"/>
                <a:cs typeface="Segoe UI" panose="020B0502040204020203" pitchFamily="34" charset="0"/>
              </a:rPr>
              <a:t>comprehensive</a:t>
            </a:r>
            <a:r>
              <a:rPr lang="en-US" sz="1800" kern="100" dirty="0">
                <a:effectLst/>
                <a:latin typeface="Segoe UI" panose="020B0502040204020203" pitchFamily="34" charset="0"/>
                <a:ea typeface="Aptos" panose="020B0004020202020204" pitchFamily="34" charset="0"/>
                <a:cs typeface="Segoe UI" panose="020B0502040204020203" pitchFamily="34" charset="0"/>
              </a:rPr>
              <a:t> planning.</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19501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7E4C5B7-762F-1EAF-0B9E-05D8B02CB24D}"/>
              </a:ext>
            </a:extLst>
          </p:cNvPr>
          <p:cNvSpPr/>
          <p:nvPr/>
        </p:nvSpPr>
        <p:spPr>
          <a:xfrm>
            <a:off x="457187" y="2286000"/>
            <a:ext cx="2633472" cy="2971800"/>
          </a:xfrm>
          <a:prstGeom prst="roundRect">
            <a:avLst/>
          </a:prstGeom>
          <a:solidFill>
            <a:srgbClr val="F1F0F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Listen to understand what is and is not working well for historically underserved students.</a:t>
            </a:r>
          </a:p>
          <a:p>
            <a:endParaRPr lang="en-US" sz="1400" dirty="0">
              <a:solidFill>
                <a:schemeClr val="tx1"/>
              </a:solidFill>
              <a:latin typeface="Segoe UI" panose="020B0502040204020203" pitchFamily="34" charset="0"/>
              <a:cs typeface="Times New Roman" panose="02020603050405020304" pitchFamily="18" charset="0"/>
            </a:endParaRPr>
          </a:p>
          <a:p>
            <a:r>
              <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Decisions are informed by diverse people and perspectives. </a:t>
            </a:r>
            <a:endParaRPr lang="en-US" sz="1400" dirty="0">
              <a:solidFill>
                <a:schemeClr val="tx1"/>
              </a:solidFill>
            </a:endParaRPr>
          </a:p>
        </p:txBody>
      </p:sp>
      <p:sp>
        <p:nvSpPr>
          <p:cNvPr id="16" name="Oval 15">
            <a:extLst>
              <a:ext uri="{FF2B5EF4-FFF2-40B4-BE49-F238E27FC236}">
                <a16:creationId xmlns:a16="http://schemas.microsoft.com/office/drawing/2014/main" id="{8996DF48-2B89-70F3-4A2C-721BB8829FD9}"/>
              </a:ext>
            </a:extLst>
          </p:cNvPr>
          <p:cNvSpPr>
            <a:spLocks noChangeAspect="1"/>
          </p:cNvSpPr>
          <p:nvPr/>
        </p:nvSpPr>
        <p:spPr>
          <a:xfrm>
            <a:off x="1133843" y="1371600"/>
            <a:ext cx="1280160" cy="1280160"/>
          </a:xfrm>
          <a:prstGeom prst="ellipse">
            <a:avLst/>
          </a:prstGeom>
          <a:solidFill>
            <a:schemeClr val="bg1"/>
          </a:solidFill>
          <a:ln w="152400">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chemeClr val="tx1"/>
                </a:solidFill>
                <a:latin typeface="Segoe UI" panose="020B0502040204020203" pitchFamily="34" charset="0"/>
                <a:cs typeface="Segoe UI" panose="020B0502040204020203" pitchFamily="34" charset="0"/>
              </a:rPr>
              <a:t>Listen</a:t>
            </a:r>
          </a:p>
        </p:txBody>
      </p:sp>
      <p:sp>
        <p:nvSpPr>
          <p:cNvPr id="3" name="Rectangle: Rounded Corners 2">
            <a:extLst>
              <a:ext uri="{FF2B5EF4-FFF2-40B4-BE49-F238E27FC236}">
                <a16:creationId xmlns:a16="http://schemas.microsoft.com/office/drawing/2014/main" id="{8B72EA91-D3CB-33E2-2B65-A4A6F1CF12B3}"/>
              </a:ext>
            </a:extLst>
          </p:cNvPr>
          <p:cNvSpPr/>
          <p:nvPr/>
        </p:nvSpPr>
        <p:spPr>
          <a:xfrm>
            <a:off x="3310113" y="2286000"/>
            <a:ext cx="2633472" cy="2971800"/>
          </a:xfrm>
          <a:prstGeom prst="roundRect">
            <a:avLst/>
          </a:prstGeom>
          <a:solidFill>
            <a:srgbClr val="E3F6F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Uncover the underlying conditions of inequities in student experiences and outcomes.</a:t>
            </a:r>
            <a:b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br>
            <a:endParaRPr lang="en-US" sz="1400" dirty="0">
              <a:solidFill>
                <a:schemeClr val="tx1"/>
              </a:solidFill>
              <a:latin typeface="Segoe UI" panose="020B0502040204020203" pitchFamily="34" charset="0"/>
              <a:cs typeface="Times New Roman" panose="02020603050405020304" pitchFamily="18" charset="0"/>
            </a:endParaRPr>
          </a:p>
          <a:p>
            <a:r>
              <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Decisions address predictable and systemic harm to students from underserved communities.</a:t>
            </a:r>
            <a:endParaRPr lang="en-US" sz="1400" dirty="0">
              <a:solidFill>
                <a:schemeClr val="tx1"/>
              </a:solidFill>
            </a:endParaRPr>
          </a:p>
        </p:txBody>
      </p:sp>
      <p:sp>
        <p:nvSpPr>
          <p:cNvPr id="17" name="Oval 16">
            <a:extLst>
              <a:ext uri="{FF2B5EF4-FFF2-40B4-BE49-F238E27FC236}">
                <a16:creationId xmlns:a16="http://schemas.microsoft.com/office/drawing/2014/main" id="{52AC657D-B32A-CB1D-B2FD-0EADE956700E}"/>
              </a:ext>
            </a:extLst>
          </p:cNvPr>
          <p:cNvSpPr>
            <a:spLocks noChangeAspect="1"/>
          </p:cNvSpPr>
          <p:nvPr/>
        </p:nvSpPr>
        <p:spPr>
          <a:xfrm>
            <a:off x="3986769" y="1371600"/>
            <a:ext cx="1280160" cy="1280160"/>
          </a:xfrm>
          <a:prstGeom prst="ellipse">
            <a:avLst/>
          </a:prstGeom>
          <a:solidFill>
            <a:schemeClr val="bg1"/>
          </a:solidFill>
          <a:ln w="152400">
            <a:solidFill>
              <a:srgbClr val="45C3D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chemeClr val="tx1"/>
                </a:solidFill>
                <a:latin typeface="Segoe UI" panose="020B0502040204020203" pitchFamily="34" charset="0"/>
                <a:cs typeface="Segoe UI" panose="020B0502040204020203" pitchFamily="34" charset="0"/>
              </a:rPr>
              <a:t>Uncover</a:t>
            </a:r>
          </a:p>
        </p:txBody>
      </p:sp>
      <p:sp>
        <p:nvSpPr>
          <p:cNvPr id="18" name="Rectangle: Rounded Corners 17">
            <a:extLst>
              <a:ext uri="{FF2B5EF4-FFF2-40B4-BE49-F238E27FC236}">
                <a16:creationId xmlns:a16="http://schemas.microsoft.com/office/drawing/2014/main" id="{15D1FFE3-E21B-07CA-8613-A2A43A96A343}"/>
              </a:ext>
            </a:extLst>
          </p:cNvPr>
          <p:cNvSpPr/>
          <p:nvPr/>
        </p:nvSpPr>
        <p:spPr>
          <a:xfrm>
            <a:off x="6172193" y="2286000"/>
            <a:ext cx="2633472" cy="2971800"/>
          </a:xfrm>
          <a:prstGeom prst="roundRect">
            <a:avLst/>
          </a:prstGeom>
          <a:solidFill>
            <a:srgbClr val="CFD368">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Co-design the plan to serve students’ needs and aspirations.</a:t>
            </a:r>
            <a:b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br>
            <a:b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br>
            <a:endParaRPr lang="en-US" sz="1400" dirty="0">
              <a:solidFill>
                <a:schemeClr val="tx1"/>
              </a:solidFill>
              <a:latin typeface="Segoe UI" panose="020B0502040204020203" pitchFamily="34" charset="0"/>
              <a:cs typeface="Times New Roman" panose="02020603050405020304" pitchFamily="18" charset="0"/>
            </a:endParaRPr>
          </a:p>
          <a:p>
            <a:r>
              <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Decisions directly address underlying conditions and are based on supporting evidence.</a:t>
            </a:r>
            <a:endParaRPr lang="en-US" sz="1400" dirty="0">
              <a:solidFill>
                <a:schemeClr val="tx1"/>
              </a:solidFill>
            </a:endParaRPr>
          </a:p>
        </p:txBody>
      </p:sp>
      <p:sp>
        <p:nvSpPr>
          <p:cNvPr id="19" name="Oval 18">
            <a:extLst>
              <a:ext uri="{FF2B5EF4-FFF2-40B4-BE49-F238E27FC236}">
                <a16:creationId xmlns:a16="http://schemas.microsoft.com/office/drawing/2014/main" id="{5C33D64B-DE43-0830-1772-B3A7402B56CA}"/>
              </a:ext>
            </a:extLst>
          </p:cNvPr>
          <p:cNvSpPr>
            <a:spLocks noChangeAspect="1"/>
          </p:cNvSpPr>
          <p:nvPr/>
        </p:nvSpPr>
        <p:spPr>
          <a:xfrm>
            <a:off x="6848849" y="1371600"/>
            <a:ext cx="1280160" cy="1280160"/>
          </a:xfrm>
          <a:prstGeom prst="ellipse">
            <a:avLst/>
          </a:prstGeom>
          <a:solidFill>
            <a:schemeClr val="bg1"/>
          </a:solidFill>
          <a:ln w="152400">
            <a:solidFill>
              <a:srgbClr val="CFD36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chemeClr val="tx1"/>
                </a:solidFill>
                <a:latin typeface="Segoe UI" panose="020B0502040204020203" pitchFamily="34" charset="0"/>
                <a:cs typeface="Segoe UI" panose="020B0502040204020203" pitchFamily="34" charset="0"/>
              </a:rPr>
              <a:t>Design</a:t>
            </a:r>
          </a:p>
        </p:txBody>
      </p:sp>
      <p:sp>
        <p:nvSpPr>
          <p:cNvPr id="20" name="Rectangle: Rounded Corners 19">
            <a:extLst>
              <a:ext uri="{FF2B5EF4-FFF2-40B4-BE49-F238E27FC236}">
                <a16:creationId xmlns:a16="http://schemas.microsoft.com/office/drawing/2014/main" id="{4B5D7013-0D9B-DD48-D083-F476A7B6AF4F}"/>
              </a:ext>
            </a:extLst>
          </p:cNvPr>
          <p:cNvSpPr/>
          <p:nvPr/>
        </p:nvSpPr>
        <p:spPr>
          <a:xfrm>
            <a:off x="9025121" y="2286000"/>
            <a:ext cx="2633472" cy="2971800"/>
          </a:xfrm>
          <a:prstGeom prst="roundRect">
            <a:avLst/>
          </a:prstGeom>
          <a:solidFill>
            <a:srgbClr val="DEE4E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Decide how to deliver the plan within the available resources.</a:t>
            </a:r>
            <a:br>
              <a:rPr lang="en-US" sz="14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br>
            <a:endParaRPr lang="en-US" sz="1400" dirty="0">
              <a:solidFill>
                <a:schemeClr val="tx1"/>
              </a:solidFill>
              <a:latin typeface="Segoe UI" panose="020B0502040204020203" pitchFamily="34" charset="0"/>
              <a:ea typeface="Aptos" panose="020B0004020202020204" pitchFamily="34" charset="0"/>
              <a:cs typeface="Times New Roman" panose="02020603050405020304" pitchFamily="18" charset="0"/>
            </a:endParaRPr>
          </a:p>
          <a:p>
            <a:endPar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endParaRPr>
          </a:p>
          <a:p>
            <a:r>
              <a:rPr lang="en-US" sz="1400" b="1" kern="100" dirty="0">
                <a:solidFill>
                  <a:schemeClr val="tx1"/>
                </a:solidFill>
                <a:effectLst/>
                <a:latin typeface="Segoe UI" panose="020B0502040204020203" pitchFamily="34" charset="0"/>
                <a:ea typeface="Aptos" panose="020B0004020202020204" pitchFamily="34" charset="0"/>
                <a:cs typeface="Times New Roman" panose="02020603050405020304" pitchFamily="18" charset="0"/>
              </a:rPr>
              <a:t>Decision-makers commit to actively disrupting harm and are held accountable for outcomes.</a:t>
            </a:r>
          </a:p>
        </p:txBody>
      </p:sp>
      <p:sp>
        <p:nvSpPr>
          <p:cNvPr id="21" name="Oval 20">
            <a:extLst>
              <a:ext uri="{FF2B5EF4-FFF2-40B4-BE49-F238E27FC236}">
                <a16:creationId xmlns:a16="http://schemas.microsoft.com/office/drawing/2014/main" id="{DE982D59-58BC-D9AB-0292-8CE48C386AE4}"/>
              </a:ext>
            </a:extLst>
          </p:cNvPr>
          <p:cNvSpPr>
            <a:spLocks noChangeAspect="1"/>
          </p:cNvSpPr>
          <p:nvPr/>
        </p:nvSpPr>
        <p:spPr>
          <a:xfrm>
            <a:off x="9701777" y="1371600"/>
            <a:ext cx="1280160" cy="1280160"/>
          </a:xfrm>
          <a:prstGeom prst="ellipse">
            <a:avLst/>
          </a:prstGeom>
          <a:solidFill>
            <a:schemeClr val="bg1"/>
          </a:solidFill>
          <a:ln w="152400">
            <a:solidFill>
              <a:srgbClr val="20486B"/>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b="1" dirty="0">
                <a:solidFill>
                  <a:schemeClr val="tx1"/>
                </a:solidFill>
                <a:latin typeface="Segoe UI" panose="020B0502040204020203" pitchFamily="34" charset="0"/>
                <a:cs typeface="Segoe UI" panose="020B0502040204020203" pitchFamily="34" charset="0"/>
              </a:rPr>
              <a:t>Decide</a:t>
            </a:r>
          </a:p>
        </p:txBody>
      </p:sp>
      <p:sp>
        <p:nvSpPr>
          <p:cNvPr id="2" name="Rectangle: Rounded Corners 1">
            <a:extLst>
              <a:ext uri="{FF2B5EF4-FFF2-40B4-BE49-F238E27FC236}">
                <a16:creationId xmlns:a16="http://schemas.microsoft.com/office/drawing/2014/main" id="{EB9C615F-0FEF-C5B6-867D-A7D6E7045B9B}"/>
              </a:ext>
            </a:extLst>
          </p:cNvPr>
          <p:cNvSpPr/>
          <p:nvPr/>
        </p:nvSpPr>
        <p:spPr>
          <a:xfrm>
            <a:off x="457187" y="5486400"/>
            <a:ext cx="11201406" cy="777240"/>
          </a:xfrm>
          <a:prstGeom prst="roundRect">
            <a:avLst>
              <a:gd name="adj" fmla="val 50000"/>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latin typeface="Segoe UI" panose="020B0502040204020203" pitchFamily="34" charset="0"/>
                <a:ea typeface="Segoe UI Black" panose="020B0A02040204020203" pitchFamily="34" charset="0"/>
                <a:cs typeface="Segoe UI" panose="020B0502040204020203" pitchFamily="34" charset="0"/>
              </a:rPr>
              <a:t>Providing students with decision-making power throughout the process.</a:t>
            </a:r>
          </a:p>
        </p:txBody>
      </p:sp>
      <p:sp>
        <p:nvSpPr>
          <p:cNvPr id="7" name="Google Shape;321;p4">
            <a:extLst>
              <a:ext uri="{FF2B5EF4-FFF2-40B4-BE49-F238E27FC236}">
                <a16:creationId xmlns:a16="http://schemas.microsoft.com/office/drawing/2014/main" id="{58684824-F1B7-58FF-3B16-CAD743C0EC5C}"/>
              </a:ext>
            </a:extLst>
          </p:cNvPr>
          <p:cNvSpPr txBox="1"/>
          <p:nvPr/>
        </p:nvSpPr>
        <p:spPr>
          <a:xfrm>
            <a:off x="685798" y="457200"/>
            <a:ext cx="10146685" cy="438551"/>
          </a:xfrm>
          <a:prstGeom prst="rect">
            <a:avLst/>
          </a:prstGeom>
          <a:noFill/>
          <a:ln>
            <a:noFill/>
          </a:ln>
        </p:spPr>
        <p:txBody>
          <a:bodyPr spcFirstLastPara="1" wrap="square" lIns="91440" tIns="34275" rIns="68569" bIns="34275" anchor="t" anchorCtr="0">
            <a:spAutoFit/>
          </a:bodyPr>
          <a:lstStyle/>
          <a:p>
            <a:pPr>
              <a:buSzPts val="4000"/>
            </a:pPr>
            <a:r>
              <a:rPr lang="en-US" sz="2400" dirty="0">
                <a:solidFill>
                  <a:schemeClr val="dk1"/>
                </a:solidFill>
                <a:latin typeface="Segoe UI" panose="020B0502040204020203" pitchFamily="34" charset="0"/>
                <a:cs typeface="Segoe UI" panose="020B0502040204020203" pitchFamily="34" charset="0"/>
              </a:rPr>
              <a:t>The four phases of Equity-Minded Comprehensive Planning</a:t>
            </a:r>
            <a:endParaRPr sz="2100" b="1" dirty="0">
              <a:solidFill>
                <a:schemeClr val="dk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46916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CEFF8E4-4317-4BB9-A033-A3A9BDE76AD5}"/>
              </a:ext>
            </a:extLst>
          </p:cNvPr>
          <p:cNvSpPr txBox="1"/>
          <p:nvPr/>
        </p:nvSpPr>
        <p:spPr>
          <a:xfrm>
            <a:off x="457186" y="1188720"/>
            <a:ext cx="2628897" cy="923330"/>
          </a:xfrm>
          <a:prstGeom prst="rect">
            <a:avLst/>
          </a:prstGeom>
          <a:noFill/>
        </p:spPr>
        <p:txBody>
          <a:bodyPr wrap="square" rtlCol="0">
            <a:spAutoFit/>
          </a:bodyPr>
          <a:lstStyle/>
          <a:p>
            <a:r>
              <a:rPr lang="en-US" sz="1800" dirty="0">
                <a:latin typeface="Segoe UI" panose="020B0502040204020203" pitchFamily="34" charset="0"/>
                <a:ea typeface="Roboto Medium" panose="02000000000000000000" pitchFamily="2" charset="0"/>
                <a:cs typeface="Segoe UI" panose="020B0502040204020203" pitchFamily="34" charset="0"/>
              </a:rPr>
              <a:t>Identify and prioritize </a:t>
            </a:r>
            <a:r>
              <a:rPr lang="en-US" sz="1800" b="1" dirty="0">
                <a:latin typeface="Segoe UI" panose="020B0502040204020203" pitchFamily="34" charset="0"/>
                <a:ea typeface="Roboto Medium" panose="02000000000000000000" pitchFamily="2" charset="0"/>
                <a:cs typeface="Segoe UI" panose="020B0502040204020203" pitchFamily="34" charset="0"/>
              </a:rPr>
              <a:t>conditions for success</a:t>
            </a:r>
            <a:r>
              <a:rPr lang="en-US" dirty="0">
                <a:latin typeface="Segoe UI" panose="020B0502040204020203" pitchFamily="34" charset="0"/>
                <a:ea typeface="Roboto Medium" panose="02000000000000000000" pitchFamily="2" charset="0"/>
                <a:cs typeface="Segoe UI" panose="020B0502040204020203" pitchFamily="34" charset="0"/>
              </a:rPr>
              <a:t> with student voices.</a:t>
            </a:r>
            <a:endParaRPr lang="en-US" sz="2000" b="1" dirty="0">
              <a:latin typeface="Segoe UI" panose="020B0502040204020203" pitchFamily="34" charset="0"/>
              <a:ea typeface="Roboto Medium" panose="02000000000000000000" pitchFamily="2" charset="0"/>
              <a:cs typeface="Segoe UI" panose="020B0502040204020203" pitchFamily="34" charset="0"/>
            </a:endParaRPr>
          </a:p>
        </p:txBody>
      </p:sp>
      <p:sp>
        <p:nvSpPr>
          <p:cNvPr id="20" name="TextBox 19">
            <a:extLst>
              <a:ext uri="{FF2B5EF4-FFF2-40B4-BE49-F238E27FC236}">
                <a16:creationId xmlns:a16="http://schemas.microsoft.com/office/drawing/2014/main" id="{16CBCEBC-3714-E843-266B-8EBCD008F3C1}"/>
              </a:ext>
            </a:extLst>
          </p:cNvPr>
          <p:cNvSpPr txBox="1"/>
          <p:nvPr/>
        </p:nvSpPr>
        <p:spPr>
          <a:xfrm>
            <a:off x="9029700" y="1188720"/>
            <a:ext cx="2628893" cy="1200329"/>
          </a:xfrm>
          <a:prstGeom prst="rect">
            <a:avLst/>
          </a:prstGeom>
          <a:noFill/>
        </p:spPr>
        <p:txBody>
          <a:bodyPr wrap="square" rtlCol="0">
            <a:spAutoFit/>
          </a:bodyPr>
          <a:lstStyle/>
          <a:p>
            <a:r>
              <a:rPr lang="en-US" sz="1800" dirty="0">
                <a:latin typeface="Segoe UI" panose="020B0502040204020203" pitchFamily="34" charset="0"/>
                <a:ea typeface="Roboto Medium" panose="02000000000000000000" pitchFamily="2" charset="0"/>
                <a:cs typeface="Segoe UI" panose="020B0502040204020203" pitchFamily="34" charset="0"/>
              </a:rPr>
              <a:t>Develop </a:t>
            </a:r>
            <a:r>
              <a:rPr lang="en-US" dirty="0">
                <a:latin typeface="Segoe UI" panose="020B0502040204020203" pitchFamily="34" charset="0"/>
                <a:ea typeface="Roboto Medium" panose="02000000000000000000" pitchFamily="2" charset="0"/>
                <a:cs typeface="Segoe UI" panose="020B0502040204020203" pitchFamily="34" charset="0"/>
              </a:rPr>
              <a:t>a </a:t>
            </a:r>
            <a:r>
              <a:rPr lang="en-US" b="1" dirty="0">
                <a:latin typeface="Segoe UI" panose="020B0502040204020203" pitchFamily="34" charset="0"/>
                <a:ea typeface="Roboto Medium" panose="02000000000000000000" pitchFamily="2" charset="0"/>
                <a:cs typeface="Segoe UI" panose="020B0502040204020203" pitchFamily="34" charset="0"/>
              </a:rPr>
              <a:t>strategic goal and key actions </a:t>
            </a:r>
            <a:r>
              <a:rPr lang="en-US" dirty="0">
                <a:latin typeface="Segoe UI" panose="020B0502040204020203" pitchFamily="34" charset="0"/>
                <a:ea typeface="Roboto Medium" panose="02000000000000000000" pitchFamily="2" charset="0"/>
                <a:cs typeface="Segoe UI" panose="020B0502040204020203" pitchFamily="34" charset="0"/>
              </a:rPr>
              <a:t>that define intended student impact.</a:t>
            </a:r>
            <a:endParaRPr lang="en-US" sz="2000" dirty="0">
              <a:latin typeface="Segoe UI" panose="020B0502040204020203" pitchFamily="34" charset="0"/>
              <a:ea typeface="Roboto Medium" panose="02000000000000000000" pitchFamily="2" charset="0"/>
              <a:cs typeface="Segoe UI" panose="020B0502040204020203" pitchFamily="34" charset="0"/>
            </a:endParaRPr>
          </a:p>
        </p:txBody>
      </p:sp>
      <p:sp>
        <p:nvSpPr>
          <p:cNvPr id="21" name="TextBox 20">
            <a:extLst>
              <a:ext uri="{FF2B5EF4-FFF2-40B4-BE49-F238E27FC236}">
                <a16:creationId xmlns:a16="http://schemas.microsoft.com/office/drawing/2014/main" id="{345926DE-95ED-E73A-1767-B24FA81D1DA0}"/>
              </a:ext>
            </a:extLst>
          </p:cNvPr>
          <p:cNvSpPr txBox="1"/>
          <p:nvPr/>
        </p:nvSpPr>
        <p:spPr>
          <a:xfrm>
            <a:off x="3314693" y="1188720"/>
            <a:ext cx="2628892" cy="1200329"/>
          </a:xfrm>
          <a:prstGeom prst="rect">
            <a:avLst/>
          </a:prstGeom>
          <a:noFill/>
        </p:spPr>
        <p:txBody>
          <a:bodyPr wrap="square" rtlCol="0">
            <a:spAutoFit/>
          </a:bodyPr>
          <a:lstStyle/>
          <a:p>
            <a:r>
              <a:rPr lang="en-US" sz="1800" dirty="0">
                <a:latin typeface="Segoe UI" panose="020B0502040204020203" pitchFamily="34" charset="0"/>
                <a:ea typeface="Roboto Medium" panose="02000000000000000000" pitchFamily="2" charset="0"/>
                <a:cs typeface="Segoe UI" panose="020B0502040204020203" pitchFamily="34" charset="0"/>
              </a:rPr>
              <a:t>Identify </a:t>
            </a:r>
            <a:r>
              <a:rPr lang="en-US" sz="1800" b="1" dirty="0">
                <a:latin typeface="Segoe UI" panose="020B0502040204020203" pitchFamily="34" charset="0"/>
                <a:ea typeface="Roboto Medium" panose="02000000000000000000" pitchFamily="2" charset="0"/>
                <a:cs typeface="Segoe UI" panose="020B0502040204020203" pitchFamily="34" charset="0"/>
              </a:rPr>
              <a:t>underlying conditions </a:t>
            </a:r>
            <a:r>
              <a:rPr lang="en-US" sz="1800" dirty="0">
                <a:latin typeface="Segoe UI" panose="020B0502040204020203" pitchFamily="34" charset="0"/>
                <a:ea typeface="Roboto Medium" panose="02000000000000000000" pitchFamily="2" charset="0"/>
                <a:cs typeface="Segoe UI" panose="020B0502040204020203" pitchFamily="34" charset="0"/>
              </a:rPr>
              <a:t>that the plan must address with student voices.</a:t>
            </a:r>
            <a:endParaRPr lang="en-US" sz="2000" dirty="0">
              <a:latin typeface="Segoe UI" panose="020B0502040204020203" pitchFamily="34" charset="0"/>
              <a:ea typeface="Roboto Medium" panose="02000000000000000000" pitchFamily="2" charset="0"/>
              <a:cs typeface="Segoe UI" panose="020B0502040204020203" pitchFamily="34" charset="0"/>
            </a:endParaRPr>
          </a:p>
        </p:txBody>
      </p:sp>
      <p:sp>
        <p:nvSpPr>
          <p:cNvPr id="22" name="TextBox 21">
            <a:extLst>
              <a:ext uri="{FF2B5EF4-FFF2-40B4-BE49-F238E27FC236}">
                <a16:creationId xmlns:a16="http://schemas.microsoft.com/office/drawing/2014/main" id="{8CB0658F-35DD-5CF1-1B8D-927ADE96CD89}"/>
              </a:ext>
            </a:extLst>
          </p:cNvPr>
          <p:cNvSpPr txBox="1"/>
          <p:nvPr/>
        </p:nvSpPr>
        <p:spPr>
          <a:xfrm>
            <a:off x="6172193" y="1188720"/>
            <a:ext cx="2628894" cy="923330"/>
          </a:xfrm>
          <a:prstGeom prst="rect">
            <a:avLst/>
          </a:prstGeom>
          <a:noFill/>
        </p:spPr>
        <p:txBody>
          <a:bodyPr wrap="square" rtlCol="0">
            <a:spAutoFit/>
          </a:bodyPr>
          <a:lstStyle/>
          <a:p>
            <a:r>
              <a:rPr lang="en-US" sz="1800" dirty="0">
                <a:latin typeface="Segoe UI" panose="020B0502040204020203" pitchFamily="34" charset="0"/>
                <a:ea typeface="Roboto Medium" panose="02000000000000000000" pitchFamily="2" charset="0"/>
                <a:cs typeface="Segoe UI" panose="020B0502040204020203" pitchFamily="34" charset="0"/>
              </a:rPr>
              <a:t>Identify and prioritize </a:t>
            </a:r>
            <a:r>
              <a:rPr lang="en-US" sz="1800" b="1" dirty="0">
                <a:latin typeface="Segoe UI" panose="020B0502040204020203" pitchFamily="34" charset="0"/>
                <a:ea typeface="Roboto Medium" panose="02000000000000000000" pitchFamily="2" charset="0"/>
                <a:cs typeface="Segoe UI" panose="020B0502040204020203" pitchFamily="34" charset="0"/>
              </a:rPr>
              <a:t>strategies that work</a:t>
            </a:r>
            <a:r>
              <a:rPr lang="en-US" sz="1800" dirty="0">
                <a:latin typeface="Segoe UI" panose="020B0502040204020203" pitchFamily="34" charset="0"/>
                <a:ea typeface="Roboto Medium" panose="02000000000000000000" pitchFamily="2" charset="0"/>
                <a:cs typeface="Segoe UI" panose="020B0502040204020203" pitchFamily="34" charset="0"/>
              </a:rPr>
              <a:t> with student voices.</a:t>
            </a:r>
            <a:endParaRPr lang="en-US" sz="2000" dirty="0">
              <a:latin typeface="Segoe UI" panose="020B0502040204020203" pitchFamily="34" charset="0"/>
              <a:ea typeface="Roboto Medium" panose="02000000000000000000" pitchFamily="2" charset="0"/>
              <a:cs typeface="Segoe UI" panose="020B0502040204020203" pitchFamily="34" charset="0"/>
            </a:endParaRPr>
          </a:p>
        </p:txBody>
      </p:sp>
      <p:sp>
        <p:nvSpPr>
          <p:cNvPr id="24" name="Rectangle: Rounded Corners 23">
            <a:extLst>
              <a:ext uri="{FF2B5EF4-FFF2-40B4-BE49-F238E27FC236}">
                <a16:creationId xmlns:a16="http://schemas.microsoft.com/office/drawing/2014/main" id="{20CF1BAF-5792-D95A-7F0A-43324DCCCC9C}"/>
              </a:ext>
            </a:extLst>
          </p:cNvPr>
          <p:cNvSpPr/>
          <p:nvPr/>
        </p:nvSpPr>
        <p:spPr>
          <a:xfrm>
            <a:off x="457162" y="2743200"/>
            <a:ext cx="2628897" cy="1143000"/>
          </a:xfrm>
          <a:prstGeom prst="roundRect">
            <a:avLst/>
          </a:prstGeom>
          <a:solidFill>
            <a:srgbClr val="A29BCB">
              <a:alpha val="15000"/>
            </a:srgbClr>
          </a:solidFill>
          <a:ln w="25400">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LISTENING SESSIONS</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Conditions for Success</a:t>
            </a:r>
            <a:endPar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dirty="0">
                <a:solidFill>
                  <a:prstClr val="black"/>
                </a:solidFill>
                <a:latin typeface="Segoe UI" panose="020B0502040204020203" pitchFamily="34" charset="0"/>
                <a:cs typeface="Segoe UI" panose="020B0502040204020203" pitchFamily="34" charset="0"/>
              </a:rPr>
              <a:t>Student Groups</a:t>
            </a:r>
            <a:endParaRPr kumimoji="0" lang="en-US" sz="160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6" name="Rectangle: Rounded Corners 25">
            <a:extLst>
              <a:ext uri="{FF2B5EF4-FFF2-40B4-BE49-F238E27FC236}">
                <a16:creationId xmlns:a16="http://schemas.microsoft.com/office/drawing/2014/main" id="{CD1997BE-4776-79C9-4BAD-3F61571A0930}"/>
              </a:ext>
            </a:extLst>
          </p:cNvPr>
          <p:cNvSpPr/>
          <p:nvPr/>
        </p:nvSpPr>
        <p:spPr>
          <a:xfrm>
            <a:off x="6182772" y="5303520"/>
            <a:ext cx="2618303" cy="1143000"/>
          </a:xfrm>
          <a:prstGeom prst="roundRect">
            <a:avLst/>
          </a:prstGeom>
          <a:solidFill>
            <a:srgbClr val="CFD368">
              <a:alpha val="15000"/>
            </a:srgbClr>
          </a:solidFill>
          <a:ln w="25400">
            <a:solidFill>
              <a:srgbClr val="CFD36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spcAft>
                <a:spcPts val="600"/>
              </a:spcAft>
              <a:defRPr/>
            </a:pPr>
            <a:r>
              <a:rPr lang="en-US" sz="1600" dirty="0">
                <a:solidFill>
                  <a:prstClr val="black"/>
                </a:solidFill>
                <a:latin typeface="Segoe UI" panose="020B0502040204020203" pitchFamily="34" charset="0"/>
                <a:cs typeface="Segoe UI" panose="020B0502040204020203" pitchFamily="34" charset="0"/>
              </a:rPr>
              <a:t>SURVEY</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Strategic Themes</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dirty="0">
                <a:solidFill>
                  <a:prstClr val="black"/>
                </a:solidFill>
                <a:latin typeface="Segoe UI" panose="020B0502040204020203" pitchFamily="34" charset="0"/>
                <a:cs typeface="Segoe UI" panose="020B0502040204020203" pitchFamily="34" charset="0"/>
              </a:rPr>
              <a:t>Students, Families, CBOs, Faculty, Staff</a:t>
            </a:r>
            <a:endParaRPr kumimoji="0" lang="en-US" sz="160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7" name="Rectangle: Rounded Corners 26">
            <a:extLst>
              <a:ext uri="{FF2B5EF4-FFF2-40B4-BE49-F238E27FC236}">
                <a16:creationId xmlns:a16="http://schemas.microsoft.com/office/drawing/2014/main" id="{0EDE87F8-343E-6AF7-AD7C-0BCE7DEA918D}"/>
              </a:ext>
            </a:extLst>
          </p:cNvPr>
          <p:cNvSpPr/>
          <p:nvPr/>
        </p:nvSpPr>
        <p:spPr>
          <a:xfrm>
            <a:off x="457162" y="4023360"/>
            <a:ext cx="2628897" cy="1143000"/>
          </a:xfrm>
          <a:prstGeom prst="roundRect">
            <a:avLst/>
          </a:prstGeom>
          <a:solidFill>
            <a:srgbClr val="F1F0F7"/>
          </a:solidFill>
          <a:ln w="25400">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SURVEY</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Conditions for Success</a:t>
            </a:r>
            <a:endParaRPr kumimoji="0" lang="en-US" sz="16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dirty="0">
                <a:solidFill>
                  <a:prstClr val="black"/>
                </a:solidFill>
                <a:latin typeface="Segoe UI" panose="020B0502040204020203" pitchFamily="34" charset="0"/>
                <a:cs typeface="Segoe UI" panose="020B0502040204020203" pitchFamily="34" charset="0"/>
              </a:rPr>
              <a:t>Students</a:t>
            </a:r>
            <a:endParaRPr kumimoji="0" lang="en-US" sz="160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8" name="Rectangle: Rounded Corners 27">
            <a:extLst>
              <a:ext uri="{FF2B5EF4-FFF2-40B4-BE49-F238E27FC236}">
                <a16:creationId xmlns:a16="http://schemas.microsoft.com/office/drawing/2014/main" id="{3526C1D5-2D1B-1E3B-BB02-2DA5552D7F2B}"/>
              </a:ext>
            </a:extLst>
          </p:cNvPr>
          <p:cNvSpPr/>
          <p:nvPr/>
        </p:nvSpPr>
        <p:spPr>
          <a:xfrm>
            <a:off x="3333747" y="2743200"/>
            <a:ext cx="5486400" cy="1143000"/>
          </a:xfrm>
          <a:prstGeom prst="roundRect">
            <a:avLst/>
          </a:prstGeom>
          <a:solidFill>
            <a:srgbClr val="45C3D8">
              <a:alpha val="15000"/>
            </a:srgbClr>
          </a:solidFill>
          <a:ln w="25400">
            <a:solidFill>
              <a:srgbClr val="45C3D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WORKSHOP</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Bridging Conditions to Design</a:t>
            </a:r>
          </a:p>
          <a:p>
            <a:pPr lvl="0" algn="ctr">
              <a:spcAft>
                <a:spcPts val="600"/>
              </a:spcAft>
              <a:defRPr/>
            </a:pPr>
            <a:r>
              <a:rPr lang="en-US" sz="1400" dirty="0">
                <a:solidFill>
                  <a:prstClr val="black"/>
                </a:solidFill>
                <a:latin typeface="Segoe UI" panose="020B0502040204020203" pitchFamily="34" charset="0"/>
                <a:cs typeface="Segoe UI" panose="020B0502040204020203" pitchFamily="34" charset="0"/>
              </a:rPr>
              <a:t>Students, Community Partners, Task Force</a:t>
            </a:r>
            <a:endParaRPr kumimoji="0" lang="en-US" sz="160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29" name="Rectangle: Rounded Corners 28">
            <a:extLst>
              <a:ext uri="{FF2B5EF4-FFF2-40B4-BE49-F238E27FC236}">
                <a16:creationId xmlns:a16="http://schemas.microsoft.com/office/drawing/2014/main" id="{367AAD18-8F55-6BC0-9B0F-DAC0D793615E}"/>
              </a:ext>
            </a:extLst>
          </p:cNvPr>
          <p:cNvSpPr/>
          <p:nvPr/>
        </p:nvSpPr>
        <p:spPr>
          <a:xfrm>
            <a:off x="3341775" y="4023360"/>
            <a:ext cx="5467333" cy="1143000"/>
          </a:xfrm>
          <a:prstGeom prst="roundRect">
            <a:avLst/>
          </a:prstGeom>
          <a:solidFill>
            <a:srgbClr val="E3F6F9"/>
          </a:solidFill>
          <a:ln w="25400">
            <a:solidFill>
              <a:srgbClr val="45C3D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WORKSHOP</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Bridging Conditions to Design</a:t>
            </a:r>
          </a:p>
          <a:p>
            <a:pPr lvl="0" algn="ctr">
              <a:spcAft>
                <a:spcPts val="600"/>
              </a:spcAft>
              <a:defRPr/>
            </a:pPr>
            <a:r>
              <a:rPr lang="en-US" sz="1400" dirty="0">
                <a:solidFill>
                  <a:prstClr val="black"/>
                </a:solidFill>
                <a:latin typeface="Segoe UI" panose="020B0502040204020203" pitchFamily="34" charset="0"/>
                <a:cs typeface="Segoe UI" panose="020B0502040204020203" pitchFamily="34" charset="0"/>
              </a:rPr>
              <a:t>Faculty, Staff, Task Force</a:t>
            </a:r>
            <a:endParaRPr kumimoji="0" lang="en-US" sz="160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endParaRPr>
          </a:p>
        </p:txBody>
      </p:sp>
      <p:sp>
        <p:nvSpPr>
          <p:cNvPr id="30" name="Rectangle: Rounded Corners 29">
            <a:extLst>
              <a:ext uri="{FF2B5EF4-FFF2-40B4-BE49-F238E27FC236}">
                <a16:creationId xmlns:a16="http://schemas.microsoft.com/office/drawing/2014/main" id="{D1BC7BC4-164A-ACA3-DA62-D1E2F6AF4CC8}"/>
              </a:ext>
            </a:extLst>
          </p:cNvPr>
          <p:cNvSpPr/>
          <p:nvPr/>
        </p:nvSpPr>
        <p:spPr>
          <a:xfrm>
            <a:off x="9037707" y="2743200"/>
            <a:ext cx="2628877" cy="1143000"/>
          </a:xfrm>
          <a:prstGeom prst="roundRect">
            <a:avLst/>
          </a:prstGeom>
          <a:solidFill>
            <a:srgbClr val="20486B">
              <a:alpha val="15000"/>
            </a:srgbClr>
          </a:solidFill>
          <a:ln w="25400">
            <a:solidFill>
              <a:srgbClr val="20486B"/>
            </a:solid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p>
            <a:pPr algn="ctr" defTabSz="457200">
              <a:spcAft>
                <a:spcPts val="600"/>
              </a:spcAft>
              <a:defRPr/>
            </a:pPr>
            <a:r>
              <a:rPr kumimoji="0" lang="en-US" sz="1600" b="0" i="0" u="none" strike="noStrike" kern="1200" cap="none" spc="0" normalizeH="0" noProof="0" dirty="0">
                <a:ln>
                  <a:noFill/>
                </a:ln>
                <a:solidFill>
                  <a:prstClr val="black"/>
                </a:solidFill>
                <a:effectLst/>
                <a:uLnTx/>
                <a:uFillTx/>
                <a:latin typeface="Segoe UI" panose="020B0502040204020203" pitchFamily="34" charset="0"/>
                <a:cs typeface="Segoe UI" panose="020B0502040204020203" pitchFamily="34" charset="0"/>
              </a:rPr>
              <a:t>WORKSHOP</a:t>
            </a:r>
            <a:br>
              <a:rPr kumimoji="0" lang="en-US" sz="16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b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Strategic Goals</a:t>
            </a:r>
          </a:p>
          <a:p>
            <a:pPr lvl="0" algn="ctr">
              <a:spcAft>
                <a:spcPts val="600"/>
              </a:spcAft>
              <a:defRPr/>
            </a:pPr>
            <a:r>
              <a:rPr lang="en-US" sz="1400" dirty="0">
                <a:solidFill>
                  <a:prstClr val="black"/>
                </a:solidFill>
                <a:latin typeface="Segoe UI" panose="020B0502040204020203" pitchFamily="34" charset="0"/>
                <a:cs typeface="Segoe UI" panose="020B0502040204020203" pitchFamily="34" charset="0"/>
              </a:rPr>
              <a:t>Students, Community Partners, Faculty, Staff, Task Force</a:t>
            </a:r>
          </a:p>
        </p:txBody>
      </p:sp>
      <p:sp>
        <p:nvSpPr>
          <p:cNvPr id="2" name="Arrow: Striped Right 1">
            <a:extLst>
              <a:ext uri="{FF2B5EF4-FFF2-40B4-BE49-F238E27FC236}">
                <a16:creationId xmlns:a16="http://schemas.microsoft.com/office/drawing/2014/main" id="{DD19D9AD-65C3-C575-31C0-6D1D0E5D74CA}"/>
              </a:ext>
            </a:extLst>
          </p:cNvPr>
          <p:cNvSpPr/>
          <p:nvPr/>
        </p:nvSpPr>
        <p:spPr>
          <a:xfrm>
            <a:off x="457200" y="228600"/>
            <a:ext cx="11209384" cy="914400"/>
          </a:xfrm>
          <a:prstGeom prst="stripedRightArrow">
            <a:avLst/>
          </a:prstGeom>
          <a:gradFill flip="none" rotWithShape="1">
            <a:gsLst>
              <a:gs pos="0">
                <a:schemeClr val="bg1">
                  <a:lumMod val="95000"/>
                </a:schemeClr>
              </a:gs>
              <a:gs pos="96000">
                <a:schemeClr val="bg1">
                  <a:lumMod val="65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Segoe UI Black" panose="020B0A02040204020203" pitchFamily="34" charset="0"/>
                <a:ea typeface="Segoe UI Black" panose="020B0A02040204020203" pitchFamily="34" charset="0"/>
              </a:rPr>
              <a:t>Knowledge Flow</a:t>
            </a:r>
          </a:p>
        </p:txBody>
      </p:sp>
      <p:pic>
        <p:nvPicPr>
          <p:cNvPr id="4" name="Picture 3" descr="A blue and green letter in a circle&#10;&#10;Description automatically generated">
            <a:extLst>
              <a:ext uri="{FF2B5EF4-FFF2-40B4-BE49-F238E27FC236}">
                <a16:creationId xmlns:a16="http://schemas.microsoft.com/office/drawing/2014/main" id="{207B51C7-9AE3-4182-A045-79F8B57758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 y="6172200"/>
            <a:ext cx="153935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76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Google Shape;321;p4">
            <a:extLst>
              <a:ext uri="{FF2B5EF4-FFF2-40B4-BE49-F238E27FC236}">
                <a16:creationId xmlns:a16="http://schemas.microsoft.com/office/drawing/2014/main" id="{5EAD95E2-3900-76BC-6A96-69F91A940933}"/>
              </a:ext>
            </a:extLst>
          </p:cNvPr>
          <p:cNvSpPr txBox="1"/>
          <p:nvPr/>
        </p:nvSpPr>
        <p:spPr>
          <a:xfrm>
            <a:off x="228600" y="457200"/>
            <a:ext cx="10146685" cy="438551"/>
          </a:xfrm>
          <a:prstGeom prst="rect">
            <a:avLst/>
          </a:prstGeom>
          <a:noFill/>
          <a:ln>
            <a:noFill/>
          </a:ln>
        </p:spPr>
        <p:txBody>
          <a:bodyPr spcFirstLastPara="1" wrap="square" lIns="91440" tIns="34275" rIns="68569" bIns="34275" anchor="t" anchorCtr="0">
            <a:spAutoFit/>
          </a:bodyPr>
          <a:lstStyle/>
          <a:p>
            <a:pPr>
              <a:buSzPts val="4000"/>
            </a:pPr>
            <a:r>
              <a:rPr lang="en-US" sz="2400" dirty="0">
                <a:solidFill>
                  <a:schemeClr val="dk1"/>
                </a:solidFill>
                <a:latin typeface="Segoe UI" panose="020B0502040204020203" pitchFamily="34" charset="0"/>
                <a:cs typeface="Segoe UI" panose="020B0502040204020203" pitchFamily="34" charset="0"/>
              </a:rPr>
              <a:t>Simple timeline</a:t>
            </a:r>
          </a:p>
        </p:txBody>
      </p:sp>
      <p:cxnSp>
        <p:nvCxnSpPr>
          <p:cNvPr id="63" name="Straight Connector 62">
            <a:extLst>
              <a:ext uri="{FF2B5EF4-FFF2-40B4-BE49-F238E27FC236}">
                <a16:creationId xmlns:a16="http://schemas.microsoft.com/office/drawing/2014/main" id="{54A80905-23C2-F822-9BCF-99ACD8E5F0E7}"/>
              </a:ext>
            </a:extLst>
          </p:cNvPr>
          <p:cNvCxnSpPr>
            <a:cxnSpLocks/>
          </p:cNvCxnSpPr>
          <p:nvPr/>
        </p:nvCxnSpPr>
        <p:spPr>
          <a:xfrm flipV="1">
            <a:off x="216260" y="160020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35681C3-2A2C-8EE7-6A09-C7246B88BFB1}"/>
              </a:ext>
            </a:extLst>
          </p:cNvPr>
          <p:cNvCxnSpPr>
            <a:cxnSpLocks/>
          </p:cNvCxnSpPr>
          <p:nvPr/>
        </p:nvCxnSpPr>
        <p:spPr>
          <a:xfrm flipV="1">
            <a:off x="1772386" y="192024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088F1AB-D066-F8A0-5F7F-954BC48696E9}"/>
              </a:ext>
            </a:extLst>
          </p:cNvPr>
          <p:cNvCxnSpPr>
            <a:cxnSpLocks/>
          </p:cNvCxnSpPr>
          <p:nvPr/>
        </p:nvCxnSpPr>
        <p:spPr>
          <a:xfrm flipV="1">
            <a:off x="5662701" y="1920240"/>
            <a:ext cx="0" cy="5029200"/>
          </a:xfrm>
          <a:prstGeom prst="line">
            <a:avLst/>
          </a:prstGeom>
          <a:ln w="12700">
            <a:solidFill>
              <a:schemeClr val="bg2">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DE5B89F7-D0AF-B3B1-F649-EA04DD799295}"/>
              </a:ext>
            </a:extLst>
          </p:cNvPr>
          <p:cNvSpPr/>
          <p:nvPr/>
        </p:nvSpPr>
        <p:spPr>
          <a:xfrm>
            <a:off x="228600" y="1143000"/>
            <a:ext cx="1543779" cy="3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Segoe UI" panose="020B0502040204020203" pitchFamily="34" charset="0"/>
                <a:cs typeface="Segoe UI" panose="020B0502040204020203" pitchFamily="34" charset="0"/>
              </a:rPr>
              <a:t>PART 1</a:t>
            </a:r>
          </a:p>
          <a:p>
            <a:pPr algn="ctr"/>
            <a:r>
              <a:rPr lang="en-US" sz="1400" b="1" dirty="0">
                <a:solidFill>
                  <a:schemeClr val="tx1">
                    <a:lumMod val="75000"/>
                    <a:lumOff val="25000"/>
                  </a:schemeClr>
                </a:solidFill>
                <a:latin typeface="Segoe UI" panose="020B0502040204020203" pitchFamily="34" charset="0"/>
                <a:cs typeface="Segoe UI" panose="020B0502040204020203" pitchFamily="34" charset="0"/>
              </a:rPr>
              <a:t>History Matters</a:t>
            </a:r>
          </a:p>
        </p:txBody>
      </p:sp>
      <p:sp>
        <p:nvSpPr>
          <p:cNvPr id="49" name="Rectangle 48">
            <a:extLst>
              <a:ext uri="{FF2B5EF4-FFF2-40B4-BE49-F238E27FC236}">
                <a16:creationId xmlns:a16="http://schemas.microsoft.com/office/drawing/2014/main" id="{0527FACD-1A6A-7D80-B658-FCE747B2AB33}"/>
              </a:ext>
            </a:extLst>
          </p:cNvPr>
          <p:cNvSpPr/>
          <p:nvPr/>
        </p:nvSpPr>
        <p:spPr>
          <a:xfrm>
            <a:off x="1772380" y="1143000"/>
            <a:ext cx="3886202"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Segoe UI" panose="020B0502040204020203" pitchFamily="34" charset="0"/>
                <a:cs typeface="Segoe UI" panose="020B0502040204020203" pitchFamily="34" charset="0"/>
              </a:rPr>
              <a:t>PART 2</a:t>
            </a:r>
          </a:p>
          <a:p>
            <a:pPr algn="ctr"/>
            <a:r>
              <a:rPr lang="en-US" sz="1400" b="1" dirty="0">
                <a:solidFill>
                  <a:schemeClr val="tx1">
                    <a:lumMod val="75000"/>
                    <a:lumOff val="25000"/>
                  </a:schemeClr>
                </a:solidFill>
                <a:latin typeface="Segoe UI" panose="020B0502040204020203" pitchFamily="34" charset="0"/>
                <a:cs typeface="Segoe UI" panose="020B0502040204020203" pitchFamily="34" charset="0"/>
              </a:rPr>
              <a:t>Stories Matter</a:t>
            </a:r>
          </a:p>
        </p:txBody>
      </p:sp>
      <p:sp>
        <p:nvSpPr>
          <p:cNvPr id="50" name="Rectangle 49">
            <a:extLst>
              <a:ext uri="{FF2B5EF4-FFF2-40B4-BE49-F238E27FC236}">
                <a16:creationId xmlns:a16="http://schemas.microsoft.com/office/drawing/2014/main" id="{E8E0C9B6-4129-5FC5-D538-8005875E0BFC}"/>
              </a:ext>
            </a:extLst>
          </p:cNvPr>
          <p:cNvSpPr/>
          <p:nvPr/>
        </p:nvSpPr>
        <p:spPr>
          <a:xfrm>
            <a:off x="5658581" y="1143000"/>
            <a:ext cx="6228601"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75000"/>
                    <a:lumOff val="25000"/>
                  </a:schemeClr>
                </a:solidFill>
                <a:latin typeface="Segoe UI" panose="020B0502040204020203" pitchFamily="34" charset="0"/>
                <a:cs typeface="Segoe UI" panose="020B0502040204020203" pitchFamily="34" charset="0"/>
              </a:rPr>
              <a:t>PART 3</a:t>
            </a:r>
          </a:p>
          <a:p>
            <a:pPr algn="ctr"/>
            <a:r>
              <a:rPr lang="en-US" sz="1400" b="1" dirty="0">
                <a:solidFill>
                  <a:schemeClr val="tx1">
                    <a:lumMod val="75000"/>
                    <a:lumOff val="25000"/>
                  </a:schemeClr>
                </a:solidFill>
                <a:latin typeface="Segoe UI" panose="020B0502040204020203" pitchFamily="34" charset="0"/>
                <a:cs typeface="Segoe UI" panose="020B0502040204020203" pitchFamily="34" charset="0"/>
              </a:rPr>
              <a:t>Outcomes And Collaboration Matter</a:t>
            </a:r>
          </a:p>
        </p:txBody>
      </p:sp>
      <p:sp>
        <p:nvSpPr>
          <p:cNvPr id="66" name="TextBox 65">
            <a:extLst>
              <a:ext uri="{FF2B5EF4-FFF2-40B4-BE49-F238E27FC236}">
                <a16:creationId xmlns:a16="http://schemas.microsoft.com/office/drawing/2014/main" id="{5565CA6C-C4D3-C6AF-2055-1298A2BED50D}"/>
              </a:ext>
            </a:extLst>
          </p:cNvPr>
          <p:cNvSpPr txBox="1"/>
          <p:nvPr/>
        </p:nvSpPr>
        <p:spPr>
          <a:xfrm>
            <a:off x="228600" y="1554480"/>
            <a:ext cx="1543779" cy="307777"/>
          </a:xfrm>
          <a:prstGeom prst="rect">
            <a:avLst/>
          </a:prstGeom>
          <a:noFill/>
        </p:spPr>
        <p:txBody>
          <a:bodyPr wrap="square" rtlCol="0">
            <a:spAutoFit/>
          </a:bodyPr>
          <a:lstStyle/>
          <a:p>
            <a:pPr algn="ctr"/>
            <a:r>
              <a:rPr lang="en-US" sz="1400" dirty="0">
                <a:solidFill>
                  <a:schemeClr val="tx1">
                    <a:lumMod val="50000"/>
                    <a:lumOff val="50000"/>
                  </a:schemeClr>
                </a:solidFill>
                <a:latin typeface="Segoe UI" panose="020B0502040204020203" pitchFamily="34" charset="0"/>
                <a:cs typeface="Segoe UI" panose="020B0502040204020203" pitchFamily="34" charset="0"/>
              </a:rPr>
              <a:t>September</a:t>
            </a:r>
          </a:p>
        </p:txBody>
      </p:sp>
      <p:cxnSp>
        <p:nvCxnSpPr>
          <p:cNvPr id="2" name="Straight Connector 1">
            <a:extLst>
              <a:ext uri="{FF2B5EF4-FFF2-40B4-BE49-F238E27FC236}">
                <a16:creationId xmlns:a16="http://schemas.microsoft.com/office/drawing/2014/main" id="{CEFB9E85-67B9-6F1D-E4E3-6116DEA8C3CE}"/>
              </a:ext>
            </a:extLst>
          </p:cNvPr>
          <p:cNvCxnSpPr>
            <a:cxnSpLocks/>
          </p:cNvCxnSpPr>
          <p:nvPr/>
        </p:nvCxnSpPr>
        <p:spPr>
          <a:xfrm flipV="1">
            <a:off x="3328512" y="1920240"/>
            <a:ext cx="0" cy="4950023"/>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6D8ED6CE-B978-84DC-BEA7-F949CF4F56E3}"/>
              </a:ext>
            </a:extLst>
          </p:cNvPr>
          <p:cNvSpPr txBox="1"/>
          <p:nvPr/>
        </p:nvSpPr>
        <p:spPr>
          <a:xfrm>
            <a:off x="1772380" y="1554480"/>
            <a:ext cx="1556120" cy="307777"/>
          </a:xfrm>
          <a:prstGeom prst="rect">
            <a:avLst/>
          </a:prstGeom>
          <a:noFill/>
        </p:spPr>
        <p:txBody>
          <a:bodyPr wrap="square" rtlCol="0">
            <a:spAutoFit/>
          </a:bodyPr>
          <a:lstStyle/>
          <a:p>
            <a:pPr algn="ctr"/>
            <a:r>
              <a:rPr lang="en-US" sz="1400" dirty="0">
                <a:solidFill>
                  <a:schemeClr val="tx1">
                    <a:lumMod val="50000"/>
                    <a:lumOff val="50000"/>
                  </a:schemeClr>
                </a:solidFill>
                <a:latin typeface="Segoe UI" panose="020B0502040204020203" pitchFamily="34" charset="0"/>
                <a:cs typeface="Segoe UI" panose="020B0502040204020203" pitchFamily="34" charset="0"/>
              </a:rPr>
              <a:t>October</a:t>
            </a:r>
          </a:p>
        </p:txBody>
      </p:sp>
      <p:sp>
        <p:nvSpPr>
          <p:cNvPr id="20" name="TextBox 19">
            <a:extLst>
              <a:ext uri="{FF2B5EF4-FFF2-40B4-BE49-F238E27FC236}">
                <a16:creationId xmlns:a16="http://schemas.microsoft.com/office/drawing/2014/main" id="{BF8FAF61-548D-F8F2-D030-8C4FE3172459}"/>
              </a:ext>
            </a:extLst>
          </p:cNvPr>
          <p:cNvSpPr txBox="1"/>
          <p:nvPr/>
        </p:nvSpPr>
        <p:spPr>
          <a:xfrm>
            <a:off x="3335570" y="1554480"/>
            <a:ext cx="1549050" cy="307777"/>
          </a:xfrm>
          <a:prstGeom prst="rect">
            <a:avLst/>
          </a:prstGeom>
          <a:noFill/>
        </p:spPr>
        <p:txBody>
          <a:bodyPr wrap="square" rtlCol="0">
            <a:spAutoFit/>
          </a:bodyPr>
          <a:lstStyle/>
          <a:p>
            <a:pPr algn="ctr"/>
            <a:r>
              <a:rPr lang="en-US" sz="1400" dirty="0">
                <a:solidFill>
                  <a:schemeClr val="tx1">
                    <a:lumMod val="50000"/>
                    <a:lumOff val="50000"/>
                  </a:schemeClr>
                </a:solidFill>
                <a:latin typeface="Segoe UI" panose="020B0502040204020203" pitchFamily="34" charset="0"/>
                <a:cs typeface="Segoe UI" panose="020B0502040204020203" pitchFamily="34" charset="0"/>
              </a:rPr>
              <a:t>November</a:t>
            </a:r>
          </a:p>
        </p:txBody>
      </p:sp>
      <p:sp>
        <p:nvSpPr>
          <p:cNvPr id="22" name="TextBox 21">
            <a:extLst>
              <a:ext uri="{FF2B5EF4-FFF2-40B4-BE49-F238E27FC236}">
                <a16:creationId xmlns:a16="http://schemas.microsoft.com/office/drawing/2014/main" id="{C9FA972B-CCB0-6D53-446F-9672E3D6FFFE}"/>
              </a:ext>
            </a:extLst>
          </p:cNvPr>
          <p:cNvSpPr txBox="1"/>
          <p:nvPr/>
        </p:nvSpPr>
        <p:spPr>
          <a:xfrm>
            <a:off x="4799022" y="1554480"/>
            <a:ext cx="1005840" cy="307777"/>
          </a:xfrm>
          <a:prstGeom prst="rect">
            <a:avLst/>
          </a:prstGeom>
          <a:noFill/>
        </p:spPr>
        <p:txBody>
          <a:bodyPr wrap="square" rtlCol="0">
            <a:spAutoFit/>
          </a:bodyPr>
          <a:lstStyle/>
          <a:p>
            <a:pPr algn="ctr"/>
            <a:r>
              <a:rPr lang="en-US" sz="1400" dirty="0">
                <a:solidFill>
                  <a:schemeClr val="tx1">
                    <a:lumMod val="50000"/>
                    <a:lumOff val="50000"/>
                  </a:schemeClr>
                </a:solidFill>
                <a:latin typeface="Segoe UI" panose="020B0502040204020203" pitchFamily="34" charset="0"/>
                <a:cs typeface="Segoe UI" panose="020B0502040204020203" pitchFamily="34" charset="0"/>
              </a:rPr>
              <a:t>December</a:t>
            </a:r>
          </a:p>
        </p:txBody>
      </p:sp>
      <p:sp>
        <p:nvSpPr>
          <p:cNvPr id="25" name="TextBox 24">
            <a:extLst>
              <a:ext uri="{FF2B5EF4-FFF2-40B4-BE49-F238E27FC236}">
                <a16:creationId xmlns:a16="http://schemas.microsoft.com/office/drawing/2014/main" id="{55C1AF30-6FD9-7EE4-076C-04E45FCAA359}"/>
              </a:ext>
            </a:extLst>
          </p:cNvPr>
          <p:cNvSpPr txBox="1"/>
          <p:nvPr/>
        </p:nvSpPr>
        <p:spPr>
          <a:xfrm>
            <a:off x="5658581" y="1554480"/>
            <a:ext cx="1575530" cy="307777"/>
          </a:xfrm>
          <a:prstGeom prst="rect">
            <a:avLst/>
          </a:prstGeom>
          <a:noFill/>
        </p:spPr>
        <p:txBody>
          <a:bodyPr wrap="square" rtlCol="0">
            <a:spAutoFit/>
          </a:bodyPr>
          <a:lstStyle/>
          <a:p>
            <a:pPr algn="ctr"/>
            <a:r>
              <a:rPr lang="en-US" sz="1400" dirty="0">
                <a:solidFill>
                  <a:schemeClr val="tx1">
                    <a:lumMod val="50000"/>
                    <a:lumOff val="50000"/>
                  </a:schemeClr>
                </a:solidFill>
                <a:latin typeface="Segoe UI" panose="020B0502040204020203" pitchFamily="34" charset="0"/>
                <a:cs typeface="Segoe UI" panose="020B0502040204020203" pitchFamily="34" charset="0"/>
              </a:rPr>
              <a:t>January</a:t>
            </a:r>
          </a:p>
        </p:txBody>
      </p:sp>
      <p:sp>
        <p:nvSpPr>
          <p:cNvPr id="29" name="TextBox 28">
            <a:extLst>
              <a:ext uri="{FF2B5EF4-FFF2-40B4-BE49-F238E27FC236}">
                <a16:creationId xmlns:a16="http://schemas.microsoft.com/office/drawing/2014/main" id="{85F8B24B-A898-AD66-BE2F-FDEA457E032D}"/>
              </a:ext>
            </a:extLst>
          </p:cNvPr>
          <p:cNvSpPr txBox="1"/>
          <p:nvPr/>
        </p:nvSpPr>
        <p:spPr>
          <a:xfrm>
            <a:off x="7214700" y="1554480"/>
            <a:ext cx="1575532" cy="307777"/>
          </a:xfrm>
          <a:prstGeom prst="rect">
            <a:avLst/>
          </a:prstGeom>
          <a:noFill/>
        </p:spPr>
        <p:txBody>
          <a:bodyPr wrap="square" rtlCol="0">
            <a:spAutoFit/>
          </a:bodyPr>
          <a:lstStyle/>
          <a:p>
            <a:pPr algn="ctr"/>
            <a:r>
              <a:rPr lang="en-US" sz="1400" dirty="0">
                <a:solidFill>
                  <a:schemeClr val="tx1">
                    <a:lumMod val="50000"/>
                    <a:lumOff val="50000"/>
                  </a:schemeClr>
                </a:solidFill>
                <a:latin typeface="Segoe UI" panose="020B0502040204020203" pitchFamily="34" charset="0"/>
                <a:cs typeface="Segoe UI" panose="020B0502040204020203" pitchFamily="34" charset="0"/>
              </a:rPr>
              <a:t>February</a:t>
            </a:r>
          </a:p>
        </p:txBody>
      </p:sp>
      <p:sp>
        <p:nvSpPr>
          <p:cNvPr id="30" name="TextBox 29">
            <a:extLst>
              <a:ext uri="{FF2B5EF4-FFF2-40B4-BE49-F238E27FC236}">
                <a16:creationId xmlns:a16="http://schemas.microsoft.com/office/drawing/2014/main" id="{D8EBC90E-9876-976B-8A97-B39E8F8BD2AF}"/>
              </a:ext>
            </a:extLst>
          </p:cNvPr>
          <p:cNvSpPr txBox="1"/>
          <p:nvPr/>
        </p:nvSpPr>
        <p:spPr>
          <a:xfrm>
            <a:off x="8774940" y="1554480"/>
            <a:ext cx="1556121" cy="307777"/>
          </a:xfrm>
          <a:prstGeom prst="rect">
            <a:avLst/>
          </a:prstGeom>
          <a:noFill/>
        </p:spPr>
        <p:txBody>
          <a:bodyPr wrap="square" rtlCol="0">
            <a:spAutoFit/>
          </a:bodyPr>
          <a:lstStyle/>
          <a:p>
            <a:pPr algn="ctr"/>
            <a:r>
              <a:rPr lang="en-US" sz="1400" dirty="0">
                <a:solidFill>
                  <a:schemeClr val="tx1">
                    <a:lumMod val="50000"/>
                    <a:lumOff val="50000"/>
                  </a:schemeClr>
                </a:solidFill>
                <a:latin typeface="Segoe UI" panose="020B0502040204020203" pitchFamily="34" charset="0"/>
                <a:cs typeface="Segoe UI" panose="020B0502040204020203" pitchFamily="34" charset="0"/>
              </a:rPr>
              <a:t>March</a:t>
            </a:r>
          </a:p>
        </p:txBody>
      </p:sp>
      <p:cxnSp>
        <p:nvCxnSpPr>
          <p:cNvPr id="28" name="Straight Connector 27">
            <a:extLst>
              <a:ext uri="{FF2B5EF4-FFF2-40B4-BE49-F238E27FC236}">
                <a16:creationId xmlns:a16="http://schemas.microsoft.com/office/drawing/2014/main" id="{2DAA6CDD-7CCD-6AF7-0570-B5E3ACE758BF}"/>
              </a:ext>
            </a:extLst>
          </p:cNvPr>
          <p:cNvCxnSpPr>
            <a:cxnSpLocks/>
          </p:cNvCxnSpPr>
          <p:nvPr/>
        </p:nvCxnSpPr>
        <p:spPr>
          <a:xfrm flipV="1">
            <a:off x="11887200" y="160020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FF5C1AD-0037-2442-1957-3BCC4832AEE7}"/>
              </a:ext>
            </a:extLst>
          </p:cNvPr>
          <p:cNvCxnSpPr>
            <a:cxnSpLocks/>
          </p:cNvCxnSpPr>
          <p:nvPr/>
        </p:nvCxnSpPr>
        <p:spPr>
          <a:xfrm flipV="1">
            <a:off x="7218827" y="192024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1DF5EBD-914A-D3FB-3468-343CB2B264C4}"/>
              </a:ext>
            </a:extLst>
          </p:cNvPr>
          <p:cNvCxnSpPr>
            <a:cxnSpLocks/>
          </p:cNvCxnSpPr>
          <p:nvPr/>
        </p:nvCxnSpPr>
        <p:spPr>
          <a:xfrm flipV="1">
            <a:off x="8774953" y="1920240"/>
            <a:ext cx="0" cy="5029200"/>
          </a:xfrm>
          <a:prstGeom prst="line">
            <a:avLst/>
          </a:prstGeom>
          <a:ln w="12700">
            <a:solidFill>
              <a:schemeClr val="bg2">
                <a:lumMod val="9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5DDD4E0-F760-87CD-6AF3-18B9C999EA0D}"/>
              </a:ext>
            </a:extLst>
          </p:cNvPr>
          <p:cNvCxnSpPr>
            <a:cxnSpLocks/>
          </p:cNvCxnSpPr>
          <p:nvPr/>
        </p:nvCxnSpPr>
        <p:spPr>
          <a:xfrm flipV="1">
            <a:off x="10331079" y="1920240"/>
            <a:ext cx="0" cy="5029200"/>
          </a:xfrm>
          <a:prstGeom prst="line">
            <a:avLst/>
          </a:prstGeom>
          <a:ln w="12700">
            <a:solidFill>
              <a:schemeClr val="bg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35BAB8E-9B14-BC31-82D3-A506770A8D56}"/>
              </a:ext>
            </a:extLst>
          </p:cNvPr>
          <p:cNvCxnSpPr>
            <a:cxnSpLocks/>
          </p:cNvCxnSpPr>
          <p:nvPr/>
        </p:nvCxnSpPr>
        <p:spPr>
          <a:xfrm flipV="1">
            <a:off x="4884638" y="1920240"/>
            <a:ext cx="0" cy="5029200"/>
          </a:xfrm>
          <a:prstGeom prst="line">
            <a:avLst/>
          </a:prstGeom>
          <a:ln w="12700">
            <a:solidFill>
              <a:schemeClr val="bg2">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4345B63E-52EC-155B-31B7-0A6740361786}"/>
              </a:ext>
            </a:extLst>
          </p:cNvPr>
          <p:cNvSpPr txBox="1"/>
          <p:nvPr/>
        </p:nvSpPr>
        <p:spPr>
          <a:xfrm>
            <a:off x="10331061" y="1554480"/>
            <a:ext cx="1556121" cy="307777"/>
          </a:xfrm>
          <a:prstGeom prst="rect">
            <a:avLst/>
          </a:prstGeom>
          <a:noFill/>
        </p:spPr>
        <p:txBody>
          <a:bodyPr wrap="square" rtlCol="0">
            <a:spAutoFit/>
          </a:bodyPr>
          <a:lstStyle/>
          <a:p>
            <a:pPr algn="ctr"/>
            <a:r>
              <a:rPr lang="en-US" sz="1400" dirty="0">
                <a:solidFill>
                  <a:schemeClr val="tx1">
                    <a:lumMod val="50000"/>
                    <a:lumOff val="50000"/>
                  </a:schemeClr>
                </a:solidFill>
                <a:latin typeface="Segoe UI" panose="020B0502040204020203" pitchFamily="34" charset="0"/>
                <a:cs typeface="Segoe UI" panose="020B0502040204020203" pitchFamily="34" charset="0"/>
              </a:rPr>
              <a:t>April</a:t>
            </a:r>
          </a:p>
        </p:txBody>
      </p:sp>
      <p:sp>
        <p:nvSpPr>
          <p:cNvPr id="6" name="Rectangle 5">
            <a:extLst>
              <a:ext uri="{FF2B5EF4-FFF2-40B4-BE49-F238E27FC236}">
                <a16:creationId xmlns:a16="http://schemas.microsoft.com/office/drawing/2014/main" id="{71F501CB-97F1-2664-5774-0B7F719577FE}"/>
              </a:ext>
            </a:extLst>
          </p:cNvPr>
          <p:cNvSpPr/>
          <p:nvPr/>
        </p:nvSpPr>
        <p:spPr>
          <a:xfrm>
            <a:off x="5658581" y="6400800"/>
            <a:ext cx="3112247" cy="4572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latin typeface="Segoe UI" panose="020B0502040204020203" pitchFamily="34" charset="0"/>
                <a:cs typeface="Segoe UI" panose="020B0502040204020203" pitchFamily="34" charset="0"/>
              </a:rPr>
              <a:t>Winter</a:t>
            </a:r>
          </a:p>
        </p:txBody>
      </p:sp>
      <p:sp>
        <p:nvSpPr>
          <p:cNvPr id="5" name="Rectangle 4">
            <a:extLst>
              <a:ext uri="{FF2B5EF4-FFF2-40B4-BE49-F238E27FC236}">
                <a16:creationId xmlns:a16="http://schemas.microsoft.com/office/drawing/2014/main" id="{7263236B-49D2-80AB-1061-313E09D807B5}"/>
              </a:ext>
            </a:extLst>
          </p:cNvPr>
          <p:cNvSpPr/>
          <p:nvPr/>
        </p:nvSpPr>
        <p:spPr>
          <a:xfrm>
            <a:off x="228601" y="6400800"/>
            <a:ext cx="5429980" cy="457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Segoe UI" panose="020B0502040204020203" pitchFamily="34" charset="0"/>
                <a:cs typeface="Segoe UI" panose="020B0502040204020203" pitchFamily="34" charset="0"/>
              </a:rPr>
              <a:t>Fall</a:t>
            </a:r>
            <a:r>
              <a:rPr lang="en-US" dirty="0">
                <a:solidFill>
                  <a:schemeClr val="tx1"/>
                </a:solidFill>
                <a:latin typeface="Segoe UI" panose="020B0502040204020203" pitchFamily="34" charset="0"/>
                <a:cs typeface="Segoe UI" panose="020B0502040204020203" pitchFamily="34" charset="0"/>
              </a:rPr>
              <a:t> </a:t>
            </a:r>
          </a:p>
        </p:txBody>
      </p:sp>
      <p:sp>
        <p:nvSpPr>
          <p:cNvPr id="71" name="Rectangle 70">
            <a:extLst>
              <a:ext uri="{FF2B5EF4-FFF2-40B4-BE49-F238E27FC236}">
                <a16:creationId xmlns:a16="http://schemas.microsoft.com/office/drawing/2014/main" id="{148FCC4D-9388-6C70-4BC1-371CC7F4C71A}"/>
              </a:ext>
            </a:extLst>
          </p:cNvPr>
          <p:cNvSpPr/>
          <p:nvPr/>
        </p:nvSpPr>
        <p:spPr>
          <a:xfrm>
            <a:off x="8772327" y="6400800"/>
            <a:ext cx="3112247" cy="4572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solidFill>
                <a:latin typeface="Segoe UI" panose="020B0502040204020203" pitchFamily="34" charset="0"/>
                <a:cs typeface="Segoe UI" panose="020B0502040204020203" pitchFamily="34" charset="0"/>
              </a:rPr>
              <a:t>Spring</a:t>
            </a:r>
          </a:p>
        </p:txBody>
      </p:sp>
      <p:sp>
        <p:nvSpPr>
          <p:cNvPr id="96" name="Rectangle: Rounded Corners 95">
            <a:extLst>
              <a:ext uri="{FF2B5EF4-FFF2-40B4-BE49-F238E27FC236}">
                <a16:creationId xmlns:a16="http://schemas.microsoft.com/office/drawing/2014/main" id="{D5439A05-39D3-0437-DE6D-1DEF5759FA35}"/>
              </a:ext>
            </a:extLst>
          </p:cNvPr>
          <p:cNvSpPr/>
          <p:nvPr/>
        </p:nvSpPr>
        <p:spPr>
          <a:xfrm>
            <a:off x="239125" y="2057400"/>
            <a:ext cx="1567543" cy="548640"/>
          </a:xfrm>
          <a:prstGeom prst="roundRect">
            <a:avLst>
              <a:gd name="adj" fmla="val 50000"/>
            </a:avLst>
          </a:prstGeom>
          <a:noFill/>
          <a:ln>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Segoe UI" panose="020B0502040204020203" pitchFamily="34" charset="0"/>
                <a:cs typeface="Segoe UI" panose="020B0502040204020203" pitchFamily="34" charset="0"/>
              </a:rPr>
              <a:t>Identify Student Groups</a:t>
            </a:r>
          </a:p>
        </p:txBody>
      </p:sp>
      <p:grpSp>
        <p:nvGrpSpPr>
          <p:cNvPr id="65" name="Group 64">
            <a:extLst>
              <a:ext uri="{FF2B5EF4-FFF2-40B4-BE49-F238E27FC236}">
                <a16:creationId xmlns:a16="http://schemas.microsoft.com/office/drawing/2014/main" id="{CE219FB8-AC72-5982-2F6D-83D70E4445B3}"/>
              </a:ext>
            </a:extLst>
          </p:cNvPr>
          <p:cNvGrpSpPr/>
          <p:nvPr/>
        </p:nvGrpSpPr>
        <p:grpSpPr>
          <a:xfrm>
            <a:off x="1772386" y="2669408"/>
            <a:ext cx="4481149" cy="887194"/>
            <a:chOff x="1772386" y="2555494"/>
            <a:chExt cx="4481149" cy="887194"/>
          </a:xfrm>
        </p:grpSpPr>
        <p:sp>
          <p:nvSpPr>
            <p:cNvPr id="47" name="TextBox 46">
              <a:extLst>
                <a:ext uri="{FF2B5EF4-FFF2-40B4-BE49-F238E27FC236}">
                  <a16:creationId xmlns:a16="http://schemas.microsoft.com/office/drawing/2014/main" id="{05EEB479-4BA5-A828-B4FC-D10E5735BA1B}"/>
                </a:ext>
              </a:extLst>
            </p:cNvPr>
            <p:cNvSpPr txBox="1"/>
            <p:nvPr/>
          </p:nvSpPr>
          <p:spPr>
            <a:xfrm>
              <a:off x="1784684" y="2555494"/>
              <a:ext cx="1005840" cy="338554"/>
            </a:xfrm>
            <a:prstGeom prst="rect">
              <a:avLst/>
            </a:prstGeom>
            <a:noFill/>
          </p:spPr>
          <p:txBody>
            <a:bodyPr wrap="square" rtlCol="0">
              <a:spAutoFit/>
            </a:bodyPr>
            <a:lstStyle/>
            <a:p>
              <a:r>
                <a:rPr lang="en-US" sz="1600" b="1" dirty="0">
                  <a:solidFill>
                    <a:srgbClr val="A29BCB"/>
                  </a:solidFill>
                  <a:latin typeface="Segoe UI Black" panose="020B0A02040204020203" pitchFamily="34" charset="0"/>
                  <a:ea typeface="Segoe UI Black" panose="020B0A02040204020203" pitchFamily="34" charset="0"/>
                  <a:cs typeface="Segoe UI" panose="020B0502040204020203" pitchFamily="34" charset="0"/>
                </a:rPr>
                <a:t>Listen</a:t>
              </a:r>
            </a:p>
          </p:txBody>
        </p:sp>
        <p:sp>
          <p:nvSpPr>
            <p:cNvPr id="57" name="Arrow: Pentagon 56">
              <a:extLst>
                <a:ext uri="{FF2B5EF4-FFF2-40B4-BE49-F238E27FC236}">
                  <a16:creationId xmlns:a16="http://schemas.microsoft.com/office/drawing/2014/main" id="{931B90D8-FCBD-A517-8418-59545ACA8546}"/>
                </a:ext>
              </a:extLst>
            </p:cNvPr>
            <p:cNvSpPr/>
            <p:nvPr/>
          </p:nvSpPr>
          <p:spPr>
            <a:xfrm>
              <a:off x="1772386" y="2894048"/>
              <a:ext cx="1680600" cy="548640"/>
            </a:xfrm>
            <a:prstGeom prst="homePlate">
              <a:avLst>
                <a:gd name="adj" fmla="val 32750"/>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Segoe UI" panose="020B0502040204020203" pitchFamily="34" charset="0"/>
                  <a:cs typeface="Segoe UI" panose="020B0502040204020203" pitchFamily="34" charset="0"/>
                </a:rPr>
                <a:t>Listening Sessions</a:t>
              </a:r>
            </a:p>
          </p:txBody>
        </p:sp>
        <p:sp>
          <p:nvSpPr>
            <p:cNvPr id="97" name="Rectangle: Rounded Corners 96">
              <a:extLst>
                <a:ext uri="{FF2B5EF4-FFF2-40B4-BE49-F238E27FC236}">
                  <a16:creationId xmlns:a16="http://schemas.microsoft.com/office/drawing/2014/main" id="{36683BF3-D0D6-B64F-E81E-E50F8031E86D}"/>
                </a:ext>
              </a:extLst>
            </p:cNvPr>
            <p:cNvSpPr/>
            <p:nvPr/>
          </p:nvSpPr>
          <p:spPr>
            <a:xfrm>
              <a:off x="4881935" y="2894048"/>
              <a:ext cx="1371600" cy="548640"/>
            </a:xfrm>
            <a:prstGeom prst="roundRect">
              <a:avLst>
                <a:gd name="adj" fmla="val 50000"/>
              </a:avLst>
            </a:prstGeom>
            <a:noFill/>
            <a:ln>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Segoe UI" panose="020B0502040204020203" pitchFamily="34" charset="0"/>
                  <a:cs typeface="Segoe UI" panose="020B0502040204020203" pitchFamily="34" charset="0"/>
                </a:rPr>
                <a:t>Listening Report</a:t>
              </a:r>
            </a:p>
          </p:txBody>
        </p:sp>
        <p:sp>
          <p:nvSpPr>
            <p:cNvPr id="10" name="Arrow: Chevron 9">
              <a:extLst>
                <a:ext uri="{FF2B5EF4-FFF2-40B4-BE49-F238E27FC236}">
                  <a16:creationId xmlns:a16="http://schemas.microsoft.com/office/drawing/2014/main" id="{608878CF-A1FC-3809-C782-012FB603CEE3}"/>
                </a:ext>
              </a:extLst>
            </p:cNvPr>
            <p:cNvSpPr/>
            <p:nvPr/>
          </p:nvSpPr>
          <p:spPr>
            <a:xfrm>
              <a:off x="3356953" y="2894048"/>
              <a:ext cx="1600200" cy="547833"/>
            </a:xfrm>
            <a:prstGeom prst="chevron">
              <a:avLst>
                <a:gd name="adj" fmla="val 30241"/>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Segoe UI" panose="020B0502040204020203" pitchFamily="34" charset="0"/>
                  <a:cs typeface="Segoe UI" panose="020B0502040204020203" pitchFamily="34" charset="0"/>
                </a:rPr>
                <a:t>Survey</a:t>
              </a:r>
              <a:endParaRPr lang="en-US" sz="1100" b="1" dirty="0">
                <a:latin typeface="Segoe UI" panose="020B0502040204020203" pitchFamily="34" charset="0"/>
                <a:cs typeface="Segoe UI" panose="020B0502040204020203" pitchFamily="34" charset="0"/>
              </a:endParaRPr>
            </a:p>
          </p:txBody>
        </p:sp>
      </p:grpSp>
      <p:grpSp>
        <p:nvGrpSpPr>
          <p:cNvPr id="67" name="Group 66">
            <a:extLst>
              <a:ext uri="{FF2B5EF4-FFF2-40B4-BE49-F238E27FC236}">
                <a16:creationId xmlns:a16="http://schemas.microsoft.com/office/drawing/2014/main" id="{F44DC4DA-2387-6832-AF11-48065CFD386F}"/>
              </a:ext>
            </a:extLst>
          </p:cNvPr>
          <p:cNvGrpSpPr/>
          <p:nvPr/>
        </p:nvGrpSpPr>
        <p:grpSpPr>
          <a:xfrm>
            <a:off x="5662701" y="3619970"/>
            <a:ext cx="4681240" cy="888663"/>
            <a:chOff x="5662701" y="3395330"/>
            <a:chExt cx="4681240" cy="888663"/>
          </a:xfrm>
        </p:grpSpPr>
        <p:sp>
          <p:nvSpPr>
            <p:cNvPr id="44" name="TextBox 43">
              <a:extLst>
                <a:ext uri="{FF2B5EF4-FFF2-40B4-BE49-F238E27FC236}">
                  <a16:creationId xmlns:a16="http://schemas.microsoft.com/office/drawing/2014/main" id="{9AD87584-B42B-7280-A1F5-98973DEB62D1}"/>
                </a:ext>
              </a:extLst>
            </p:cNvPr>
            <p:cNvSpPr txBox="1"/>
            <p:nvPr/>
          </p:nvSpPr>
          <p:spPr>
            <a:xfrm>
              <a:off x="7658525" y="3395330"/>
              <a:ext cx="1097280" cy="338554"/>
            </a:xfrm>
            <a:prstGeom prst="rect">
              <a:avLst/>
            </a:prstGeom>
            <a:noFill/>
          </p:spPr>
          <p:txBody>
            <a:bodyPr wrap="square" rtlCol="0">
              <a:spAutoFit/>
            </a:bodyPr>
            <a:lstStyle/>
            <a:p>
              <a:r>
                <a:rPr lang="en-US" sz="1600" b="1" dirty="0">
                  <a:solidFill>
                    <a:srgbClr val="CFD368"/>
                  </a:solidFill>
                  <a:latin typeface="Segoe UI Black" panose="020B0A02040204020203" pitchFamily="34" charset="0"/>
                  <a:ea typeface="Segoe UI Black" panose="020B0A02040204020203" pitchFamily="34" charset="0"/>
                  <a:cs typeface="Segoe UI" panose="020B0502040204020203" pitchFamily="34" charset="0"/>
                </a:rPr>
                <a:t>Design</a:t>
              </a:r>
            </a:p>
          </p:txBody>
        </p:sp>
        <p:sp>
          <p:nvSpPr>
            <p:cNvPr id="7" name="TextBox 6">
              <a:extLst>
                <a:ext uri="{FF2B5EF4-FFF2-40B4-BE49-F238E27FC236}">
                  <a16:creationId xmlns:a16="http://schemas.microsoft.com/office/drawing/2014/main" id="{C9A1359A-BDF7-1E2B-4DA6-6940FF7E1DDF}"/>
                </a:ext>
              </a:extLst>
            </p:cNvPr>
            <p:cNvSpPr txBox="1"/>
            <p:nvPr/>
          </p:nvSpPr>
          <p:spPr>
            <a:xfrm>
              <a:off x="5662701" y="3395330"/>
              <a:ext cx="1097280" cy="338554"/>
            </a:xfrm>
            <a:prstGeom prst="rect">
              <a:avLst/>
            </a:prstGeom>
            <a:noFill/>
          </p:spPr>
          <p:txBody>
            <a:bodyPr wrap="square" rtlCol="0">
              <a:spAutoFit/>
            </a:bodyPr>
            <a:lstStyle/>
            <a:p>
              <a:r>
                <a:rPr lang="en-US" sz="1600" b="1" dirty="0">
                  <a:solidFill>
                    <a:srgbClr val="45C3D8"/>
                  </a:solidFill>
                  <a:latin typeface="Segoe UI Black" panose="020B0A02040204020203" pitchFamily="34" charset="0"/>
                  <a:ea typeface="Segoe UI Black" panose="020B0A02040204020203" pitchFamily="34" charset="0"/>
                  <a:cs typeface="Segoe UI" panose="020B0502040204020203" pitchFamily="34" charset="0"/>
                </a:rPr>
                <a:t>Uncover</a:t>
              </a:r>
            </a:p>
          </p:txBody>
        </p:sp>
        <p:sp>
          <p:nvSpPr>
            <p:cNvPr id="112" name="Rectangle: Rounded Corners 111">
              <a:extLst>
                <a:ext uri="{FF2B5EF4-FFF2-40B4-BE49-F238E27FC236}">
                  <a16:creationId xmlns:a16="http://schemas.microsoft.com/office/drawing/2014/main" id="{0F00A2DB-01E1-2A9D-DC00-FD3EBAFEFE80}"/>
                </a:ext>
              </a:extLst>
            </p:cNvPr>
            <p:cNvSpPr/>
            <p:nvPr/>
          </p:nvSpPr>
          <p:spPr>
            <a:xfrm>
              <a:off x="8762058" y="3730696"/>
              <a:ext cx="1581883" cy="548640"/>
            </a:xfrm>
            <a:prstGeom prst="roundRect">
              <a:avLst>
                <a:gd name="adj" fmla="val 50000"/>
              </a:avLst>
            </a:prstGeom>
            <a:noFill/>
            <a:ln>
              <a:solidFill>
                <a:srgbClr val="CFD368"/>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Segoe UI" panose="020B0502040204020203" pitchFamily="34" charset="0"/>
                  <a:cs typeface="Segoe UI" panose="020B0502040204020203" pitchFamily="34" charset="0"/>
                </a:rPr>
                <a:t>Themes Report</a:t>
              </a:r>
            </a:p>
          </p:txBody>
        </p:sp>
        <p:sp>
          <p:nvSpPr>
            <p:cNvPr id="70" name="Arrow: Pentagon 69">
              <a:extLst>
                <a:ext uri="{FF2B5EF4-FFF2-40B4-BE49-F238E27FC236}">
                  <a16:creationId xmlns:a16="http://schemas.microsoft.com/office/drawing/2014/main" id="{A2C62420-B48C-4DEC-B61D-8620088B508C}"/>
                </a:ext>
              </a:extLst>
            </p:cNvPr>
            <p:cNvSpPr/>
            <p:nvPr/>
          </p:nvSpPr>
          <p:spPr>
            <a:xfrm>
              <a:off x="5671587" y="3735353"/>
              <a:ext cx="1109651" cy="548640"/>
            </a:xfrm>
            <a:prstGeom prst="homePlate">
              <a:avLst>
                <a:gd name="adj" fmla="val 30821"/>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Segoe UI" panose="020B0502040204020203" pitchFamily="34" charset="0"/>
                  <a:cs typeface="Segoe UI" panose="020B0502040204020203" pitchFamily="34" charset="0"/>
                </a:rPr>
                <a:t>Workshop</a:t>
              </a:r>
              <a:endParaRPr lang="en-US" sz="1150" b="1" dirty="0">
                <a:latin typeface="Segoe UI" panose="020B0502040204020203" pitchFamily="34" charset="0"/>
                <a:cs typeface="Segoe UI" panose="020B0502040204020203" pitchFamily="34" charset="0"/>
              </a:endParaRPr>
            </a:p>
          </p:txBody>
        </p:sp>
        <p:sp>
          <p:nvSpPr>
            <p:cNvPr id="3" name="Arrow: Chevron 2">
              <a:extLst>
                <a:ext uri="{FF2B5EF4-FFF2-40B4-BE49-F238E27FC236}">
                  <a16:creationId xmlns:a16="http://schemas.microsoft.com/office/drawing/2014/main" id="{6D35DEA1-B795-6C23-9E23-F05EC7A909D5}"/>
                </a:ext>
              </a:extLst>
            </p:cNvPr>
            <p:cNvSpPr/>
            <p:nvPr/>
          </p:nvSpPr>
          <p:spPr>
            <a:xfrm>
              <a:off x="6665056" y="3735353"/>
              <a:ext cx="1109651" cy="547833"/>
            </a:xfrm>
            <a:prstGeom prst="chevron">
              <a:avLst>
                <a:gd name="adj" fmla="val 30241"/>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Segoe UI" panose="020B0502040204020203" pitchFamily="34" charset="0"/>
                  <a:cs typeface="Segoe UI" panose="020B0502040204020203" pitchFamily="34" charset="0"/>
                </a:rPr>
                <a:t>Workshop</a:t>
              </a:r>
            </a:p>
          </p:txBody>
        </p:sp>
        <p:sp>
          <p:nvSpPr>
            <p:cNvPr id="17" name="Arrow: Chevron 16">
              <a:extLst>
                <a:ext uri="{FF2B5EF4-FFF2-40B4-BE49-F238E27FC236}">
                  <a16:creationId xmlns:a16="http://schemas.microsoft.com/office/drawing/2014/main" id="{FD3AF727-2974-B083-1605-74A7301DCCF1}"/>
                </a:ext>
              </a:extLst>
            </p:cNvPr>
            <p:cNvSpPr/>
            <p:nvPr/>
          </p:nvSpPr>
          <p:spPr>
            <a:xfrm>
              <a:off x="7658525" y="3735353"/>
              <a:ext cx="1188720" cy="547833"/>
            </a:xfrm>
            <a:prstGeom prst="chevron">
              <a:avLst>
                <a:gd name="adj" fmla="val 30241"/>
              </a:avLst>
            </a:prstGeom>
            <a:solidFill>
              <a:srgbClr val="CFD368"/>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bg1"/>
                  </a:solidFill>
                  <a:latin typeface="Segoe UI" panose="020B0502040204020203" pitchFamily="34" charset="0"/>
                  <a:cs typeface="Segoe UI" panose="020B0502040204020203" pitchFamily="34" charset="0"/>
                </a:rPr>
                <a:t>Survey</a:t>
              </a:r>
            </a:p>
          </p:txBody>
        </p:sp>
      </p:grpSp>
      <p:grpSp>
        <p:nvGrpSpPr>
          <p:cNvPr id="68" name="Group 67">
            <a:extLst>
              <a:ext uri="{FF2B5EF4-FFF2-40B4-BE49-F238E27FC236}">
                <a16:creationId xmlns:a16="http://schemas.microsoft.com/office/drawing/2014/main" id="{EB430C8E-338C-22F3-1F7D-E55A9823B5E2}"/>
              </a:ext>
            </a:extLst>
          </p:cNvPr>
          <p:cNvGrpSpPr/>
          <p:nvPr/>
        </p:nvGrpSpPr>
        <p:grpSpPr>
          <a:xfrm>
            <a:off x="8774953" y="4800600"/>
            <a:ext cx="3112219" cy="887194"/>
            <a:chOff x="8774953" y="4303586"/>
            <a:chExt cx="3112219" cy="887194"/>
          </a:xfrm>
        </p:grpSpPr>
        <p:grpSp>
          <p:nvGrpSpPr>
            <p:cNvPr id="62" name="Group 61">
              <a:extLst>
                <a:ext uri="{FF2B5EF4-FFF2-40B4-BE49-F238E27FC236}">
                  <a16:creationId xmlns:a16="http://schemas.microsoft.com/office/drawing/2014/main" id="{13B13F5A-708C-9E64-C89D-19F98C09CF18}"/>
                </a:ext>
              </a:extLst>
            </p:cNvPr>
            <p:cNvGrpSpPr/>
            <p:nvPr/>
          </p:nvGrpSpPr>
          <p:grpSpPr>
            <a:xfrm>
              <a:off x="8774953" y="4303586"/>
              <a:ext cx="1581912" cy="887194"/>
              <a:chOff x="9033533" y="4303586"/>
              <a:chExt cx="1581912" cy="887194"/>
            </a:xfrm>
          </p:grpSpPr>
          <p:sp>
            <p:nvSpPr>
              <p:cNvPr id="73" name="Arrow: Pentagon 72">
                <a:extLst>
                  <a:ext uri="{FF2B5EF4-FFF2-40B4-BE49-F238E27FC236}">
                    <a16:creationId xmlns:a16="http://schemas.microsoft.com/office/drawing/2014/main" id="{A1396692-72DE-507B-46B0-5087A1A2C24A}"/>
                  </a:ext>
                </a:extLst>
              </p:cNvPr>
              <p:cNvSpPr/>
              <p:nvPr/>
            </p:nvSpPr>
            <p:spPr>
              <a:xfrm rot="21600000">
                <a:off x="9033533" y="4642140"/>
                <a:ext cx="1581912" cy="548640"/>
              </a:xfrm>
              <a:prstGeom prst="homePlate">
                <a:avLst>
                  <a:gd name="adj" fmla="val 32750"/>
                </a:avLst>
              </a:prstGeom>
              <a:solidFill>
                <a:srgbClr val="20486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b="1" dirty="0">
                    <a:latin typeface="Segoe UI" panose="020B0502040204020203" pitchFamily="34" charset="0"/>
                    <a:cs typeface="Segoe UI" panose="020B0502040204020203" pitchFamily="34" charset="0"/>
                  </a:rPr>
                  <a:t>Workshop</a:t>
                </a:r>
              </a:p>
            </p:txBody>
          </p:sp>
          <p:sp>
            <p:nvSpPr>
              <p:cNvPr id="24" name="TextBox 23">
                <a:extLst>
                  <a:ext uri="{FF2B5EF4-FFF2-40B4-BE49-F238E27FC236}">
                    <a16:creationId xmlns:a16="http://schemas.microsoft.com/office/drawing/2014/main" id="{ACEE49D3-69E5-3C3F-2298-7AA3FA500F24}"/>
                  </a:ext>
                </a:extLst>
              </p:cNvPr>
              <p:cNvSpPr txBox="1"/>
              <p:nvPr/>
            </p:nvSpPr>
            <p:spPr>
              <a:xfrm>
                <a:off x="9033533" y="4303586"/>
                <a:ext cx="1005840" cy="338554"/>
              </a:xfrm>
              <a:prstGeom prst="rect">
                <a:avLst/>
              </a:prstGeom>
              <a:noFill/>
            </p:spPr>
            <p:txBody>
              <a:bodyPr wrap="square" rtlCol="0">
                <a:spAutoFit/>
              </a:bodyPr>
              <a:lstStyle/>
              <a:p>
                <a:r>
                  <a:rPr lang="en-US" sz="1600" b="1" dirty="0">
                    <a:solidFill>
                      <a:srgbClr val="20486B"/>
                    </a:solidFill>
                    <a:latin typeface="Segoe UI Black" panose="020B0A02040204020203" pitchFamily="34" charset="0"/>
                    <a:ea typeface="Segoe UI Black" panose="020B0A02040204020203" pitchFamily="34" charset="0"/>
                    <a:cs typeface="Segoe UI" panose="020B0502040204020203" pitchFamily="34" charset="0"/>
                  </a:rPr>
                  <a:t>Decide</a:t>
                </a:r>
              </a:p>
            </p:txBody>
          </p:sp>
        </p:grpSp>
        <p:sp>
          <p:nvSpPr>
            <p:cNvPr id="64" name="Rectangle: Rounded Corners 63">
              <a:extLst>
                <a:ext uri="{FF2B5EF4-FFF2-40B4-BE49-F238E27FC236}">
                  <a16:creationId xmlns:a16="http://schemas.microsoft.com/office/drawing/2014/main" id="{F273EC15-00B0-8BC9-54C9-142997D3DFEA}"/>
                </a:ext>
              </a:extLst>
            </p:cNvPr>
            <p:cNvSpPr/>
            <p:nvPr/>
          </p:nvSpPr>
          <p:spPr>
            <a:xfrm>
              <a:off x="10305289" y="4635993"/>
              <a:ext cx="1581883" cy="548640"/>
            </a:xfrm>
            <a:prstGeom prst="roundRect">
              <a:avLst>
                <a:gd name="adj" fmla="val 50000"/>
              </a:avLst>
            </a:prstGeom>
            <a:noFill/>
            <a:ln>
              <a:solidFill>
                <a:srgbClr val="20486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Segoe UI" panose="020B0502040204020203" pitchFamily="34" charset="0"/>
                  <a:cs typeface="Segoe UI" panose="020B0502040204020203" pitchFamily="34" charset="0"/>
                </a:rPr>
                <a:t>Planning Framework</a:t>
              </a:r>
            </a:p>
          </p:txBody>
        </p:sp>
      </p:grpSp>
    </p:spTree>
    <p:extLst>
      <p:ext uri="{BB962C8B-B14F-4D97-AF65-F5344CB8AC3E}">
        <p14:creationId xmlns:p14="http://schemas.microsoft.com/office/powerpoint/2010/main" val="2985889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AE8CD38E-1712-C428-D4EE-829FE646E462}"/>
              </a:ext>
            </a:extLst>
          </p:cNvPr>
          <p:cNvSpPr/>
          <p:nvPr/>
        </p:nvSpPr>
        <p:spPr>
          <a:xfrm>
            <a:off x="9600243" y="5757806"/>
            <a:ext cx="1829757" cy="436419"/>
          </a:xfrm>
          <a:prstGeom prst="rect">
            <a:avLst/>
          </a:prstGeom>
          <a:solidFill>
            <a:srgbClr val="20486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178E940F-F356-D257-1B3C-38C2FF80B23E}"/>
              </a:ext>
            </a:extLst>
          </p:cNvPr>
          <p:cNvSpPr/>
          <p:nvPr/>
        </p:nvSpPr>
        <p:spPr>
          <a:xfrm>
            <a:off x="10514642" y="5758499"/>
            <a:ext cx="458155" cy="436419"/>
          </a:xfrm>
          <a:prstGeom prst="rect">
            <a:avLst/>
          </a:prstGeom>
          <a:solidFill>
            <a:srgbClr val="20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7FEAEDA-BA3F-D368-9145-105A7164241E}"/>
              </a:ext>
            </a:extLst>
          </p:cNvPr>
          <p:cNvSpPr/>
          <p:nvPr/>
        </p:nvSpPr>
        <p:spPr>
          <a:xfrm>
            <a:off x="1828795" y="2262724"/>
            <a:ext cx="1371600" cy="436419"/>
          </a:xfrm>
          <a:prstGeom prst="rect">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14858DB-F8A0-BE3E-C7CA-810FF61A38E4}"/>
              </a:ext>
            </a:extLst>
          </p:cNvPr>
          <p:cNvSpPr/>
          <p:nvPr/>
        </p:nvSpPr>
        <p:spPr>
          <a:xfrm>
            <a:off x="4107171" y="2702880"/>
            <a:ext cx="919163" cy="436419"/>
          </a:xfrm>
          <a:prstGeom prst="rect">
            <a:avLst/>
          </a:prstGeom>
          <a:solidFill>
            <a:srgbClr val="A29B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6B942FC-9EF0-5F47-CAD4-B7D367F6C4E3}"/>
              </a:ext>
            </a:extLst>
          </p:cNvPr>
          <p:cNvSpPr/>
          <p:nvPr/>
        </p:nvSpPr>
        <p:spPr>
          <a:xfrm>
            <a:off x="11429997" y="6191731"/>
            <a:ext cx="464824" cy="436419"/>
          </a:xfrm>
          <a:prstGeom prst="rect">
            <a:avLst/>
          </a:prstGeom>
          <a:solidFill>
            <a:srgbClr val="20486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43AF85D-B720-30C0-3F5E-505531468F30}"/>
              </a:ext>
            </a:extLst>
          </p:cNvPr>
          <p:cNvSpPr/>
          <p:nvPr/>
        </p:nvSpPr>
        <p:spPr>
          <a:xfrm>
            <a:off x="1821179" y="1371600"/>
            <a:ext cx="1828797"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75000"/>
                    <a:lumOff val="25000"/>
                  </a:schemeClr>
                </a:solidFill>
                <a:latin typeface="Segoe UI" panose="020B0502040204020203" pitchFamily="34" charset="0"/>
                <a:cs typeface="Segoe UI" panose="020B0502040204020203" pitchFamily="34" charset="0"/>
              </a:rPr>
              <a:t>OCT</a:t>
            </a:r>
          </a:p>
        </p:txBody>
      </p:sp>
      <p:sp>
        <p:nvSpPr>
          <p:cNvPr id="36" name="Rectangle 35">
            <a:extLst>
              <a:ext uri="{FF2B5EF4-FFF2-40B4-BE49-F238E27FC236}">
                <a16:creationId xmlns:a16="http://schemas.microsoft.com/office/drawing/2014/main" id="{A51C9497-646C-6983-4616-18A61914B749}"/>
              </a:ext>
            </a:extLst>
          </p:cNvPr>
          <p:cNvSpPr/>
          <p:nvPr/>
        </p:nvSpPr>
        <p:spPr>
          <a:xfrm>
            <a:off x="3657600" y="1371600"/>
            <a:ext cx="1386845"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75000"/>
                    <a:lumOff val="25000"/>
                  </a:schemeClr>
                </a:solidFill>
                <a:latin typeface="Segoe UI" panose="020B0502040204020203" pitchFamily="34" charset="0"/>
                <a:cs typeface="Segoe UI" panose="020B0502040204020203" pitchFamily="34" charset="0"/>
              </a:rPr>
              <a:t>NOV</a:t>
            </a:r>
          </a:p>
        </p:txBody>
      </p:sp>
      <p:sp>
        <p:nvSpPr>
          <p:cNvPr id="37" name="Rectangle 36">
            <a:extLst>
              <a:ext uri="{FF2B5EF4-FFF2-40B4-BE49-F238E27FC236}">
                <a16:creationId xmlns:a16="http://schemas.microsoft.com/office/drawing/2014/main" id="{0D03CBF0-9ABE-DE49-FF9E-A1095E141417}"/>
              </a:ext>
            </a:extLst>
          </p:cNvPr>
          <p:cNvSpPr/>
          <p:nvPr/>
        </p:nvSpPr>
        <p:spPr>
          <a:xfrm>
            <a:off x="5029200" y="1371600"/>
            <a:ext cx="914399"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75000"/>
                    <a:lumOff val="25000"/>
                  </a:schemeClr>
                </a:solidFill>
                <a:latin typeface="Segoe UI" panose="020B0502040204020203" pitchFamily="34" charset="0"/>
                <a:cs typeface="Segoe UI" panose="020B0502040204020203" pitchFamily="34" charset="0"/>
              </a:rPr>
              <a:t>DEC</a:t>
            </a:r>
          </a:p>
        </p:txBody>
      </p:sp>
      <p:sp>
        <p:nvSpPr>
          <p:cNvPr id="38" name="Rectangle 37">
            <a:extLst>
              <a:ext uri="{FF2B5EF4-FFF2-40B4-BE49-F238E27FC236}">
                <a16:creationId xmlns:a16="http://schemas.microsoft.com/office/drawing/2014/main" id="{D4E64D12-5756-E75D-B6BE-5CA63B3FB629}"/>
              </a:ext>
            </a:extLst>
          </p:cNvPr>
          <p:cNvSpPr/>
          <p:nvPr/>
        </p:nvSpPr>
        <p:spPr>
          <a:xfrm>
            <a:off x="5943600" y="1371600"/>
            <a:ext cx="1824984"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75000"/>
                    <a:lumOff val="25000"/>
                  </a:schemeClr>
                </a:solidFill>
                <a:latin typeface="Segoe UI" panose="020B0502040204020203" pitchFamily="34" charset="0"/>
                <a:cs typeface="Segoe UI" panose="020B0502040204020203" pitchFamily="34" charset="0"/>
              </a:rPr>
              <a:t>JAN</a:t>
            </a:r>
          </a:p>
        </p:txBody>
      </p:sp>
      <p:sp>
        <p:nvSpPr>
          <p:cNvPr id="39" name="Rectangle 38">
            <a:extLst>
              <a:ext uri="{FF2B5EF4-FFF2-40B4-BE49-F238E27FC236}">
                <a16:creationId xmlns:a16="http://schemas.microsoft.com/office/drawing/2014/main" id="{57D36371-A188-5A09-7DF2-0E06455990ED}"/>
              </a:ext>
            </a:extLst>
          </p:cNvPr>
          <p:cNvSpPr/>
          <p:nvPr/>
        </p:nvSpPr>
        <p:spPr>
          <a:xfrm>
            <a:off x="7772400" y="1371600"/>
            <a:ext cx="1824984"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75000"/>
                    <a:lumOff val="25000"/>
                  </a:schemeClr>
                </a:solidFill>
                <a:latin typeface="Segoe UI" panose="020B0502040204020203" pitchFamily="34" charset="0"/>
                <a:cs typeface="Segoe UI" panose="020B0502040204020203" pitchFamily="34" charset="0"/>
              </a:rPr>
              <a:t>FEB</a:t>
            </a:r>
          </a:p>
        </p:txBody>
      </p:sp>
      <p:sp>
        <p:nvSpPr>
          <p:cNvPr id="40" name="Rectangle 39">
            <a:extLst>
              <a:ext uri="{FF2B5EF4-FFF2-40B4-BE49-F238E27FC236}">
                <a16:creationId xmlns:a16="http://schemas.microsoft.com/office/drawing/2014/main" id="{579AD037-A79A-FA35-AAAA-237628AAC4DD}"/>
              </a:ext>
            </a:extLst>
          </p:cNvPr>
          <p:cNvSpPr/>
          <p:nvPr/>
        </p:nvSpPr>
        <p:spPr>
          <a:xfrm>
            <a:off x="9600243" y="1371600"/>
            <a:ext cx="2286952" cy="228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tx1">
                    <a:lumMod val="75000"/>
                    <a:lumOff val="25000"/>
                  </a:schemeClr>
                </a:solidFill>
                <a:latin typeface="Segoe UI" panose="020B0502040204020203" pitchFamily="34" charset="0"/>
                <a:cs typeface="Segoe UI" panose="020B0502040204020203" pitchFamily="34" charset="0"/>
              </a:rPr>
              <a:t>MAR</a:t>
            </a:r>
          </a:p>
        </p:txBody>
      </p:sp>
      <p:cxnSp>
        <p:nvCxnSpPr>
          <p:cNvPr id="2" name="Straight Connector 1">
            <a:extLst>
              <a:ext uri="{FF2B5EF4-FFF2-40B4-BE49-F238E27FC236}">
                <a16:creationId xmlns:a16="http://schemas.microsoft.com/office/drawing/2014/main" id="{11852300-310C-2BFB-E23E-32E922346801}"/>
              </a:ext>
            </a:extLst>
          </p:cNvPr>
          <p:cNvCxnSpPr>
            <a:cxnSpLocks/>
          </p:cNvCxnSpPr>
          <p:nvPr/>
        </p:nvCxnSpPr>
        <p:spPr>
          <a:xfrm>
            <a:off x="1828800" y="1280160"/>
            <a:ext cx="0" cy="5349240"/>
          </a:xfrm>
          <a:prstGeom prst="line">
            <a:avLst/>
          </a:prstGeom>
          <a:ln w="635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4F94CBA-60CE-3A79-B45D-7678FBD4455C}"/>
              </a:ext>
            </a:extLst>
          </p:cNvPr>
          <p:cNvCxnSpPr>
            <a:cxnSpLocks/>
          </p:cNvCxnSpPr>
          <p:nvPr/>
        </p:nvCxnSpPr>
        <p:spPr>
          <a:xfrm>
            <a:off x="5943600" y="1280160"/>
            <a:ext cx="0" cy="5349240"/>
          </a:xfrm>
          <a:prstGeom prst="line">
            <a:avLst/>
          </a:prstGeom>
          <a:ln w="635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BA83F87-C2AE-7E52-557D-5BAABAD6FF82}"/>
              </a:ext>
            </a:extLst>
          </p:cNvPr>
          <p:cNvCxnSpPr>
            <a:cxnSpLocks/>
          </p:cNvCxnSpPr>
          <p:nvPr/>
        </p:nvCxnSpPr>
        <p:spPr>
          <a:xfrm>
            <a:off x="3657600" y="1371600"/>
            <a:ext cx="0" cy="5257798"/>
          </a:xfrm>
          <a:prstGeom prst="line">
            <a:avLst/>
          </a:prstGeom>
          <a:ln w="635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BC71CC32-5DEF-A9E7-402D-FF26B005973E}"/>
              </a:ext>
            </a:extLst>
          </p:cNvPr>
          <p:cNvCxnSpPr>
            <a:cxnSpLocks/>
          </p:cNvCxnSpPr>
          <p:nvPr/>
        </p:nvCxnSpPr>
        <p:spPr>
          <a:xfrm>
            <a:off x="22860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60ECE7B4-7286-A227-EA5A-9861EE0A90D0}"/>
              </a:ext>
            </a:extLst>
          </p:cNvPr>
          <p:cNvCxnSpPr>
            <a:cxnSpLocks/>
          </p:cNvCxnSpPr>
          <p:nvPr/>
        </p:nvCxnSpPr>
        <p:spPr>
          <a:xfrm>
            <a:off x="27432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F6CB1A0-341D-39ED-7025-B58C7C07721A}"/>
              </a:ext>
            </a:extLst>
          </p:cNvPr>
          <p:cNvCxnSpPr>
            <a:cxnSpLocks/>
          </p:cNvCxnSpPr>
          <p:nvPr/>
        </p:nvCxnSpPr>
        <p:spPr>
          <a:xfrm>
            <a:off x="32004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5F9A49C-AD33-FCF6-D044-414647790DB9}"/>
              </a:ext>
            </a:extLst>
          </p:cNvPr>
          <p:cNvCxnSpPr>
            <a:cxnSpLocks/>
          </p:cNvCxnSpPr>
          <p:nvPr/>
        </p:nvCxnSpPr>
        <p:spPr>
          <a:xfrm>
            <a:off x="41148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9B096BF-F3F7-2B57-394A-3771DB667ABF}"/>
              </a:ext>
            </a:extLst>
          </p:cNvPr>
          <p:cNvCxnSpPr>
            <a:cxnSpLocks/>
          </p:cNvCxnSpPr>
          <p:nvPr/>
        </p:nvCxnSpPr>
        <p:spPr>
          <a:xfrm>
            <a:off x="45720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F2D57AF-8460-68E4-32BE-CF305F1B4D6F}"/>
              </a:ext>
            </a:extLst>
          </p:cNvPr>
          <p:cNvCxnSpPr>
            <a:cxnSpLocks/>
          </p:cNvCxnSpPr>
          <p:nvPr/>
        </p:nvCxnSpPr>
        <p:spPr>
          <a:xfrm>
            <a:off x="73152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45C772F-2CA8-CD3C-B30C-B25E1F685794}"/>
              </a:ext>
            </a:extLst>
          </p:cNvPr>
          <p:cNvCxnSpPr>
            <a:cxnSpLocks/>
          </p:cNvCxnSpPr>
          <p:nvPr/>
        </p:nvCxnSpPr>
        <p:spPr>
          <a:xfrm>
            <a:off x="82296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9EC45E8-6AC1-B8C3-D7BE-69ABFB68BBBC}"/>
              </a:ext>
            </a:extLst>
          </p:cNvPr>
          <p:cNvCxnSpPr>
            <a:cxnSpLocks/>
          </p:cNvCxnSpPr>
          <p:nvPr/>
        </p:nvCxnSpPr>
        <p:spPr>
          <a:xfrm>
            <a:off x="86868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E1E5EB3-51A9-5C4B-4F1B-0C8B27EC481B}"/>
              </a:ext>
            </a:extLst>
          </p:cNvPr>
          <p:cNvCxnSpPr>
            <a:cxnSpLocks/>
          </p:cNvCxnSpPr>
          <p:nvPr/>
        </p:nvCxnSpPr>
        <p:spPr>
          <a:xfrm>
            <a:off x="91440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2DC6267-549C-FEB5-5C0E-6FA733DE3615}"/>
              </a:ext>
            </a:extLst>
          </p:cNvPr>
          <p:cNvCxnSpPr>
            <a:cxnSpLocks/>
          </p:cNvCxnSpPr>
          <p:nvPr/>
        </p:nvCxnSpPr>
        <p:spPr>
          <a:xfrm>
            <a:off x="100584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11AC6AFD-2D70-A880-68A7-A21CEAA52F69}"/>
              </a:ext>
            </a:extLst>
          </p:cNvPr>
          <p:cNvCxnSpPr>
            <a:cxnSpLocks/>
          </p:cNvCxnSpPr>
          <p:nvPr/>
        </p:nvCxnSpPr>
        <p:spPr>
          <a:xfrm>
            <a:off x="105156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A96A364-E773-325C-52D2-DB0D92FD89E0}"/>
              </a:ext>
            </a:extLst>
          </p:cNvPr>
          <p:cNvCxnSpPr>
            <a:cxnSpLocks/>
          </p:cNvCxnSpPr>
          <p:nvPr/>
        </p:nvCxnSpPr>
        <p:spPr>
          <a:xfrm>
            <a:off x="109728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4D90947-35F2-DD5D-A235-85876FB56871}"/>
              </a:ext>
            </a:extLst>
          </p:cNvPr>
          <p:cNvCxnSpPr>
            <a:cxnSpLocks/>
          </p:cNvCxnSpPr>
          <p:nvPr/>
        </p:nvCxnSpPr>
        <p:spPr>
          <a:xfrm>
            <a:off x="5029200" y="1371600"/>
            <a:ext cx="0" cy="5257798"/>
          </a:xfrm>
          <a:prstGeom prst="line">
            <a:avLst/>
          </a:prstGeom>
          <a:ln w="635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5930744-6CAA-26EC-1981-96D6BCB43A68}"/>
              </a:ext>
            </a:extLst>
          </p:cNvPr>
          <p:cNvCxnSpPr>
            <a:cxnSpLocks/>
          </p:cNvCxnSpPr>
          <p:nvPr/>
        </p:nvCxnSpPr>
        <p:spPr>
          <a:xfrm>
            <a:off x="9601200" y="1371600"/>
            <a:ext cx="0" cy="5257798"/>
          </a:xfrm>
          <a:prstGeom prst="line">
            <a:avLst/>
          </a:prstGeom>
          <a:ln w="635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BD09002-39C4-7F85-ED7E-659E41607B4D}"/>
              </a:ext>
            </a:extLst>
          </p:cNvPr>
          <p:cNvCxnSpPr>
            <a:cxnSpLocks/>
          </p:cNvCxnSpPr>
          <p:nvPr/>
        </p:nvCxnSpPr>
        <p:spPr>
          <a:xfrm>
            <a:off x="11887200" y="1371600"/>
            <a:ext cx="0" cy="5257798"/>
          </a:xfrm>
          <a:prstGeom prst="line">
            <a:avLst/>
          </a:prstGeom>
          <a:ln w="635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B97C6D02-AC38-A7A0-39D0-7ADE8C042193}"/>
              </a:ext>
            </a:extLst>
          </p:cNvPr>
          <p:cNvCxnSpPr/>
          <p:nvPr/>
        </p:nvCxnSpPr>
        <p:spPr>
          <a:xfrm>
            <a:off x="228600" y="1828800"/>
            <a:ext cx="11658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3E36311-90F1-98E7-104F-0285667047EF}"/>
              </a:ext>
            </a:extLst>
          </p:cNvPr>
          <p:cNvCxnSpPr>
            <a:cxnSpLocks/>
          </p:cNvCxnSpPr>
          <p:nvPr/>
        </p:nvCxnSpPr>
        <p:spPr>
          <a:xfrm>
            <a:off x="228600" y="2265218"/>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88F52A7-2FB2-4A95-BE57-F51FD2AD3F07}"/>
              </a:ext>
            </a:extLst>
          </p:cNvPr>
          <p:cNvCxnSpPr/>
          <p:nvPr/>
        </p:nvCxnSpPr>
        <p:spPr>
          <a:xfrm>
            <a:off x="228600" y="2701636"/>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6513B6CB-11F0-AAD7-3FBF-18309D808D9A}"/>
              </a:ext>
            </a:extLst>
          </p:cNvPr>
          <p:cNvCxnSpPr/>
          <p:nvPr/>
        </p:nvCxnSpPr>
        <p:spPr>
          <a:xfrm>
            <a:off x="228600" y="3138054"/>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80328BC-71E9-9D4C-200F-E2FAE6FFC3C2}"/>
              </a:ext>
            </a:extLst>
          </p:cNvPr>
          <p:cNvCxnSpPr>
            <a:cxnSpLocks/>
          </p:cNvCxnSpPr>
          <p:nvPr/>
        </p:nvCxnSpPr>
        <p:spPr>
          <a:xfrm>
            <a:off x="228600" y="3574472"/>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5D043FBB-0822-D623-04A1-DD18D5EDB26F}"/>
              </a:ext>
            </a:extLst>
          </p:cNvPr>
          <p:cNvCxnSpPr>
            <a:cxnSpLocks/>
          </p:cNvCxnSpPr>
          <p:nvPr/>
        </p:nvCxnSpPr>
        <p:spPr>
          <a:xfrm>
            <a:off x="228600" y="4010890"/>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60AFEB8A-6DAB-2195-5626-1B6F2EE9F8C7}"/>
              </a:ext>
            </a:extLst>
          </p:cNvPr>
          <p:cNvCxnSpPr/>
          <p:nvPr/>
        </p:nvCxnSpPr>
        <p:spPr>
          <a:xfrm>
            <a:off x="228600" y="4447308"/>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101E699-DAD9-3F7E-5DDE-22AF386D31A8}"/>
              </a:ext>
            </a:extLst>
          </p:cNvPr>
          <p:cNvCxnSpPr/>
          <p:nvPr/>
        </p:nvCxnSpPr>
        <p:spPr>
          <a:xfrm>
            <a:off x="228600" y="4883726"/>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F23F0ABD-146E-5901-F2D3-47577644BF77}"/>
              </a:ext>
            </a:extLst>
          </p:cNvPr>
          <p:cNvCxnSpPr/>
          <p:nvPr/>
        </p:nvCxnSpPr>
        <p:spPr>
          <a:xfrm>
            <a:off x="228600" y="5320144"/>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5A35D52F-F7E4-D5DE-3464-249200FEF602}"/>
              </a:ext>
            </a:extLst>
          </p:cNvPr>
          <p:cNvCxnSpPr/>
          <p:nvPr/>
        </p:nvCxnSpPr>
        <p:spPr>
          <a:xfrm>
            <a:off x="228600" y="5756562"/>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B0FA078-D84F-85B2-73E5-6F50FB4E9342}"/>
              </a:ext>
            </a:extLst>
          </p:cNvPr>
          <p:cNvCxnSpPr>
            <a:cxnSpLocks/>
          </p:cNvCxnSpPr>
          <p:nvPr/>
        </p:nvCxnSpPr>
        <p:spPr>
          <a:xfrm>
            <a:off x="228600" y="6192980"/>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EF62287-4CAE-625A-3BE8-CE3B6349089A}"/>
              </a:ext>
            </a:extLst>
          </p:cNvPr>
          <p:cNvCxnSpPr/>
          <p:nvPr/>
        </p:nvCxnSpPr>
        <p:spPr>
          <a:xfrm>
            <a:off x="228600" y="6629400"/>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66" name="Table 65">
            <a:extLst>
              <a:ext uri="{FF2B5EF4-FFF2-40B4-BE49-F238E27FC236}">
                <a16:creationId xmlns:a16="http://schemas.microsoft.com/office/drawing/2014/main" id="{6D3895DD-7212-8346-77A1-7500F46BAEA7}"/>
              </a:ext>
            </a:extLst>
          </p:cNvPr>
          <p:cNvGraphicFramePr>
            <a:graphicFrameLocks noGrp="1"/>
          </p:cNvGraphicFramePr>
          <p:nvPr/>
        </p:nvGraphicFramePr>
        <p:xfrm>
          <a:off x="1828800" y="1600200"/>
          <a:ext cx="1828796" cy="243840"/>
        </p:xfrm>
        <a:graphic>
          <a:graphicData uri="http://schemas.openxmlformats.org/drawingml/2006/table">
            <a:tbl>
              <a:tblPr firstRow="1" bandRow="1">
                <a:tableStyleId>{5940675A-B579-460E-94D1-54222C63F5DA}</a:tableStyleId>
              </a:tblPr>
              <a:tblGrid>
                <a:gridCol w="457199">
                  <a:extLst>
                    <a:ext uri="{9D8B030D-6E8A-4147-A177-3AD203B41FA5}">
                      <a16:colId xmlns:a16="http://schemas.microsoft.com/office/drawing/2014/main" val="3992639067"/>
                    </a:ext>
                  </a:extLst>
                </a:gridCol>
                <a:gridCol w="457199">
                  <a:extLst>
                    <a:ext uri="{9D8B030D-6E8A-4147-A177-3AD203B41FA5}">
                      <a16:colId xmlns:a16="http://schemas.microsoft.com/office/drawing/2014/main" val="3462482660"/>
                    </a:ext>
                  </a:extLst>
                </a:gridCol>
                <a:gridCol w="457199">
                  <a:extLst>
                    <a:ext uri="{9D8B030D-6E8A-4147-A177-3AD203B41FA5}">
                      <a16:colId xmlns:a16="http://schemas.microsoft.com/office/drawing/2014/main" val="1450820766"/>
                    </a:ext>
                  </a:extLst>
                </a:gridCol>
                <a:gridCol w="457199">
                  <a:extLst>
                    <a:ext uri="{9D8B030D-6E8A-4147-A177-3AD203B41FA5}">
                      <a16:colId xmlns:a16="http://schemas.microsoft.com/office/drawing/2014/main" val="2906061912"/>
                    </a:ext>
                  </a:extLst>
                </a:gridCol>
              </a:tblGrid>
              <a:tr h="123614">
                <a:tc>
                  <a:txBody>
                    <a:bodyPr/>
                    <a:lstStyle/>
                    <a:p>
                      <a:pPr algn="ctr"/>
                      <a:r>
                        <a:rPr lang="en-US" sz="1000" dirty="0">
                          <a:latin typeface="Segoe UI" panose="020B0502040204020203" pitchFamily="34" charset="0"/>
                          <a:cs typeface="Segoe UI" panose="020B0502040204020203" pitchFamily="34" charset="0"/>
                        </a:rPr>
                        <a:t>7-11</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14-18</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21-25</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28-1</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552811"/>
                  </a:ext>
                </a:extLst>
              </a:tr>
            </a:tbl>
          </a:graphicData>
        </a:graphic>
      </p:graphicFrame>
      <p:graphicFrame>
        <p:nvGraphicFramePr>
          <p:cNvPr id="68" name="Table 67">
            <a:extLst>
              <a:ext uri="{FF2B5EF4-FFF2-40B4-BE49-F238E27FC236}">
                <a16:creationId xmlns:a16="http://schemas.microsoft.com/office/drawing/2014/main" id="{1C219ED9-531D-85D6-C699-03B9B05B23B9}"/>
              </a:ext>
            </a:extLst>
          </p:cNvPr>
          <p:cNvGraphicFramePr>
            <a:graphicFrameLocks noGrp="1"/>
          </p:cNvGraphicFramePr>
          <p:nvPr/>
        </p:nvGraphicFramePr>
        <p:xfrm>
          <a:off x="3657600" y="1600200"/>
          <a:ext cx="1371597" cy="243840"/>
        </p:xfrm>
        <a:graphic>
          <a:graphicData uri="http://schemas.openxmlformats.org/drawingml/2006/table">
            <a:tbl>
              <a:tblPr firstRow="1" bandRow="1">
                <a:tableStyleId>{5940675A-B579-460E-94D1-54222C63F5DA}</a:tableStyleId>
              </a:tblPr>
              <a:tblGrid>
                <a:gridCol w="457199">
                  <a:extLst>
                    <a:ext uri="{9D8B030D-6E8A-4147-A177-3AD203B41FA5}">
                      <a16:colId xmlns:a16="http://schemas.microsoft.com/office/drawing/2014/main" val="3992639067"/>
                    </a:ext>
                  </a:extLst>
                </a:gridCol>
                <a:gridCol w="457199">
                  <a:extLst>
                    <a:ext uri="{9D8B030D-6E8A-4147-A177-3AD203B41FA5}">
                      <a16:colId xmlns:a16="http://schemas.microsoft.com/office/drawing/2014/main" val="3462482660"/>
                    </a:ext>
                  </a:extLst>
                </a:gridCol>
                <a:gridCol w="457199">
                  <a:extLst>
                    <a:ext uri="{9D8B030D-6E8A-4147-A177-3AD203B41FA5}">
                      <a16:colId xmlns:a16="http://schemas.microsoft.com/office/drawing/2014/main" val="1450820766"/>
                    </a:ext>
                  </a:extLst>
                </a:gridCol>
              </a:tblGrid>
              <a:tr h="123614">
                <a:tc>
                  <a:txBody>
                    <a:bodyPr/>
                    <a:lstStyle/>
                    <a:p>
                      <a:pPr algn="ctr"/>
                      <a:r>
                        <a:rPr lang="en-US" sz="1000" dirty="0">
                          <a:latin typeface="Segoe UI" panose="020B0502040204020203" pitchFamily="34" charset="0"/>
                          <a:cs typeface="Segoe UI" panose="020B0502040204020203" pitchFamily="34" charset="0"/>
                        </a:rPr>
                        <a:t>4-8</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11-15</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18-22</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01552811"/>
                  </a:ext>
                </a:extLst>
              </a:tr>
            </a:tbl>
          </a:graphicData>
        </a:graphic>
      </p:graphicFrame>
      <p:graphicFrame>
        <p:nvGraphicFramePr>
          <p:cNvPr id="69" name="Table 68">
            <a:extLst>
              <a:ext uri="{FF2B5EF4-FFF2-40B4-BE49-F238E27FC236}">
                <a16:creationId xmlns:a16="http://schemas.microsoft.com/office/drawing/2014/main" id="{93BA68A7-17BB-EBFF-7D2D-2D226E3625E1}"/>
              </a:ext>
            </a:extLst>
          </p:cNvPr>
          <p:cNvGraphicFramePr>
            <a:graphicFrameLocks noGrp="1"/>
          </p:cNvGraphicFramePr>
          <p:nvPr/>
        </p:nvGraphicFramePr>
        <p:xfrm>
          <a:off x="5943600" y="1600200"/>
          <a:ext cx="1828796" cy="243840"/>
        </p:xfrm>
        <a:graphic>
          <a:graphicData uri="http://schemas.openxmlformats.org/drawingml/2006/table">
            <a:tbl>
              <a:tblPr firstRow="1" bandRow="1">
                <a:tableStyleId>{5940675A-B579-460E-94D1-54222C63F5DA}</a:tableStyleId>
              </a:tblPr>
              <a:tblGrid>
                <a:gridCol w="457199">
                  <a:extLst>
                    <a:ext uri="{9D8B030D-6E8A-4147-A177-3AD203B41FA5}">
                      <a16:colId xmlns:a16="http://schemas.microsoft.com/office/drawing/2014/main" val="3992639067"/>
                    </a:ext>
                  </a:extLst>
                </a:gridCol>
                <a:gridCol w="457199">
                  <a:extLst>
                    <a:ext uri="{9D8B030D-6E8A-4147-A177-3AD203B41FA5}">
                      <a16:colId xmlns:a16="http://schemas.microsoft.com/office/drawing/2014/main" val="3462482660"/>
                    </a:ext>
                  </a:extLst>
                </a:gridCol>
                <a:gridCol w="457199">
                  <a:extLst>
                    <a:ext uri="{9D8B030D-6E8A-4147-A177-3AD203B41FA5}">
                      <a16:colId xmlns:a16="http://schemas.microsoft.com/office/drawing/2014/main" val="1450820766"/>
                    </a:ext>
                  </a:extLst>
                </a:gridCol>
                <a:gridCol w="457199">
                  <a:extLst>
                    <a:ext uri="{9D8B030D-6E8A-4147-A177-3AD203B41FA5}">
                      <a16:colId xmlns:a16="http://schemas.microsoft.com/office/drawing/2014/main" val="2906061912"/>
                    </a:ext>
                  </a:extLst>
                </a:gridCol>
              </a:tblGrid>
              <a:tr h="123614">
                <a:tc>
                  <a:txBody>
                    <a:bodyPr/>
                    <a:lstStyle/>
                    <a:p>
                      <a:pPr algn="ctr"/>
                      <a:r>
                        <a:rPr lang="en-US" sz="1000">
                          <a:latin typeface="Segoe UI" panose="020B0502040204020203" pitchFamily="34" charset="0"/>
                          <a:cs typeface="Segoe UI" panose="020B0502040204020203" pitchFamily="34" charset="0"/>
                        </a:rPr>
                        <a:t>6-10</a:t>
                      </a:r>
                      <a:endParaRPr lang="en-US" sz="1000" dirty="0">
                        <a:latin typeface="Segoe UI" panose="020B0502040204020203" pitchFamily="34" charset="0"/>
                        <a:cs typeface="Segoe UI" panose="020B0502040204020203"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13-17</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20-24</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27-31</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01552811"/>
                  </a:ext>
                </a:extLst>
              </a:tr>
            </a:tbl>
          </a:graphicData>
        </a:graphic>
      </p:graphicFrame>
      <p:graphicFrame>
        <p:nvGraphicFramePr>
          <p:cNvPr id="70" name="Table 69">
            <a:extLst>
              <a:ext uri="{FF2B5EF4-FFF2-40B4-BE49-F238E27FC236}">
                <a16:creationId xmlns:a16="http://schemas.microsoft.com/office/drawing/2014/main" id="{30375D7E-2AC0-4891-AB3C-6DCB4536BD3C}"/>
              </a:ext>
            </a:extLst>
          </p:cNvPr>
          <p:cNvGraphicFramePr>
            <a:graphicFrameLocks noGrp="1"/>
          </p:cNvGraphicFramePr>
          <p:nvPr/>
        </p:nvGraphicFramePr>
        <p:xfrm>
          <a:off x="7772400" y="1600200"/>
          <a:ext cx="1828796" cy="243840"/>
        </p:xfrm>
        <a:graphic>
          <a:graphicData uri="http://schemas.openxmlformats.org/drawingml/2006/table">
            <a:tbl>
              <a:tblPr firstRow="1" bandRow="1">
                <a:tableStyleId>{5940675A-B579-460E-94D1-54222C63F5DA}</a:tableStyleId>
              </a:tblPr>
              <a:tblGrid>
                <a:gridCol w="457199">
                  <a:extLst>
                    <a:ext uri="{9D8B030D-6E8A-4147-A177-3AD203B41FA5}">
                      <a16:colId xmlns:a16="http://schemas.microsoft.com/office/drawing/2014/main" val="3992639067"/>
                    </a:ext>
                  </a:extLst>
                </a:gridCol>
                <a:gridCol w="457199">
                  <a:extLst>
                    <a:ext uri="{9D8B030D-6E8A-4147-A177-3AD203B41FA5}">
                      <a16:colId xmlns:a16="http://schemas.microsoft.com/office/drawing/2014/main" val="3462482660"/>
                    </a:ext>
                  </a:extLst>
                </a:gridCol>
                <a:gridCol w="457199">
                  <a:extLst>
                    <a:ext uri="{9D8B030D-6E8A-4147-A177-3AD203B41FA5}">
                      <a16:colId xmlns:a16="http://schemas.microsoft.com/office/drawing/2014/main" val="1450820766"/>
                    </a:ext>
                  </a:extLst>
                </a:gridCol>
                <a:gridCol w="457199">
                  <a:extLst>
                    <a:ext uri="{9D8B030D-6E8A-4147-A177-3AD203B41FA5}">
                      <a16:colId xmlns:a16="http://schemas.microsoft.com/office/drawing/2014/main" val="2906061912"/>
                    </a:ext>
                  </a:extLst>
                </a:gridCol>
              </a:tblGrid>
              <a:tr h="123614">
                <a:tc>
                  <a:txBody>
                    <a:bodyPr/>
                    <a:lstStyle/>
                    <a:p>
                      <a:pPr algn="ctr"/>
                      <a:r>
                        <a:rPr lang="en-US" sz="1000" dirty="0">
                          <a:latin typeface="Segoe UI" panose="020B0502040204020203" pitchFamily="34" charset="0"/>
                          <a:cs typeface="Segoe UI" panose="020B0502040204020203" pitchFamily="34" charset="0"/>
                        </a:rPr>
                        <a:t>3-7</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a:latin typeface="Segoe UI" panose="020B0502040204020203" pitchFamily="34" charset="0"/>
                          <a:cs typeface="Segoe UI" panose="020B0502040204020203" pitchFamily="34" charset="0"/>
                        </a:rPr>
                        <a:t>10-14</a:t>
                      </a:r>
                      <a:endParaRPr lang="en-US" sz="1000" dirty="0">
                        <a:latin typeface="Segoe UI" panose="020B0502040204020203" pitchFamily="34" charset="0"/>
                        <a:cs typeface="Segoe UI" panose="020B0502040204020203" pitchFamily="34" charset="0"/>
                      </a:endParaRP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17-21</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24-28</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01552811"/>
                  </a:ext>
                </a:extLst>
              </a:tr>
            </a:tbl>
          </a:graphicData>
        </a:graphic>
      </p:graphicFrame>
      <p:graphicFrame>
        <p:nvGraphicFramePr>
          <p:cNvPr id="71" name="Table 70">
            <a:extLst>
              <a:ext uri="{FF2B5EF4-FFF2-40B4-BE49-F238E27FC236}">
                <a16:creationId xmlns:a16="http://schemas.microsoft.com/office/drawing/2014/main" id="{1A6F32A6-2429-33D7-A35C-FAC1AB752AFF}"/>
              </a:ext>
            </a:extLst>
          </p:cNvPr>
          <p:cNvGraphicFramePr>
            <a:graphicFrameLocks noGrp="1"/>
          </p:cNvGraphicFramePr>
          <p:nvPr/>
        </p:nvGraphicFramePr>
        <p:xfrm>
          <a:off x="5029200" y="1600200"/>
          <a:ext cx="914398" cy="243840"/>
        </p:xfrm>
        <a:graphic>
          <a:graphicData uri="http://schemas.openxmlformats.org/drawingml/2006/table">
            <a:tbl>
              <a:tblPr firstRow="1" bandRow="1">
                <a:tableStyleId>{5940675A-B579-460E-94D1-54222C63F5DA}</a:tableStyleId>
              </a:tblPr>
              <a:tblGrid>
                <a:gridCol w="457199">
                  <a:extLst>
                    <a:ext uri="{9D8B030D-6E8A-4147-A177-3AD203B41FA5}">
                      <a16:colId xmlns:a16="http://schemas.microsoft.com/office/drawing/2014/main" val="3992639067"/>
                    </a:ext>
                  </a:extLst>
                </a:gridCol>
                <a:gridCol w="457199">
                  <a:extLst>
                    <a:ext uri="{9D8B030D-6E8A-4147-A177-3AD203B41FA5}">
                      <a16:colId xmlns:a16="http://schemas.microsoft.com/office/drawing/2014/main" val="3462482660"/>
                    </a:ext>
                  </a:extLst>
                </a:gridCol>
              </a:tblGrid>
              <a:tr h="123614">
                <a:tc>
                  <a:txBody>
                    <a:bodyPr/>
                    <a:lstStyle/>
                    <a:p>
                      <a:pPr algn="ctr"/>
                      <a:r>
                        <a:rPr lang="en-US" sz="1000" dirty="0">
                          <a:latin typeface="Segoe UI" panose="020B0502040204020203" pitchFamily="34" charset="0"/>
                          <a:cs typeface="Segoe UI" panose="020B0502040204020203" pitchFamily="34" charset="0"/>
                        </a:rPr>
                        <a:t>2-6</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9-13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01552811"/>
                  </a:ext>
                </a:extLst>
              </a:tr>
            </a:tbl>
          </a:graphicData>
        </a:graphic>
      </p:graphicFrame>
      <p:graphicFrame>
        <p:nvGraphicFramePr>
          <p:cNvPr id="72" name="Table 71">
            <a:extLst>
              <a:ext uri="{FF2B5EF4-FFF2-40B4-BE49-F238E27FC236}">
                <a16:creationId xmlns:a16="http://schemas.microsoft.com/office/drawing/2014/main" id="{9BD17870-99B7-C173-1842-BB4355C073C5}"/>
              </a:ext>
            </a:extLst>
          </p:cNvPr>
          <p:cNvGraphicFramePr>
            <a:graphicFrameLocks noGrp="1"/>
          </p:cNvGraphicFramePr>
          <p:nvPr/>
        </p:nvGraphicFramePr>
        <p:xfrm>
          <a:off x="11430000" y="1600200"/>
          <a:ext cx="457199" cy="243840"/>
        </p:xfrm>
        <a:graphic>
          <a:graphicData uri="http://schemas.openxmlformats.org/drawingml/2006/table">
            <a:tbl>
              <a:tblPr firstRow="1" bandRow="1">
                <a:tableStyleId>{5940675A-B579-460E-94D1-54222C63F5DA}</a:tableStyleId>
              </a:tblPr>
              <a:tblGrid>
                <a:gridCol w="457199">
                  <a:extLst>
                    <a:ext uri="{9D8B030D-6E8A-4147-A177-3AD203B41FA5}">
                      <a16:colId xmlns:a16="http://schemas.microsoft.com/office/drawing/2014/main" val="3992639067"/>
                    </a:ext>
                  </a:extLst>
                </a:gridCol>
              </a:tblGrid>
              <a:tr h="123614">
                <a:tc>
                  <a:txBody>
                    <a:bodyPr/>
                    <a:lstStyle/>
                    <a:p>
                      <a:pPr algn="ctr"/>
                      <a:r>
                        <a:rPr lang="en-US" sz="1000" dirty="0">
                          <a:latin typeface="Segoe UI" panose="020B0502040204020203" pitchFamily="34" charset="0"/>
                          <a:cs typeface="Segoe UI" panose="020B0502040204020203" pitchFamily="34" charset="0"/>
                        </a:rPr>
                        <a:t>31-4</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01552811"/>
                  </a:ext>
                </a:extLst>
              </a:tr>
            </a:tbl>
          </a:graphicData>
        </a:graphic>
      </p:graphicFrame>
      <p:sp>
        <p:nvSpPr>
          <p:cNvPr id="76" name="TextBox 75">
            <a:extLst>
              <a:ext uri="{FF2B5EF4-FFF2-40B4-BE49-F238E27FC236}">
                <a16:creationId xmlns:a16="http://schemas.microsoft.com/office/drawing/2014/main" id="{5EEEEC12-B665-4D3F-7060-59FFF14C96D7}"/>
              </a:ext>
            </a:extLst>
          </p:cNvPr>
          <p:cNvSpPr txBox="1"/>
          <p:nvPr/>
        </p:nvSpPr>
        <p:spPr>
          <a:xfrm>
            <a:off x="228600" y="1828798"/>
            <a:ext cx="1600195" cy="438912"/>
          </a:xfrm>
          <a:prstGeom prst="rect">
            <a:avLst/>
          </a:prstGeom>
          <a:noFill/>
        </p:spPr>
        <p:txBody>
          <a:bodyPr wrap="square" rtlCol="0" anchor="b">
            <a:noAutofit/>
          </a:bodyPr>
          <a:lstStyle/>
          <a:p>
            <a:r>
              <a:rPr lang="en-US" sz="1600" b="1" dirty="0">
                <a:latin typeface="Segoe UI" panose="020B0502040204020203" pitchFamily="34" charset="0"/>
                <a:cs typeface="Segoe UI" panose="020B0502040204020203" pitchFamily="34" charset="0"/>
              </a:rPr>
              <a:t>Listen</a:t>
            </a:r>
          </a:p>
        </p:txBody>
      </p:sp>
      <p:sp>
        <p:nvSpPr>
          <p:cNvPr id="77" name="TextBox 76">
            <a:extLst>
              <a:ext uri="{FF2B5EF4-FFF2-40B4-BE49-F238E27FC236}">
                <a16:creationId xmlns:a16="http://schemas.microsoft.com/office/drawing/2014/main" id="{E75DC6EA-E445-0B09-A2E9-368ED36C2051}"/>
              </a:ext>
            </a:extLst>
          </p:cNvPr>
          <p:cNvSpPr txBox="1"/>
          <p:nvPr/>
        </p:nvSpPr>
        <p:spPr>
          <a:xfrm>
            <a:off x="228600" y="2265216"/>
            <a:ext cx="1600195" cy="438912"/>
          </a:xfrm>
          <a:prstGeom prst="rect">
            <a:avLst/>
          </a:prstGeom>
          <a:noFill/>
        </p:spPr>
        <p:txBody>
          <a:bodyPr wrap="square" rtlCol="0" anchor="ctr">
            <a:noAutofit/>
          </a:bodyPr>
          <a:lstStyle/>
          <a:p>
            <a:r>
              <a:rPr lang="en-US" sz="1300" dirty="0">
                <a:latin typeface="Segoe UI" panose="020B0502040204020203" pitchFamily="34" charset="0"/>
                <a:cs typeface="Segoe UI" panose="020B0502040204020203" pitchFamily="34" charset="0"/>
              </a:rPr>
              <a:t>Student </a:t>
            </a:r>
            <a:br>
              <a:rPr lang="en-US" sz="1300" dirty="0">
                <a:latin typeface="Segoe UI" panose="020B0502040204020203" pitchFamily="34" charset="0"/>
                <a:cs typeface="Segoe UI" panose="020B0502040204020203" pitchFamily="34" charset="0"/>
              </a:rPr>
            </a:br>
            <a:r>
              <a:rPr lang="en-US" sz="1300" dirty="0">
                <a:latin typeface="Segoe UI" panose="020B0502040204020203" pitchFamily="34" charset="0"/>
                <a:cs typeface="Segoe UI" panose="020B0502040204020203" pitchFamily="34" charset="0"/>
              </a:rPr>
              <a:t>Listening Sessions</a:t>
            </a:r>
          </a:p>
        </p:txBody>
      </p:sp>
      <p:sp>
        <p:nvSpPr>
          <p:cNvPr id="78" name="TextBox 77">
            <a:extLst>
              <a:ext uri="{FF2B5EF4-FFF2-40B4-BE49-F238E27FC236}">
                <a16:creationId xmlns:a16="http://schemas.microsoft.com/office/drawing/2014/main" id="{CF47033E-D90D-49AE-5558-B6B0ABB6DE56}"/>
              </a:ext>
            </a:extLst>
          </p:cNvPr>
          <p:cNvSpPr txBox="1"/>
          <p:nvPr/>
        </p:nvSpPr>
        <p:spPr>
          <a:xfrm>
            <a:off x="228600" y="2701634"/>
            <a:ext cx="1600195" cy="438912"/>
          </a:xfrm>
          <a:prstGeom prst="rect">
            <a:avLst/>
          </a:prstGeom>
          <a:noFill/>
        </p:spPr>
        <p:txBody>
          <a:bodyPr wrap="square" rtlCol="0" anchor="ctr">
            <a:noAutofit/>
          </a:bodyPr>
          <a:lstStyle/>
          <a:p>
            <a:r>
              <a:rPr lang="en-US" sz="1300" dirty="0">
                <a:latin typeface="Segoe UI" panose="020B0502040204020203" pitchFamily="34" charset="0"/>
                <a:cs typeface="Segoe UI" panose="020B0502040204020203" pitchFamily="34" charset="0"/>
              </a:rPr>
              <a:t>Student </a:t>
            </a:r>
            <a:br>
              <a:rPr lang="en-US" sz="1300" dirty="0">
                <a:latin typeface="Segoe UI" panose="020B0502040204020203" pitchFamily="34" charset="0"/>
                <a:cs typeface="Segoe UI" panose="020B0502040204020203" pitchFamily="34" charset="0"/>
              </a:rPr>
            </a:br>
            <a:r>
              <a:rPr lang="en-US" sz="1300" dirty="0">
                <a:latin typeface="Segoe UI" panose="020B0502040204020203" pitchFamily="34" charset="0"/>
                <a:cs typeface="Segoe UI" panose="020B0502040204020203" pitchFamily="34" charset="0"/>
              </a:rPr>
              <a:t>Conditions Survey</a:t>
            </a:r>
          </a:p>
        </p:txBody>
      </p:sp>
      <p:sp>
        <p:nvSpPr>
          <p:cNvPr id="79" name="TextBox 78">
            <a:extLst>
              <a:ext uri="{FF2B5EF4-FFF2-40B4-BE49-F238E27FC236}">
                <a16:creationId xmlns:a16="http://schemas.microsoft.com/office/drawing/2014/main" id="{78E53D30-CBAE-D565-89C0-15DDE7F93EE2}"/>
              </a:ext>
            </a:extLst>
          </p:cNvPr>
          <p:cNvSpPr txBox="1"/>
          <p:nvPr/>
        </p:nvSpPr>
        <p:spPr>
          <a:xfrm>
            <a:off x="228600" y="3138052"/>
            <a:ext cx="1600195" cy="438912"/>
          </a:xfrm>
          <a:prstGeom prst="rect">
            <a:avLst/>
          </a:prstGeom>
          <a:noFill/>
        </p:spPr>
        <p:txBody>
          <a:bodyPr wrap="square" rtlCol="0" anchor="b">
            <a:noAutofit/>
          </a:bodyPr>
          <a:lstStyle/>
          <a:p>
            <a:r>
              <a:rPr lang="en-US" sz="1600" b="1" dirty="0">
                <a:latin typeface="Segoe UI" panose="020B0502040204020203" pitchFamily="34" charset="0"/>
                <a:cs typeface="Segoe UI" panose="020B0502040204020203" pitchFamily="34" charset="0"/>
              </a:rPr>
              <a:t>Uncover</a:t>
            </a:r>
          </a:p>
        </p:txBody>
      </p:sp>
      <p:sp>
        <p:nvSpPr>
          <p:cNvPr id="80" name="TextBox 79">
            <a:extLst>
              <a:ext uri="{FF2B5EF4-FFF2-40B4-BE49-F238E27FC236}">
                <a16:creationId xmlns:a16="http://schemas.microsoft.com/office/drawing/2014/main" id="{C5719558-FAED-625A-5492-2E1E91CD2173}"/>
              </a:ext>
            </a:extLst>
          </p:cNvPr>
          <p:cNvSpPr txBox="1"/>
          <p:nvPr/>
        </p:nvSpPr>
        <p:spPr>
          <a:xfrm>
            <a:off x="228600" y="3574470"/>
            <a:ext cx="1600195" cy="438912"/>
          </a:xfrm>
          <a:prstGeom prst="rect">
            <a:avLst/>
          </a:prstGeom>
          <a:noFill/>
        </p:spPr>
        <p:txBody>
          <a:bodyPr wrap="square" rtlCol="0" anchor="ctr">
            <a:noAutofit/>
          </a:bodyPr>
          <a:lstStyle/>
          <a:p>
            <a:r>
              <a:rPr lang="en-US" sz="1300" dirty="0">
                <a:latin typeface="Segoe UI" panose="020B0502040204020203" pitchFamily="34" charset="0"/>
                <a:cs typeface="Segoe UI" panose="020B0502040204020203" pitchFamily="34" charset="0"/>
              </a:rPr>
              <a:t>Student </a:t>
            </a:r>
            <a:br>
              <a:rPr lang="en-US" sz="1300" dirty="0">
                <a:latin typeface="Segoe UI" panose="020B0502040204020203" pitchFamily="34" charset="0"/>
                <a:cs typeface="Segoe UI" panose="020B0502040204020203" pitchFamily="34" charset="0"/>
              </a:rPr>
            </a:br>
            <a:r>
              <a:rPr lang="en-US" sz="1300" dirty="0">
                <a:latin typeface="Segoe UI" panose="020B0502040204020203" pitchFamily="34" charset="0"/>
                <a:cs typeface="Segoe UI" panose="020B0502040204020203" pitchFamily="34" charset="0"/>
              </a:rPr>
              <a:t>Bridging Workshop</a:t>
            </a:r>
          </a:p>
        </p:txBody>
      </p:sp>
      <p:sp>
        <p:nvSpPr>
          <p:cNvPr id="81" name="TextBox 80">
            <a:extLst>
              <a:ext uri="{FF2B5EF4-FFF2-40B4-BE49-F238E27FC236}">
                <a16:creationId xmlns:a16="http://schemas.microsoft.com/office/drawing/2014/main" id="{DE0A52AF-2900-2BE0-8DD9-A3B37BC21C13}"/>
              </a:ext>
            </a:extLst>
          </p:cNvPr>
          <p:cNvSpPr txBox="1"/>
          <p:nvPr/>
        </p:nvSpPr>
        <p:spPr>
          <a:xfrm>
            <a:off x="228600" y="4010888"/>
            <a:ext cx="1600195" cy="438912"/>
          </a:xfrm>
          <a:prstGeom prst="rect">
            <a:avLst/>
          </a:prstGeom>
          <a:noFill/>
        </p:spPr>
        <p:txBody>
          <a:bodyPr wrap="square" rtlCol="0" anchor="ctr">
            <a:noAutofit/>
          </a:bodyPr>
          <a:lstStyle/>
          <a:p>
            <a:r>
              <a:rPr lang="en-US" sz="1300" dirty="0">
                <a:latin typeface="Segoe UI" panose="020B0502040204020203" pitchFamily="34" charset="0"/>
                <a:cs typeface="Segoe UI" panose="020B0502040204020203" pitchFamily="34" charset="0"/>
              </a:rPr>
              <a:t>Staff </a:t>
            </a:r>
            <a:br>
              <a:rPr lang="en-US" sz="1300" dirty="0">
                <a:latin typeface="Segoe UI" panose="020B0502040204020203" pitchFamily="34" charset="0"/>
                <a:cs typeface="Segoe UI" panose="020B0502040204020203" pitchFamily="34" charset="0"/>
              </a:rPr>
            </a:br>
            <a:r>
              <a:rPr lang="en-US" sz="1300" dirty="0">
                <a:latin typeface="Segoe UI" panose="020B0502040204020203" pitchFamily="34" charset="0"/>
                <a:cs typeface="Segoe UI" panose="020B0502040204020203" pitchFamily="34" charset="0"/>
              </a:rPr>
              <a:t>Bridging Workshop</a:t>
            </a:r>
          </a:p>
        </p:txBody>
      </p:sp>
      <p:sp>
        <p:nvSpPr>
          <p:cNvPr id="82" name="TextBox 81">
            <a:extLst>
              <a:ext uri="{FF2B5EF4-FFF2-40B4-BE49-F238E27FC236}">
                <a16:creationId xmlns:a16="http://schemas.microsoft.com/office/drawing/2014/main" id="{3BA6D21B-073C-3004-0419-66758EA4A640}"/>
              </a:ext>
            </a:extLst>
          </p:cNvPr>
          <p:cNvSpPr txBox="1"/>
          <p:nvPr/>
        </p:nvSpPr>
        <p:spPr>
          <a:xfrm>
            <a:off x="228600" y="4447306"/>
            <a:ext cx="1600195" cy="438912"/>
          </a:xfrm>
          <a:prstGeom prst="rect">
            <a:avLst/>
          </a:prstGeom>
          <a:noFill/>
        </p:spPr>
        <p:txBody>
          <a:bodyPr wrap="square" rtlCol="0" anchor="b">
            <a:noAutofit/>
          </a:bodyPr>
          <a:lstStyle/>
          <a:p>
            <a:r>
              <a:rPr lang="en-US" sz="1600" b="1" dirty="0">
                <a:latin typeface="Segoe UI" panose="020B0502040204020203" pitchFamily="34" charset="0"/>
                <a:cs typeface="Segoe UI" panose="020B0502040204020203" pitchFamily="34" charset="0"/>
              </a:rPr>
              <a:t>Design</a:t>
            </a:r>
          </a:p>
        </p:txBody>
      </p:sp>
      <p:sp>
        <p:nvSpPr>
          <p:cNvPr id="83" name="TextBox 82">
            <a:extLst>
              <a:ext uri="{FF2B5EF4-FFF2-40B4-BE49-F238E27FC236}">
                <a16:creationId xmlns:a16="http://schemas.microsoft.com/office/drawing/2014/main" id="{95C48F03-21AC-A44F-4BD8-6BD4297FB135}"/>
              </a:ext>
            </a:extLst>
          </p:cNvPr>
          <p:cNvSpPr txBox="1"/>
          <p:nvPr/>
        </p:nvSpPr>
        <p:spPr>
          <a:xfrm>
            <a:off x="228600" y="4883724"/>
            <a:ext cx="1600195" cy="438912"/>
          </a:xfrm>
          <a:prstGeom prst="rect">
            <a:avLst/>
          </a:prstGeom>
          <a:noFill/>
        </p:spPr>
        <p:txBody>
          <a:bodyPr wrap="square" rtlCol="0" anchor="ctr">
            <a:noAutofit/>
          </a:bodyPr>
          <a:lstStyle/>
          <a:p>
            <a:r>
              <a:rPr lang="en-US" sz="1300" dirty="0">
                <a:latin typeface="Segoe UI" panose="020B0502040204020203" pitchFamily="34" charset="0"/>
                <a:cs typeface="Segoe UI" panose="020B0502040204020203" pitchFamily="34" charset="0"/>
              </a:rPr>
              <a:t>Student and Staff Priorities Survey</a:t>
            </a:r>
          </a:p>
        </p:txBody>
      </p:sp>
      <p:sp>
        <p:nvSpPr>
          <p:cNvPr id="84" name="TextBox 83">
            <a:extLst>
              <a:ext uri="{FF2B5EF4-FFF2-40B4-BE49-F238E27FC236}">
                <a16:creationId xmlns:a16="http://schemas.microsoft.com/office/drawing/2014/main" id="{A1A76AA9-3051-30AE-2F38-F96BF4118FE7}"/>
              </a:ext>
            </a:extLst>
          </p:cNvPr>
          <p:cNvSpPr txBox="1"/>
          <p:nvPr/>
        </p:nvSpPr>
        <p:spPr>
          <a:xfrm>
            <a:off x="228600" y="5320142"/>
            <a:ext cx="1600195" cy="438912"/>
          </a:xfrm>
          <a:prstGeom prst="rect">
            <a:avLst/>
          </a:prstGeom>
          <a:noFill/>
        </p:spPr>
        <p:txBody>
          <a:bodyPr wrap="square" rtlCol="0" anchor="b">
            <a:noAutofit/>
          </a:bodyPr>
          <a:lstStyle/>
          <a:p>
            <a:r>
              <a:rPr lang="en-US" sz="1600" b="1" dirty="0">
                <a:latin typeface="Segoe UI" panose="020B0502040204020203" pitchFamily="34" charset="0"/>
                <a:cs typeface="Segoe UI" panose="020B0502040204020203" pitchFamily="34" charset="0"/>
              </a:rPr>
              <a:t>Decide</a:t>
            </a:r>
          </a:p>
        </p:txBody>
      </p:sp>
      <p:sp>
        <p:nvSpPr>
          <p:cNvPr id="85" name="TextBox 84">
            <a:extLst>
              <a:ext uri="{FF2B5EF4-FFF2-40B4-BE49-F238E27FC236}">
                <a16:creationId xmlns:a16="http://schemas.microsoft.com/office/drawing/2014/main" id="{9BC434FF-D9E3-BD2D-C5E2-872EA2834853}"/>
              </a:ext>
            </a:extLst>
          </p:cNvPr>
          <p:cNvSpPr txBox="1"/>
          <p:nvPr/>
        </p:nvSpPr>
        <p:spPr>
          <a:xfrm>
            <a:off x="228600" y="5756560"/>
            <a:ext cx="1600195" cy="438912"/>
          </a:xfrm>
          <a:prstGeom prst="rect">
            <a:avLst/>
          </a:prstGeom>
          <a:noFill/>
        </p:spPr>
        <p:txBody>
          <a:bodyPr wrap="square" rtlCol="0" anchor="ctr">
            <a:noAutofit/>
          </a:bodyPr>
          <a:lstStyle/>
          <a:p>
            <a:r>
              <a:rPr lang="en-US" sz="1300" dirty="0">
                <a:latin typeface="Segoe UI" panose="020B0502040204020203" pitchFamily="34" charset="0"/>
                <a:cs typeface="Segoe UI" panose="020B0502040204020203" pitchFamily="34" charset="0"/>
              </a:rPr>
              <a:t>Goal Workshop</a:t>
            </a:r>
          </a:p>
        </p:txBody>
      </p:sp>
      <p:sp>
        <p:nvSpPr>
          <p:cNvPr id="86" name="TextBox 85">
            <a:extLst>
              <a:ext uri="{FF2B5EF4-FFF2-40B4-BE49-F238E27FC236}">
                <a16:creationId xmlns:a16="http://schemas.microsoft.com/office/drawing/2014/main" id="{FB1F2D90-5736-27F4-E461-074F7135D051}"/>
              </a:ext>
            </a:extLst>
          </p:cNvPr>
          <p:cNvSpPr txBox="1"/>
          <p:nvPr/>
        </p:nvSpPr>
        <p:spPr>
          <a:xfrm>
            <a:off x="228600" y="6192980"/>
            <a:ext cx="1600195" cy="436414"/>
          </a:xfrm>
          <a:prstGeom prst="rect">
            <a:avLst/>
          </a:prstGeom>
          <a:noFill/>
        </p:spPr>
        <p:txBody>
          <a:bodyPr wrap="square" rtlCol="0" anchor="ctr">
            <a:noAutofit/>
          </a:bodyPr>
          <a:lstStyle/>
          <a:p>
            <a:r>
              <a:rPr lang="en-US" sz="1300" dirty="0">
                <a:latin typeface="Segoe UI" panose="020B0502040204020203" pitchFamily="34" charset="0"/>
                <a:cs typeface="Segoe UI" panose="020B0502040204020203" pitchFamily="34" charset="0"/>
              </a:rPr>
              <a:t>Framework development</a:t>
            </a:r>
          </a:p>
        </p:txBody>
      </p:sp>
      <p:sp>
        <p:nvSpPr>
          <p:cNvPr id="95" name="Rectangle 94">
            <a:extLst>
              <a:ext uri="{FF2B5EF4-FFF2-40B4-BE49-F238E27FC236}">
                <a16:creationId xmlns:a16="http://schemas.microsoft.com/office/drawing/2014/main" id="{79FE4289-62F2-E7DF-CD82-8B39EC78DE44}"/>
              </a:ext>
            </a:extLst>
          </p:cNvPr>
          <p:cNvSpPr/>
          <p:nvPr/>
        </p:nvSpPr>
        <p:spPr>
          <a:xfrm>
            <a:off x="3195630" y="2260231"/>
            <a:ext cx="464822" cy="436419"/>
          </a:xfrm>
          <a:prstGeom prst="rect">
            <a:avLst/>
          </a:prstGeom>
          <a:solidFill>
            <a:srgbClr val="A29BC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10456A6D-91D1-C73D-AD39-18D96586574F}"/>
              </a:ext>
            </a:extLst>
          </p:cNvPr>
          <p:cNvSpPr/>
          <p:nvPr/>
        </p:nvSpPr>
        <p:spPr>
          <a:xfrm>
            <a:off x="3663309" y="2700943"/>
            <a:ext cx="464822" cy="436419"/>
          </a:xfrm>
          <a:prstGeom prst="rect">
            <a:avLst/>
          </a:prstGeom>
          <a:solidFill>
            <a:srgbClr val="A29BC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5862FF85-ED78-F3F2-D2BB-7478D16F60FD}"/>
              </a:ext>
            </a:extLst>
          </p:cNvPr>
          <p:cNvSpPr/>
          <p:nvPr/>
        </p:nvSpPr>
        <p:spPr>
          <a:xfrm>
            <a:off x="5029200" y="2700943"/>
            <a:ext cx="464822" cy="436419"/>
          </a:xfrm>
          <a:prstGeom prst="rect">
            <a:avLst/>
          </a:prstGeom>
          <a:solidFill>
            <a:srgbClr val="A29BC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8E865544-4602-C113-F6B5-41AE4825B67D}"/>
              </a:ext>
            </a:extLst>
          </p:cNvPr>
          <p:cNvGrpSpPr/>
          <p:nvPr/>
        </p:nvGrpSpPr>
        <p:grpSpPr>
          <a:xfrm>
            <a:off x="5497831" y="3574472"/>
            <a:ext cx="1360169" cy="436419"/>
            <a:chOff x="5044436" y="3574472"/>
            <a:chExt cx="1360169" cy="436419"/>
          </a:xfrm>
        </p:grpSpPr>
        <p:sp>
          <p:nvSpPr>
            <p:cNvPr id="90" name="Rectangle 89">
              <a:extLst>
                <a:ext uri="{FF2B5EF4-FFF2-40B4-BE49-F238E27FC236}">
                  <a16:creationId xmlns:a16="http://schemas.microsoft.com/office/drawing/2014/main" id="{2E57C84A-C529-6BD7-945F-CDC72325B978}"/>
                </a:ext>
              </a:extLst>
            </p:cNvPr>
            <p:cNvSpPr/>
            <p:nvPr/>
          </p:nvSpPr>
          <p:spPr>
            <a:xfrm>
              <a:off x="5486401" y="3574472"/>
              <a:ext cx="457195" cy="436419"/>
            </a:xfrm>
            <a:prstGeom prst="rect">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DE3B4FB-2B44-B9AC-32C6-4F60806383DD}"/>
                </a:ext>
              </a:extLst>
            </p:cNvPr>
            <p:cNvSpPr/>
            <p:nvPr/>
          </p:nvSpPr>
          <p:spPr>
            <a:xfrm>
              <a:off x="5044436" y="3574472"/>
              <a:ext cx="464822" cy="436419"/>
            </a:xfrm>
            <a:prstGeom prst="rect">
              <a:avLst/>
            </a:prstGeom>
            <a:solidFill>
              <a:srgbClr val="45C3D8">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D431B84F-520E-A73C-6C87-3308422406FB}"/>
                </a:ext>
              </a:extLst>
            </p:cNvPr>
            <p:cNvSpPr/>
            <p:nvPr/>
          </p:nvSpPr>
          <p:spPr>
            <a:xfrm>
              <a:off x="5939783" y="3574472"/>
              <a:ext cx="464822" cy="436419"/>
            </a:xfrm>
            <a:prstGeom prst="rect">
              <a:avLst/>
            </a:prstGeom>
            <a:solidFill>
              <a:srgbClr val="45C3D8">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Rectangle 90">
            <a:extLst>
              <a:ext uri="{FF2B5EF4-FFF2-40B4-BE49-F238E27FC236}">
                <a16:creationId xmlns:a16="http://schemas.microsoft.com/office/drawing/2014/main" id="{476409E4-077E-283E-59D7-087F4CA0F90E}"/>
              </a:ext>
            </a:extLst>
          </p:cNvPr>
          <p:cNvSpPr/>
          <p:nvPr/>
        </p:nvSpPr>
        <p:spPr>
          <a:xfrm>
            <a:off x="6865626" y="4010890"/>
            <a:ext cx="457195" cy="436419"/>
          </a:xfrm>
          <a:prstGeom prst="rect">
            <a:avLst/>
          </a:prstGeom>
          <a:solidFill>
            <a:srgbClr val="45C3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7C571A5D-8146-1D69-126F-198F500A733C}"/>
              </a:ext>
            </a:extLst>
          </p:cNvPr>
          <p:cNvSpPr/>
          <p:nvPr/>
        </p:nvSpPr>
        <p:spPr>
          <a:xfrm>
            <a:off x="6404608" y="4010890"/>
            <a:ext cx="464822" cy="436419"/>
          </a:xfrm>
          <a:prstGeom prst="rect">
            <a:avLst/>
          </a:prstGeom>
          <a:solidFill>
            <a:srgbClr val="45C3D8">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67E2B982-F22F-8B85-4055-7471D44E823A}"/>
              </a:ext>
            </a:extLst>
          </p:cNvPr>
          <p:cNvSpPr/>
          <p:nvPr/>
        </p:nvSpPr>
        <p:spPr>
          <a:xfrm>
            <a:off x="7307578" y="4010890"/>
            <a:ext cx="464822" cy="436419"/>
          </a:xfrm>
          <a:prstGeom prst="rect">
            <a:avLst/>
          </a:prstGeom>
          <a:solidFill>
            <a:srgbClr val="45C3D8">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BD7DDA22-E51E-2FCF-5BA3-95B9DF2928C8}"/>
              </a:ext>
            </a:extLst>
          </p:cNvPr>
          <p:cNvGrpSpPr/>
          <p:nvPr/>
        </p:nvGrpSpPr>
        <p:grpSpPr>
          <a:xfrm>
            <a:off x="7778130" y="4881234"/>
            <a:ext cx="1823070" cy="445569"/>
            <a:chOff x="7313302" y="4881234"/>
            <a:chExt cx="1823070" cy="445569"/>
          </a:xfrm>
        </p:grpSpPr>
        <p:sp>
          <p:nvSpPr>
            <p:cNvPr id="92" name="Rectangle 91">
              <a:extLst>
                <a:ext uri="{FF2B5EF4-FFF2-40B4-BE49-F238E27FC236}">
                  <a16:creationId xmlns:a16="http://schemas.microsoft.com/office/drawing/2014/main" id="{3D3A7673-8007-BAD5-A8BA-D9A84B8305F8}"/>
                </a:ext>
              </a:extLst>
            </p:cNvPr>
            <p:cNvSpPr/>
            <p:nvPr/>
          </p:nvSpPr>
          <p:spPr>
            <a:xfrm>
              <a:off x="7781616" y="4881234"/>
              <a:ext cx="897557" cy="436419"/>
            </a:xfrm>
            <a:prstGeom prst="rect">
              <a:avLst/>
            </a:prstGeom>
            <a:solidFill>
              <a:srgbClr val="CFD3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5D9E4CA5-BED3-563A-C9A4-9F50E0AF7F4E}"/>
                </a:ext>
              </a:extLst>
            </p:cNvPr>
            <p:cNvSpPr/>
            <p:nvPr/>
          </p:nvSpPr>
          <p:spPr>
            <a:xfrm>
              <a:off x="7313302" y="4890384"/>
              <a:ext cx="464822" cy="436419"/>
            </a:xfrm>
            <a:prstGeom prst="rect">
              <a:avLst/>
            </a:prstGeom>
            <a:solidFill>
              <a:srgbClr val="CFD368">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025837D0-0770-4FE2-5E69-CF3070FEA805}"/>
                </a:ext>
              </a:extLst>
            </p:cNvPr>
            <p:cNvSpPr/>
            <p:nvPr/>
          </p:nvSpPr>
          <p:spPr>
            <a:xfrm>
              <a:off x="8671550" y="4890384"/>
              <a:ext cx="464822" cy="436419"/>
            </a:xfrm>
            <a:prstGeom prst="rect">
              <a:avLst/>
            </a:prstGeom>
            <a:solidFill>
              <a:srgbClr val="CFD368">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oogle Shape;321;p4">
            <a:extLst>
              <a:ext uri="{FF2B5EF4-FFF2-40B4-BE49-F238E27FC236}">
                <a16:creationId xmlns:a16="http://schemas.microsoft.com/office/drawing/2014/main" id="{9D259DEA-F737-1D75-017B-15F6399E30B9}"/>
              </a:ext>
            </a:extLst>
          </p:cNvPr>
          <p:cNvSpPr txBox="1"/>
          <p:nvPr/>
        </p:nvSpPr>
        <p:spPr>
          <a:xfrm>
            <a:off x="228600" y="457200"/>
            <a:ext cx="10146685" cy="438551"/>
          </a:xfrm>
          <a:prstGeom prst="rect">
            <a:avLst/>
          </a:prstGeom>
          <a:noFill/>
          <a:ln>
            <a:noFill/>
          </a:ln>
        </p:spPr>
        <p:txBody>
          <a:bodyPr spcFirstLastPara="1" wrap="square" lIns="91440" tIns="34275" rIns="68569" bIns="34275" anchor="t" anchorCtr="0">
            <a:spAutoFit/>
          </a:bodyPr>
          <a:lstStyle/>
          <a:p>
            <a:pPr>
              <a:buSzPts val="4000"/>
            </a:pPr>
            <a:r>
              <a:rPr lang="en-US" sz="2400" dirty="0">
                <a:solidFill>
                  <a:schemeClr val="dk1"/>
                </a:solidFill>
                <a:latin typeface="Segoe UI" panose="020B0502040204020203" pitchFamily="34" charset="0"/>
                <a:cs typeface="Segoe UI" panose="020B0502040204020203" pitchFamily="34" charset="0"/>
              </a:rPr>
              <a:t>Timeline by week</a:t>
            </a:r>
          </a:p>
        </p:txBody>
      </p:sp>
      <p:graphicFrame>
        <p:nvGraphicFramePr>
          <p:cNvPr id="27" name="Table 26">
            <a:extLst>
              <a:ext uri="{FF2B5EF4-FFF2-40B4-BE49-F238E27FC236}">
                <a16:creationId xmlns:a16="http://schemas.microsoft.com/office/drawing/2014/main" id="{47994318-41A9-B66E-9BFC-54E9947206D0}"/>
              </a:ext>
            </a:extLst>
          </p:cNvPr>
          <p:cNvGraphicFramePr>
            <a:graphicFrameLocks noGrp="1"/>
          </p:cNvGraphicFramePr>
          <p:nvPr/>
        </p:nvGraphicFramePr>
        <p:xfrm>
          <a:off x="9601200" y="1600200"/>
          <a:ext cx="1828796" cy="243840"/>
        </p:xfrm>
        <a:graphic>
          <a:graphicData uri="http://schemas.openxmlformats.org/drawingml/2006/table">
            <a:tbl>
              <a:tblPr firstRow="1" bandRow="1">
                <a:tableStyleId>{5940675A-B579-460E-94D1-54222C63F5DA}</a:tableStyleId>
              </a:tblPr>
              <a:tblGrid>
                <a:gridCol w="457199">
                  <a:extLst>
                    <a:ext uri="{9D8B030D-6E8A-4147-A177-3AD203B41FA5}">
                      <a16:colId xmlns:a16="http://schemas.microsoft.com/office/drawing/2014/main" val="3992639067"/>
                    </a:ext>
                  </a:extLst>
                </a:gridCol>
                <a:gridCol w="457199">
                  <a:extLst>
                    <a:ext uri="{9D8B030D-6E8A-4147-A177-3AD203B41FA5}">
                      <a16:colId xmlns:a16="http://schemas.microsoft.com/office/drawing/2014/main" val="3462482660"/>
                    </a:ext>
                  </a:extLst>
                </a:gridCol>
                <a:gridCol w="457199">
                  <a:extLst>
                    <a:ext uri="{9D8B030D-6E8A-4147-A177-3AD203B41FA5}">
                      <a16:colId xmlns:a16="http://schemas.microsoft.com/office/drawing/2014/main" val="1450820766"/>
                    </a:ext>
                  </a:extLst>
                </a:gridCol>
                <a:gridCol w="457199">
                  <a:extLst>
                    <a:ext uri="{9D8B030D-6E8A-4147-A177-3AD203B41FA5}">
                      <a16:colId xmlns:a16="http://schemas.microsoft.com/office/drawing/2014/main" val="2906061912"/>
                    </a:ext>
                  </a:extLst>
                </a:gridCol>
              </a:tblGrid>
              <a:tr h="123614">
                <a:tc>
                  <a:txBody>
                    <a:bodyPr/>
                    <a:lstStyle/>
                    <a:p>
                      <a:pPr algn="ctr"/>
                      <a:r>
                        <a:rPr lang="en-US" sz="1000" dirty="0">
                          <a:latin typeface="Segoe UI" panose="020B0502040204020203" pitchFamily="34" charset="0"/>
                          <a:cs typeface="Segoe UI" panose="020B0502040204020203" pitchFamily="34" charset="0"/>
                        </a:rPr>
                        <a:t>3-7</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10-14</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17-21</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000" dirty="0">
                          <a:latin typeface="Segoe UI" panose="020B0502040204020203" pitchFamily="34" charset="0"/>
                          <a:cs typeface="Segoe UI" panose="020B0502040204020203" pitchFamily="34" charset="0"/>
                        </a:rPr>
                        <a:t>24-28</a:t>
                      </a:r>
                    </a:p>
                  </a:txBody>
                  <a:tcPr marL="0" marR="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01552811"/>
                  </a:ext>
                </a:extLst>
              </a:tr>
            </a:tbl>
          </a:graphicData>
        </a:graphic>
      </p:graphicFrame>
      <p:cxnSp>
        <p:nvCxnSpPr>
          <p:cNvPr id="30" name="Straight Connector 29">
            <a:extLst>
              <a:ext uri="{FF2B5EF4-FFF2-40B4-BE49-F238E27FC236}">
                <a16:creationId xmlns:a16="http://schemas.microsoft.com/office/drawing/2014/main" id="{BFA73D6A-8036-A149-65E6-8A3B13026D69}"/>
              </a:ext>
            </a:extLst>
          </p:cNvPr>
          <p:cNvCxnSpPr>
            <a:cxnSpLocks/>
          </p:cNvCxnSpPr>
          <p:nvPr/>
        </p:nvCxnSpPr>
        <p:spPr>
          <a:xfrm>
            <a:off x="-220975" y="2265218"/>
            <a:ext cx="116586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E7E08A6-3142-37E8-AE54-B25ADE3CAFB4}"/>
              </a:ext>
            </a:extLst>
          </p:cNvPr>
          <p:cNvCxnSpPr>
            <a:cxnSpLocks/>
          </p:cNvCxnSpPr>
          <p:nvPr/>
        </p:nvCxnSpPr>
        <p:spPr>
          <a:xfrm>
            <a:off x="54864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53C51BA-201C-DD39-FDE0-C50ED861870C}"/>
              </a:ext>
            </a:extLst>
          </p:cNvPr>
          <p:cNvCxnSpPr>
            <a:cxnSpLocks/>
          </p:cNvCxnSpPr>
          <p:nvPr/>
        </p:nvCxnSpPr>
        <p:spPr>
          <a:xfrm>
            <a:off x="68580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6966909-69B4-4412-CFA2-693190CD8A9A}"/>
              </a:ext>
            </a:extLst>
          </p:cNvPr>
          <p:cNvCxnSpPr>
            <a:cxnSpLocks/>
          </p:cNvCxnSpPr>
          <p:nvPr/>
        </p:nvCxnSpPr>
        <p:spPr>
          <a:xfrm>
            <a:off x="7772400" y="1371600"/>
            <a:ext cx="0" cy="5257798"/>
          </a:xfrm>
          <a:prstGeom prst="line">
            <a:avLst/>
          </a:prstGeom>
          <a:ln w="6350">
            <a:solidFill>
              <a:schemeClr val="bg1">
                <a:lumMod val="6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68F7339-2948-5DA9-B335-C45FF1BE1C7A}"/>
              </a:ext>
            </a:extLst>
          </p:cNvPr>
          <p:cNvCxnSpPr>
            <a:cxnSpLocks/>
          </p:cNvCxnSpPr>
          <p:nvPr/>
        </p:nvCxnSpPr>
        <p:spPr>
          <a:xfrm>
            <a:off x="64008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77F6B43D-7E83-D4E1-BFBD-BF9C3980B6CF}"/>
              </a:ext>
            </a:extLst>
          </p:cNvPr>
          <p:cNvCxnSpPr>
            <a:cxnSpLocks/>
          </p:cNvCxnSpPr>
          <p:nvPr/>
        </p:nvCxnSpPr>
        <p:spPr>
          <a:xfrm>
            <a:off x="11430000" y="1600201"/>
            <a:ext cx="0" cy="5029198"/>
          </a:xfrm>
          <a:prstGeom prst="line">
            <a:avLst/>
          </a:prstGeom>
          <a:ln w="6350">
            <a:solidFill>
              <a:schemeClr val="bg1">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62" name="Oval 61">
            <a:extLst>
              <a:ext uri="{FF2B5EF4-FFF2-40B4-BE49-F238E27FC236}">
                <a16:creationId xmlns:a16="http://schemas.microsoft.com/office/drawing/2014/main" id="{A6374EA8-DDF5-A46F-3D1C-D1452BA2AD0D}"/>
              </a:ext>
            </a:extLst>
          </p:cNvPr>
          <p:cNvSpPr>
            <a:spLocks noChangeAspect="1"/>
          </p:cNvSpPr>
          <p:nvPr/>
        </p:nvSpPr>
        <p:spPr>
          <a:xfrm>
            <a:off x="3327679" y="2375778"/>
            <a:ext cx="210312" cy="210312"/>
          </a:xfrm>
          <a:prstGeom prst="ellipse">
            <a:avLst/>
          </a:prstGeom>
          <a:solidFill>
            <a:schemeClr val="bg1">
              <a:lumMod val="50000"/>
            </a:schemeClr>
          </a:solidFill>
          <a:ln w="88900" cmpd="thinThick">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8DCE6E9-D33D-EBCD-E507-3622152444BA}"/>
              </a:ext>
            </a:extLst>
          </p:cNvPr>
          <p:cNvSpPr>
            <a:spLocks noChangeAspect="1"/>
          </p:cNvSpPr>
          <p:nvPr/>
        </p:nvSpPr>
        <p:spPr>
          <a:xfrm>
            <a:off x="5152166" y="2821340"/>
            <a:ext cx="210312" cy="210312"/>
          </a:xfrm>
          <a:prstGeom prst="ellipse">
            <a:avLst/>
          </a:prstGeom>
          <a:solidFill>
            <a:schemeClr val="bg1">
              <a:lumMod val="50000"/>
            </a:schemeClr>
          </a:solidFill>
          <a:ln w="88900" cmpd="thinThick">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D4262CE7-CE9F-A829-077F-0279A87A63C0}"/>
              </a:ext>
            </a:extLst>
          </p:cNvPr>
          <p:cNvSpPr>
            <a:spLocks noChangeAspect="1"/>
          </p:cNvSpPr>
          <p:nvPr/>
        </p:nvSpPr>
        <p:spPr>
          <a:xfrm>
            <a:off x="7903594" y="5004849"/>
            <a:ext cx="210312" cy="210312"/>
          </a:xfrm>
          <a:prstGeom prst="ellipse">
            <a:avLst/>
          </a:prstGeom>
          <a:solidFill>
            <a:schemeClr val="bg1">
              <a:lumMod val="50000"/>
            </a:schemeClr>
          </a:solidFill>
          <a:ln w="88900" cmpd="thinThick">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E2EDCD6-8914-1C3D-57E3-EE5081A06097}"/>
              </a:ext>
            </a:extLst>
          </p:cNvPr>
          <p:cNvSpPr>
            <a:spLocks noChangeAspect="1"/>
          </p:cNvSpPr>
          <p:nvPr/>
        </p:nvSpPr>
        <p:spPr>
          <a:xfrm>
            <a:off x="9730100" y="5868991"/>
            <a:ext cx="210312" cy="210312"/>
          </a:xfrm>
          <a:prstGeom prst="ellipse">
            <a:avLst/>
          </a:prstGeom>
          <a:solidFill>
            <a:schemeClr val="tx1">
              <a:lumMod val="50000"/>
              <a:lumOff val="50000"/>
            </a:schemeClr>
          </a:solidFill>
          <a:ln w="88900" cmpd="thinThick">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6FC37EB0-2D86-40BB-FD2F-67D392767A9F}"/>
              </a:ext>
            </a:extLst>
          </p:cNvPr>
          <p:cNvSpPr>
            <a:spLocks noChangeAspect="1"/>
          </p:cNvSpPr>
          <p:nvPr/>
        </p:nvSpPr>
        <p:spPr>
          <a:xfrm>
            <a:off x="11561066" y="6301849"/>
            <a:ext cx="210312" cy="210312"/>
          </a:xfrm>
          <a:prstGeom prst="ellipse">
            <a:avLst/>
          </a:prstGeom>
          <a:solidFill>
            <a:schemeClr val="tx1">
              <a:lumMod val="50000"/>
              <a:lumOff val="50000"/>
            </a:schemeClr>
          </a:solidFill>
          <a:ln w="88900" cmpd="thinThick">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38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3E678-C80E-488A-C966-6079FCC4D8FD}"/>
              </a:ext>
            </a:extLst>
          </p:cNvPr>
          <p:cNvSpPr>
            <a:spLocks noGrp="1"/>
          </p:cNvSpPr>
          <p:nvPr>
            <p:ph type="title"/>
          </p:nvPr>
        </p:nvSpPr>
        <p:spPr>
          <a:xfrm>
            <a:off x="3501899" y="1985390"/>
            <a:ext cx="5505441" cy="2387600"/>
          </a:xfrm>
        </p:spPr>
        <p:txBody>
          <a:bodyPr vert="horz" lIns="91440" tIns="45720" rIns="91440" bIns="45720" rtlCol="0" anchor="b">
            <a:normAutofit/>
          </a:bodyPr>
          <a:lstStyle/>
          <a:p>
            <a:pPr algn="ctr"/>
            <a:r>
              <a:rPr lang="en-US" sz="3900" kern="1200" dirty="0">
                <a:solidFill>
                  <a:schemeClr val="bg1"/>
                </a:solidFill>
                <a:latin typeface="+mj-lt"/>
                <a:ea typeface="+mj-ea"/>
                <a:cs typeface="+mj-cs"/>
              </a:rPr>
              <a:t>Plan Implementation: Challenges</a:t>
            </a:r>
            <a:br>
              <a:rPr lang="en-US" sz="3900" kern="1200" dirty="0">
                <a:solidFill>
                  <a:schemeClr val="bg1"/>
                </a:solidFill>
                <a:latin typeface="+mj-lt"/>
                <a:ea typeface="+mj-ea"/>
                <a:cs typeface="+mj-cs"/>
              </a:rPr>
            </a:br>
            <a:r>
              <a:rPr lang="en-US" sz="3900" kern="1200" dirty="0">
                <a:solidFill>
                  <a:schemeClr val="bg1"/>
                </a:solidFill>
                <a:latin typeface="+mj-lt"/>
                <a:ea typeface="+mj-ea"/>
                <a:cs typeface="+mj-cs"/>
              </a:rPr>
              <a:t> and </a:t>
            </a:r>
            <a:br>
              <a:rPr lang="en-US" sz="3900" kern="1200" dirty="0">
                <a:solidFill>
                  <a:schemeClr val="bg1"/>
                </a:solidFill>
                <a:latin typeface="+mj-lt"/>
                <a:ea typeface="+mj-ea"/>
                <a:cs typeface="+mj-cs"/>
              </a:rPr>
            </a:br>
            <a:r>
              <a:rPr lang="en-US" sz="3900" kern="1200" dirty="0">
                <a:solidFill>
                  <a:schemeClr val="bg1"/>
                </a:solidFill>
                <a:latin typeface="+mj-lt"/>
                <a:ea typeface="+mj-ea"/>
                <a:cs typeface="+mj-cs"/>
              </a:rPr>
              <a:t>Strategies</a:t>
            </a:r>
          </a:p>
        </p:txBody>
      </p:sp>
      <p:cxnSp>
        <p:nvCxnSpPr>
          <p:cNvPr id="41" name="Straight Connector 40">
            <a:extLst>
              <a:ext uri="{FF2B5EF4-FFF2-40B4-BE49-F238E27FC236}">
                <a16:creationId xmlns:a16="http://schemas.microsoft.com/office/drawing/2014/main" id="{FEA8332D-EA74-40A2-8709-00EDB23792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240" y="3429000"/>
            <a:ext cx="0" cy="31648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358801C-1E89-48FF-B14F-D76A2EA14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4797" y="816429"/>
            <a:ext cx="8239647" cy="52251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AB88284F-ED00-40CA-B57D-89C49E8EC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00357" y="272979"/>
            <a:ext cx="0" cy="29062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682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86076-DEE4-141D-FB55-F39151245695}"/>
            </a:ext>
          </a:extLst>
        </p:cNvPr>
        <p:cNvGrpSpPr/>
        <p:nvPr/>
      </p:nvGrpSpPr>
      <p:grpSpPr>
        <a:xfrm>
          <a:off x="0" y="0"/>
          <a:ext cx="0" cy="0"/>
          <a:chOff x="0" y="0"/>
          <a:chExt cx="0" cy="0"/>
        </a:xfrm>
      </p:grpSpPr>
      <p:sp>
        <p:nvSpPr>
          <p:cNvPr id="12" name="object 12">
            <a:extLst>
              <a:ext uri="{FF2B5EF4-FFF2-40B4-BE49-F238E27FC236}">
                <a16:creationId xmlns:a16="http://schemas.microsoft.com/office/drawing/2014/main" id="{ED2ED086-AB49-8826-865D-320FD199FBA0}"/>
              </a:ext>
            </a:extLst>
          </p:cNvPr>
          <p:cNvSpPr txBox="1"/>
          <p:nvPr/>
        </p:nvSpPr>
        <p:spPr>
          <a:xfrm>
            <a:off x="3048000" y="2362200"/>
            <a:ext cx="8382000" cy="639727"/>
          </a:xfrm>
          <a:prstGeom prst="rect">
            <a:avLst/>
          </a:prstGeom>
        </p:spPr>
        <p:txBody>
          <a:bodyPr vert="horz" wrap="square" lIns="0" tIns="70485" rIns="0" bIns="0" rtlCol="0">
            <a:spAutoFit/>
          </a:bodyPr>
          <a:lstStyle/>
          <a:p>
            <a:pPr marL="12700" marR="5080" lvl="0" indent="0" algn="l" defTabSz="914400" rtl="0" eaLnBrk="1" fontAlgn="auto" latinLnBrk="0" hangingPunct="1">
              <a:lnSpc>
                <a:spcPts val="1980"/>
              </a:lnSpc>
              <a:spcBef>
                <a:spcPts val="315"/>
              </a:spcBef>
              <a:spcAft>
                <a:spcPts val="0"/>
              </a:spcAft>
              <a:buClrTx/>
              <a:buSzTx/>
              <a:buFontTx/>
              <a:buNone/>
              <a:tabLst/>
              <a:defRPr/>
            </a:pPr>
            <a:endParaRPr kumimoji="0" lang="en-US" sz="1800" b="1" i="0" u="none" strike="noStrike" kern="0" cap="none" spc="-20" normalizeH="0" baseline="0" noProof="0" dirty="0">
              <a:ln>
                <a:noFill/>
              </a:ln>
              <a:solidFill>
                <a:srgbClr val="FFFFFF"/>
              </a:solidFill>
              <a:effectLst/>
              <a:uLnTx/>
              <a:uFillTx/>
              <a:latin typeface="Calibri"/>
              <a:ea typeface="+mn-ea"/>
              <a:cs typeface="Calibri"/>
            </a:endParaRPr>
          </a:p>
          <a:p>
            <a:pPr marL="12700" marR="5080" lvl="0" indent="0" algn="l" defTabSz="914400" rtl="0" eaLnBrk="1" fontAlgn="auto" latinLnBrk="0" hangingPunct="1">
              <a:lnSpc>
                <a:spcPts val="1980"/>
              </a:lnSpc>
              <a:spcBef>
                <a:spcPts val="315"/>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4" name="object 2">
            <a:extLst>
              <a:ext uri="{FF2B5EF4-FFF2-40B4-BE49-F238E27FC236}">
                <a16:creationId xmlns:a16="http://schemas.microsoft.com/office/drawing/2014/main" id="{77B0E1C3-54A2-9CF1-5B78-5F59AC43C0C4}"/>
              </a:ext>
            </a:extLst>
          </p:cNvPr>
          <p:cNvSpPr txBox="1">
            <a:spLocks/>
          </p:cNvSpPr>
          <p:nvPr/>
        </p:nvSpPr>
        <p:spPr>
          <a:xfrm>
            <a:off x="521208" y="295655"/>
            <a:ext cx="11670792" cy="587981"/>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mj-ea"/>
                <a:cs typeface="Arial"/>
              </a:rPr>
              <a:t>Ten Common Reasons and Your Mt. SAC Experience</a:t>
            </a:r>
          </a:p>
        </p:txBody>
      </p:sp>
      <p:sp>
        <p:nvSpPr>
          <p:cNvPr id="5" name="Text Placeholder 4">
            <a:extLst>
              <a:ext uri="{FF2B5EF4-FFF2-40B4-BE49-F238E27FC236}">
                <a16:creationId xmlns:a16="http://schemas.microsoft.com/office/drawing/2014/main" id="{2593674D-8571-CB29-CFEC-2636E9432375}"/>
              </a:ext>
            </a:extLst>
          </p:cNvPr>
          <p:cNvSpPr>
            <a:spLocks noGrp="1"/>
          </p:cNvSpPr>
          <p:nvPr>
            <p:ph type="body" idx="1"/>
          </p:nvPr>
        </p:nvSpPr>
        <p:spPr>
          <a:xfrm>
            <a:off x="1767840" y="1030355"/>
            <a:ext cx="9570720" cy="6278642"/>
          </a:xfrm>
        </p:spPr>
        <p:txBody>
          <a:bodyPr/>
          <a:lstStyle/>
          <a:p>
            <a:pPr marL="457200" indent="-457200">
              <a:lnSpc>
                <a:spcPct val="150000"/>
              </a:lnSpc>
              <a:buAutoNum type="arabicPeriod"/>
            </a:pPr>
            <a:r>
              <a:rPr lang="en-US" b="1" dirty="0">
                <a:effectLst>
                  <a:outerShdw blurRad="38100" dist="38100" dir="2700000" algn="tl">
                    <a:srgbClr val="000000">
                      <a:alpha val="43137"/>
                    </a:srgbClr>
                  </a:outerShdw>
                </a:effectLst>
              </a:rPr>
              <a:t>Ownership</a:t>
            </a:r>
            <a:r>
              <a:rPr lang="en-US" dirty="0"/>
              <a:t>: few, if any, have stake in and/or responsibility for plan.</a:t>
            </a:r>
          </a:p>
          <a:p>
            <a:pPr marL="457200" indent="-457200">
              <a:lnSpc>
                <a:spcPct val="150000"/>
              </a:lnSpc>
              <a:buAutoNum type="arabicPeriod"/>
            </a:pPr>
            <a:r>
              <a:rPr lang="en-US" b="1" dirty="0">
                <a:effectLst>
                  <a:outerShdw blurRad="38100" dist="38100" dir="2700000" algn="tl">
                    <a:srgbClr val="000000">
                      <a:alpha val="43137"/>
                    </a:srgbClr>
                  </a:outerShdw>
                </a:effectLst>
              </a:rPr>
              <a:t>Communication</a:t>
            </a:r>
            <a:r>
              <a:rPr lang="en-US" dirty="0"/>
              <a:t>: plan not communicated, so lack of understanding about its importance or how to contribute.</a:t>
            </a:r>
          </a:p>
          <a:p>
            <a:pPr marL="457200" indent="-457200">
              <a:lnSpc>
                <a:spcPct val="150000"/>
              </a:lnSpc>
              <a:buAutoNum type="arabicPeriod"/>
            </a:pPr>
            <a:r>
              <a:rPr lang="en-US" b="1" dirty="0">
                <a:effectLst>
                  <a:outerShdw blurRad="38100" dist="38100" dir="2700000" algn="tl">
                    <a:srgbClr val="000000">
                      <a:alpha val="43137"/>
                    </a:srgbClr>
                  </a:outerShdw>
                </a:effectLst>
              </a:rPr>
              <a:t>Overwhelming</a:t>
            </a:r>
            <a:r>
              <a:rPr lang="en-US" dirty="0"/>
              <a:t>: where to begin?? numerous goals and actions because the College failed to make tough choices around prioritizing.</a:t>
            </a:r>
          </a:p>
          <a:p>
            <a:pPr marL="457200" indent="-457200">
              <a:lnSpc>
                <a:spcPct val="150000"/>
              </a:lnSpc>
              <a:buAutoNum type="arabicPeriod"/>
            </a:pPr>
            <a:r>
              <a:rPr lang="en-US" b="1" dirty="0">
                <a:effectLst>
                  <a:outerShdw blurRad="38100" dist="38100" dir="2700000" algn="tl">
                    <a:srgbClr val="000000">
                      <a:alpha val="43137"/>
                    </a:srgbClr>
                  </a:outerShdw>
                </a:effectLst>
              </a:rPr>
              <a:t>Meaningless:</a:t>
            </a:r>
            <a:r>
              <a:rPr lang="en-US" dirty="0"/>
              <a:t> “fluffy” feel good but unobtainable goals and objectives, or no clear actions, or plan just “checks-the-box.”</a:t>
            </a:r>
          </a:p>
          <a:p>
            <a:pPr marL="457200" indent="-457200">
              <a:lnSpc>
                <a:spcPct val="150000"/>
              </a:lnSpc>
              <a:buAutoNum type="arabicPeriod"/>
            </a:pPr>
            <a:r>
              <a:rPr lang="en-US" b="1" dirty="0">
                <a:effectLst>
                  <a:outerShdw blurRad="38100" dist="38100" dir="2700000" algn="tl">
                    <a:srgbClr val="000000">
                      <a:alpha val="43137"/>
                    </a:srgbClr>
                  </a:outerShdw>
                </a:effectLst>
              </a:rPr>
              <a:t>Out of the ordinary (separate and apart): </a:t>
            </a:r>
            <a:r>
              <a:rPr lang="en-US" dirty="0"/>
              <a:t>disconnected from operations (spins in its own universe).</a:t>
            </a:r>
          </a:p>
          <a:p>
            <a:endParaRPr lang="en-US" dirty="0"/>
          </a:p>
          <a:p>
            <a:pPr marL="457200" indent="-457200">
              <a:buAutoNum type="arabicPeriod"/>
            </a:pPr>
            <a:endParaRPr lang="en-US" dirty="0"/>
          </a:p>
        </p:txBody>
      </p:sp>
    </p:spTree>
    <p:extLst>
      <p:ext uri="{BB962C8B-B14F-4D97-AF65-F5344CB8AC3E}">
        <p14:creationId xmlns:p14="http://schemas.microsoft.com/office/powerpoint/2010/main" val="125731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09985" cy="550215"/>
          </a:xfrm>
          <a:prstGeom prst="rect">
            <a:avLst/>
          </a:prstGeom>
          <a:solidFill>
            <a:srgbClr val="922C31"/>
          </a:solidFill>
        </p:spPr>
        <p:txBody>
          <a:bodyPr vert="horz" wrap="square" lIns="0" tIns="0" rIns="0" bIns="0" rtlCol="0">
            <a:spAutoFit/>
          </a:bodyPr>
          <a:lstStyle/>
          <a:p>
            <a:pPr marL="91440">
              <a:lnSpc>
                <a:spcPts val="4665"/>
              </a:lnSpc>
            </a:pPr>
            <a:r>
              <a:rPr lang="en-US" sz="2600" spc="-10">
                <a:latin typeface="Avenir" panose="020B0503020203020204" pitchFamily="34" charset="0"/>
                <a:cs typeface="Calibri Light"/>
              </a:rPr>
              <a:t>Land Acknowledgement</a:t>
            </a:r>
            <a:endParaRPr lang="en-US" sz="2600">
              <a:latin typeface="Avenir" panose="020B0503020203020204" pitchFamily="34" charset="0"/>
              <a:cs typeface="Calibri Light"/>
            </a:endParaRPr>
          </a:p>
        </p:txBody>
      </p:sp>
      <p:sp>
        <p:nvSpPr>
          <p:cNvPr id="3" name="object 3"/>
          <p:cNvSpPr txBox="1">
            <a:spLocks noGrp="1"/>
          </p:cNvSpPr>
          <p:nvPr>
            <p:ph type="body" idx="1"/>
          </p:nvPr>
        </p:nvSpPr>
        <p:spPr>
          <a:xfrm>
            <a:off x="1818993" y="1164278"/>
            <a:ext cx="9570720" cy="4927631"/>
          </a:xfrm>
          <a:prstGeom prst="rect">
            <a:avLst/>
          </a:prstGeom>
        </p:spPr>
        <p:txBody>
          <a:bodyPr vert="horz" wrap="square" lIns="0" tIns="13335" rIns="0" bIns="0" rtlCol="0">
            <a:spAutoFit/>
          </a:bodyPr>
          <a:lstStyle/>
          <a:p>
            <a:pPr marR="0" indent="0" algn="l" rtl="0" fontAlgn="base">
              <a:spcBef>
                <a:spcPts val="0"/>
              </a:spcBef>
              <a:spcAft>
                <a:spcPts val="200"/>
              </a:spcAft>
              <a:buNone/>
            </a:pPr>
            <a:r>
              <a:rPr lang="en-US" sz="1800" dirty="0">
                <a:solidFill>
                  <a:srgbClr val="464646"/>
                </a:solidFill>
                <a:highlight>
                  <a:srgbClr val="FFFFFF"/>
                </a:highlight>
                <a:latin typeface="Arial" panose="020B0604020202020204" pitchFamily="34" charset="0"/>
                <a:cs typeface="Arial" panose="020B0604020202020204" pitchFamily="34" charset="0"/>
              </a:rPr>
              <a:t>We at Mt. San Antonio College acknowledge that the land which we occupy is unceded ancestral territory of the Gabrielino-</a:t>
            </a:r>
            <a:r>
              <a:rPr lang="en-US" sz="1800" dirty="0" err="1">
                <a:solidFill>
                  <a:srgbClr val="464646"/>
                </a:solidFill>
                <a:highlight>
                  <a:srgbClr val="FFFFFF"/>
                </a:highlight>
                <a:latin typeface="Arial" panose="020B0604020202020204" pitchFamily="34" charset="0"/>
                <a:cs typeface="Arial" panose="020B0604020202020204" pitchFamily="34" charset="0"/>
              </a:rPr>
              <a:t>Tongva</a:t>
            </a:r>
            <a:r>
              <a:rPr lang="en-US" sz="1800" dirty="0">
                <a:solidFill>
                  <a:srgbClr val="464646"/>
                </a:solidFill>
                <a:highlight>
                  <a:srgbClr val="FFFFFF"/>
                </a:highlight>
                <a:latin typeface="Arial" panose="020B0604020202020204" pitchFamily="34" charset="0"/>
                <a:cs typeface="Arial" panose="020B0604020202020204" pitchFamily="34" charset="0"/>
              </a:rPr>
              <a:t> people, Indigenous to this region for thousands of years. </a:t>
            </a:r>
          </a:p>
          <a:p>
            <a:pPr marR="0" algn="l" rtl="0" fontAlgn="base">
              <a:spcBef>
                <a:spcPts val="0"/>
              </a:spcBef>
              <a:spcAft>
                <a:spcPts val="200"/>
              </a:spcAft>
            </a:pPr>
            <a:endParaRPr lang="en-US" sz="1800" dirty="0">
              <a:solidFill>
                <a:srgbClr val="464646"/>
              </a:solidFill>
              <a:highlight>
                <a:srgbClr val="FFFFFF"/>
              </a:highlight>
              <a:latin typeface="Arial" panose="020B0604020202020204" pitchFamily="34" charset="0"/>
              <a:cs typeface="Arial" panose="020B0604020202020204" pitchFamily="34" charset="0"/>
            </a:endParaRPr>
          </a:p>
          <a:p>
            <a:pPr marR="0" indent="0" algn="l" rtl="0" fontAlgn="base">
              <a:spcBef>
                <a:spcPts val="0"/>
              </a:spcBef>
              <a:spcAft>
                <a:spcPts val="200"/>
              </a:spcAft>
              <a:buNone/>
            </a:pPr>
            <a:r>
              <a:rPr lang="en-US" sz="1800" dirty="0">
                <a:solidFill>
                  <a:srgbClr val="464646"/>
                </a:solidFill>
                <a:highlight>
                  <a:srgbClr val="FFFFFF"/>
                </a:highlight>
                <a:latin typeface="Arial" panose="020B0604020202020204" pitchFamily="34" charset="0"/>
                <a:cs typeface="Arial" panose="020B0604020202020204" pitchFamily="34" charset="0"/>
              </a:rPr>
              <a:t>We recognize the Gabrielino-</a:t>
            </a:r>
            <a:r>
              <a:rPr lang="en-US" sz="1800" dirty="0" err="1">
                <a:solidFill>
                  <a:srgbClr val="464646"/>
                </a:solidFill>
                <a:highlight>
                  <a:srgbClr val="FFFFFF"/>
                </a:highlight>
                <a:latin typeface="Arial" panose="020B0604020202020204" pitchFamily="34" charset="0"/>
                <a:cs typeface="Arial" panose="020B0604020202020204" pitchFamily="34" charset="0"/>
              </a:rPr>
              <a:t>Tongva</a:t>
            </a:r>
            <a:r>
              <a:rPr lang="en-US" sz="1800" dirty="0">
                <a:solidFill>
                  <a:srgbClr val="464646"/>
                </a:solidFill>
                <a:highlight>
                  <a:srgbClr val="FFFFFF"/>
                </a:highlight>
                <a:latin typeface="Arial" panose="020B0604020202020204" pitchFamily="34" charset="0"/>
                <a:cs typeface="Arial" panose="020B0604020202020204" pitchFamily="34" charset="0"/>
              </a:rPr>
              <a:t> people have suffered an immense loss of their people, culture, lands, water, and other natural resources due to the theft, murder, kidnapping, and enslavement. These injustices started with colonization, and most Indigenous people consider colonization a current and ongoing process. </a:t>
            </a:r>
          </a:p>
          <a:p>
            <a:pPr marR="0" algn="l" rtl="0" fontAlgn="base">
              <a:spcBef>
                <a:spcPts val="0"/>
              </a:spcBef>
              <a:spcAft>
                <a:spcPts val="200"/>
              </a:spcAft>
            </a:pPr>
            <a:endParaRPr lang="en-US" sz="1800" dirty="0">
              <a:solidFill>
                <a:srgbClr val="464646"/>
              </a:solidFill>
              <a:highlight>
                <a:srgbClr val="FFFFFF"/>
              </a:highlight>
              <a:latin typeface="Arial" panose="020B0604020202020204" pitchFamily="34" charset="0"/>
              <a:cs typeface="Arial" panose="020B0604020202020204" pitchFamily="34" charset="0"/>
            </a:endParaRPr>
          </a:p>
          <a:p>
            <a:pPr marR="0" indent="0" algn="l" rtl="0" fontAlgn="base">
              <a:spcBef>
                <a:spcPts val="0"/>
              </a:spcBef>
              <a:spcAft>
                <a:spcPts val="200"/>
              </a:spcAft>
              <a:buNone/>
            </a:pPr>
            <a:r>
              <a:rPr lang="en-US" sz="1800" dirty="0">
                <a:solidFill>
                  <a:srgbClr val="464646"/>
                </a:solidFill>
                <a:highlight>
                  <a:srgbClr val="FFFFFF"/>
                </a:highlight>
                <a:latin typeface="Arial" panose="020B0604020202020204" pitchFamily="34" charset="0"/>
                <a:cs typeface="Arial" panose="020B0604020202020204" pitchFamily="34" charset="0"/>
              </a:rPr>
              <a:t>The Gabrielino-</a:t>
            </a:r>
            <a:r>
              <a:rPr lang="en-US" sz="1800" dirty="0" err="1">
                <a:solidFill>
                  <a:srgbClr val="464646"/>
                </a:solidFill>
                <a:highlight>
                  <a:srgbClr val="FFFFFF"/>
                </a:highlight>
                <a:latin typeface="Arial" panose="020B0604020202020204" pitchFamily="34" charset="0"/>
                <a:cs typeface="Arial" panose="020B0604020202020204" pitchFamily="34" charset="0"/>
              </a:rPr>
              <a:t>Tongva</a:t>
            </a:r>
            <a:r>
              <a:rPr lang="en-US" sz="1800" dirty="0">
                <a:solidFill>
                  <a:srgbClr val="464646"/>
                </a:solidFill>
                <a:highlight>
                  <a:srgbClr val="FFFFFF"/>
                </a:highlight>
                <a:latin typeface="Arial" panose="020B0604020202020204" pitchFamily="34" charset="0"/>
                <a:cs typeface="Arial" panose="020B0604020202020204" pitchFamily="34" charset="0"/>
              </a:rPr>
              <a:t> view this land as a source of healing, nourishment, and protection. </a:t>
            </a:r>
          </a:p>
          <a:p>
            <a:pPr marR="0" indent="0" algn="l" rtl="0" fontAlgn="base">
              <a:spcBef>
                <a:spcPts val="0"/>
              </a:spcBef>
              <a:spcAft>
                <a:spcPts val="200"/>
              </a:spcAft>
              <a:buNone/>
            </a:pPr>
            <a:endParaRPr lang="en-US" sz="1800" dirty="0">
              <a:solidFill>
                <a:srgbClr val="464646"/>
              </a:solidFill>
              <a:highlight>
                <a:srgbClr val="FFFFFF"/>
              </a:highlight>
              <a:latin typeface="Arial" panose="020B0604020202020204" pitchFamily="34" charset="0"/>
              <a:cs typeface="Arial" panose="020B0604020202020204" pitchFamily="34" charset="0"/>
            </a:endParaRPr>
          </a:p>
          <a:p>
            <a:pPr marR="0" indent="0" algn="l" rtl="0" fontAlgn="base">
              <a:spcBef>
                <a:spcPts val="0"/>
              </a:spcBef>
              <a:spcAft>
                <a:spcPts val="200"/>
              </a:spcAft>
              <a:buNone/>
            </a:pPr>
            <a:r>
              <a:rPr lang="en-US" sz="1800" dirty="0">
                <a:solidFill>
                  <a:srgbClr val="464646"/>
                </a:solidFill>
                <a:highlight>
                  <a:srgbClr val="FFFFFF"/>
                </a:highlight>
                <a:latin typeface="Arial" panose="020B0604020202020204" pitchFamily="34" charset="0"/>
                <a:cs typeface="Arial" panose="020B0604020202020204" pitchFamily="34" charset="0"/>
              </a:rPr>
              <a:t>As students, faculty, staff, and alumni of Mt. San Antonio College, we honor the Gabrielino-</a:t>
            </a:r>
            <a:r>
              <a:rPr lang="en-US" sz="1800" dirty="0" err="1">
                <a:solidFill>
                  <a:srgbClr val="464646"/>
                </a:solidFill>
                <a:highlight>
                  <a:srgbClr val="FFFFFF"/>
                </a:highlight>
                <a:latin typeface="Arial" panose="020B0604020202020204" pitchFamily="34" charset="0"/>
                <a:cs typeface="Arial" panose="020B0604020202020204" pitchFamily="34" charset="0"/>
              </a:rPr>
              <a:t>Tongva</a:t>
            </a:r>
            <a:r>
              <a:rPr lang="en-US" sz="1800" dirty="0">
                <a:solidFill>
                  <a:srgbClr val="464646"/>
                </a:solidFill>
                <a:highlight>
                  <a:srgbClr val="FFFFFF"/>
                </a:highlight>
                <a:latin typeface="Arial" panose="020B0604020202020204" pitchFamily="34" charset="0"/>
                <a:cs typeface="Arial" panose="020B0604020202020204" pitchFamily="34" charset="0"/>
              </a:rPr>
              <a:t> by acknowledging their legacy and current lived experiences. </a:t>
            </a:r>
          </a:p>
          <a:p>
            <a:pPr marR="0" algn="l" rtl="0" fontAlgn="base">
              <a:spcBef>
                <a:spcPts val="0"/>
              </a:spcBef>
              <a:spcAft>
                <a:spcPts val="200"/>
              </a:spcAft>
            </a:pPr>
            <a:endParaRPr lang="en-US" sz="1800" dirty="0">
              <a:solidFill>
                <a:srgbClr val="464646"/>
              </a:solidFill>
              <a:highlight>
                <a:srgbClr val="FFFFFF"/>
              </a:highlight>
              <a:latin typeface="Arial" panose="020B0604020202020204" pitchFamily="34" charset="0"/>
              <a:cs typeface="Arial" panose="020B0604020202020204" pitchFamily="34" charset="0"/>
            </a:endParaRPr>
          </a:p>
          <a:p>
            <a:pPr marR="0" indent="0" algn="l" rtl="0" fontAlgn="base">
              <a:spcBef>
                <a:spcPts val="0"/>
              </a:spcBef>
              <a:spcAft>
                <a:spcPts val="200"/>
              </a:spcAft>
              <a:buNone/>
            </a:pPr>
            <a:r>
              <a:rPr lang="en-US" sz="1800" dirty="0">
                <a:solidFill>
                  <a:srgbClr val="464646"/>
                </a:solidFill>
                <a:highlight>
                  <a:srgbClr val="FFFFFF"/>
                </a:highlight>
                <a:latin typeface="Arial" panose="020B0604020202020204" pitchFamily="34" charset="0"/>
                <a:cs typeface="Arial" panose="020B0604020202020204" pitchFamily="34" charset="0"/>
              </a:rPr>
              <a:t>We recognize this land acknowledgement as an opportunity for Mt. SAC to advocate for Indigenous students through support of the First Peoples Native Center and continued learning and shared knowledge for Native American and Indigenous peoples. </a:t>
            </a:r>
          </a:p>
        </p:txBody>
      </p:sp>
      <p:sp>
        <p:nvSpPr>
          <p:cNvPr id="4" name="object 4"/>
          <p:cNvSpPr txBox="1"/>
          <p:nvPr/>
        </p:nvSpPr>
        <p:spPr>
          <a:xfrm>
            <a:off x="8485833" y="6433948"/>
            <a:ext cx="2934699"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1" u="none" strike="noStrike" kern="0" cap="none" spc="0" normalizeH="0" baseline="0" noProof="0">
                <a:ln>
                  <a:noFill/>
                </a:ln>
                <a:solidFill>
                  <a:srgbClr val="A6A6A6"/>
                </a:solidFill>
                <a:effectLst/>
                <a:uLnTx/>
                <a:uFillTx/>
                <a:latin typeface="Calibri"/>
                <a:ea typeface="+mn-ea"/>
                <a:cs typeface="Calibri"/>
              </a:rPr>
              <a:t>SOURCE: First Peoples Native Center; June 2024 DRAFT </a:t>
            </a:r>
            <a:endParaRPr kumimoji="0" lang="en-US" sz="1000" b="0" i="1" u="none" strike="noStrike" kern="0" cap="none" spc="0" normalizeH="0" baseline="0" noProof="0">
              <a:ln>
                <a:noFill/>
              </a:ln>
              <a:solidFill>
                <a:sysClr val="windowText" lastClr="000000"/>
              </a:solidFill>
              <a:effectLst/>
              <a:uLnTx/>
              <a:uFillTx/>
              <a:latin typeface="Calibri"/>
              <a:ea typeface="+mn-ea"/>
              <a:cs typeface="Calibri"/>
            </a:endParaRPr>
          </a:p>
        </p:txBody>
      </p:sp>
    </p:spTree>
    <p:extLst>
      <p:ext uri="{BB962C8B-B14F-4D97-AF65-F5344CB8AC3E}">
        <p14:creationId xmlns:p14="http://schemas.microsoft.com/office/powerpoint/2010/main" val="204739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908AB-4062-AE3B-3114-FE7DEF2B82DD}"/>
            </a:ext>
          </a:extLst>
        </p:cNvPr>
        <p:cNvGrpSpPr/>
        <p:nvPr/>
      </p:nvGrpSpPr>
      <p:grpSpPr>
        <a:xfrm>
          <a:off x="0" y="0"/>
          <a:ext cx="0" cy="0"/>
          <a:chOff x="0" y="0"/>
          <a:chExt cx="0" cy="0"/>
        </a:xfrm>
      </p:grpSpPr>
      <p:sp>
        <p:nvSpPr>
          <p:cNvPr id="12" name="object 12">
            <a:extLst>
              <a:ext uri="{FF2B5EF4-FFF2-40B4-BE49-F238E27FC236}">
                <a16:creationId xmlns:a16="http://schemas.microsoft.com/office/drawing/2014/main" id="{89A01AE2-A1FA-3EFD-6F1D-9FB4280D99F2}"/>
              </a:ext>
            </a:extLst>
          </p:cNvPr>
          <p:cNvSpPr txBox="1"/>
          <p:nvPr/>
        </p:nvSpPr>
        <p:spPr>
          <a:xfrm>
            <a:off x="3048000" y="2362200"/>
            <a:ext cx="8382000" cy="639727"/>
          </a:xfrm>
          <a:prstGeom prst="rect">
            <a:avLst/>
          </a:prstGeom>
        </p:spPr>
        <p:txBody>
          <a:bodyPr vert="horz" wrap="square" lIns="0" tIns="70485" rIns="0" bIns="0" rtlCol="0">
            <a:spAutoFit/>
          </a:bodyPr>
          <a:lstStyle/>
          <a:p>
            <a:pPr marL="12700" marR="5080" lvl="0" indent="0" algn="l" defTabSz="914400" rtl="0" eaLnBrk="1" fontAlgn="auto" latinLnBrk="0" hangingPunct="1">
              <a:lnSpc>
                <a:spcPts val="1980"/>
              </a:lnSpc>
              <a:spcBef>
                <a:spcPts val="315"/>
              </a:spcBef>
              <a:spcAft>
                <a:spcPts val="0"/>
              </a:spcAft>
              <a:buClrTx/>
              <a:buSzTx/>
              <a:buFontTx/>
              <a:buNone/>
              <a:tabLst/>
              <a:defRPr/>
            </a:pPr>
            <a:endParaRPr kumimoji="0" lang="en-US" sz="1800" b="1" i="0" u="none" strike="noStrike" kern="0" cap="none" spc="-20" normalizeH="0" baseline="0" noProof="0" dirty="0">
              <a:ln>
                <a:noFill/>
              </a:ln>
              <a:solidFill>
                <a:srgbClr val="FFFFFF"/>
              </a:solidFill>
              <a:effectLst/>
              <a:uLnTx/>
              <a:uFillTx/>
              <a:latin typeface="Calibri"/>
              <a:ea typeface="+mn-ea"/>
              <a:cs typeface="Calibri"/>
            </a:endParaRPr>
          </a:p>
          <a:p>
            <a:pPr marL="12700" marR="5080" lvl="0" indent="0" algn="l" defTabSz="914400" rtl="0" eaLnBrk="1" fontAlgn="auto" latinLnBrk="0" hangingPunct="1">
              <a:lnSpc>
                <a:spcPts val="1980"/>
              </a:lnSpc>
              <a:spcBef>
                <a:spcPts val="315"/>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4" name="object 2">
            <a:extLst>
              <a:ext uri="{FF2B5EF4-FFF2-40B4-BE49-F238E27FC236}">
                <a16:creationId xmlns:a16="http://schemas.microsoft.com/office/drawing/2014/main" id="{598B0B08-E5C6-A33A-8647-D71D05E8EF3D}"/>
              </a:ext>
            </a:extLst>
          </p:cNvPr>
          <p:cNvSpPr txBox="1">
            <a:spLocks/>
          </p:cNvSpPr>
          <p:nvPr/>
        </p:nvSpPr>
        <p:spPr>
          <a:xfrm>
            <a:off x="521208" y="448055"/>
            <a:ext cx="11670792" cy="587981"/>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mj-ea"/>
                <a:cs typeface="Arial"/>
              </a:rPr>
              <a:t>Ten Common Reasons and Your Mt. SAC Experience</a:t>
            </a:r>
          </a:p>
        </p:txBody>
      </p:sp>
      <p:sp>
        <p:nvSpPr>
          <p:cNvPr id="5" name="Text Placeholder 4">
            <a:extLst>
              <a:ext uri="{FF2B5EF4-FFF2-40B4-BE49-F238E27FC236}">
                <a16:creationId xmlns:a16="http://schemas.microsoft.com/office/drawing/2014/main" id="{2BBC65BE-93BD-7267-949C-F833EF5FEF4E}"/>
              </a:ext>
            </a:extLst>
          </p:cNvPr>
          <p:cNvSpPr>
            <a:spLocks noGrp="1"/>
          </p:cNvSpPr>
          <p:nvPr>
            <p:ph type="body" idx="1"/>
          </p:nvPr>
        </p:nvSpPr>
        <p:spPr>
          <a:xfrm>
            <a:off x="1818993" y="1409763"/>
            <a:ext cx="9570720" cy="5909310"/>
          </a:xfrm>
        </p:spPr>
        <p:txBody>
          <a:bodyPr/>
          <a:lstStyle/>
          <a:p>
            <a:pPr>
              <a:lnSpc>
                <a:spcPct val="150000"/>
              </a:lnSpc>
            </a:pPr>
            <a:r>
              <a:rPr lang="en-US" b="1" dirty="0">
                <a:effectLst>
                  <a:outerShdw blurRad="38100" dist="38100" dir="2700000" algn="tl">
                    <a:srgbClr val="000000">
                      <a:alpha val="43137"/>
                    </a:srgbClr>
                  </a:outerShdw>
                </a:effectLst>
              </a:rPr>
              <a:t>6. Mired down managers: </a:t>
            </a:r>
            <a:r>
              <a:rPr lang="en-US" dirty="0"/>
              <a:t>people with responsibility for implementation are consumed by daily operating problems.</a:t>
            </a:r>
          </a:p>
          <a:p>
            <a:pPr>
              <a:lnSpc>
                <a:spcPct val="150000"/>
              </a:lnSpc>
            </a:pPr>
            <a:r>
              <a:rPr lang="en-US" b="1" dirty="0">
                <a:effectLst>
                  <a:outerShdw blurRad="38100" dist="38100" dir="2700000" algn="tl">
                    <a:srgbClr val="000000">
                      <a:alpha val="43137"/>
                    </a:srgbClr>
                  </a:outerShdw>
                </a:effectLst>
              </a:rPr>
              <a:t>7. Not considered: </a:t>
            </a:r>
            <a:r>
              <a:rPr lang="en-US" dirty="0"/>
              <a:t>Implementation not discussed in the planning process. </a:t>
            </a:r>
          </a:p>
          <a:p>
            <a:pPr>
              <a:lnSpc>
                <a:spcPct val="150000"/>
              </a:lnSpc>
            </a:pPr>
            <a:r>
              <a:rPr lang="en-US" b="1" dirty="0">
                <a:effectLst>
                  <a:outerShdw blurRad="38100" dist="38100" dir="2700000" algn="tl">
                    <a:srgbClr val="000000">
                      <a:alpha val="43137"/>
                    </a:srgbClr>
                  </a:outerShdw>
                </a:effectLst>
              </a:rPr>
              <a:t>8. Progress reporting: </a:t>
            </a:r>
            <a:r>
              <a:rPr lang="en-US" dirty="0"/>
              <a:t>no method to track progress = no momentum.</a:t>
            </a:r>
          </a:p>
          <a:p>
            <a:pPr>
              <a:lnSpc>
                <a:spcPct val="150000"/>
              </a:lnSpc>
            </a:pPr>
            <a:r>
              <a:rPr lang="en-US" b="1" dirty="0">
                <a:effectLst>
                  <a:outerShdw blurRad="38100" dist="38100" dir="2700000" algn="tl">
                    <a:srgbClr val="000000">
                      <a:alpha val="43137"/>
                    </a:srgbClr>
                  </a:outerShdw>
                </a:effectLst>
              </a:rPr>
              <a:t>9. Accountability: </a:t>
            </a:r>
            <a:r>
              <a:rPr lang="en-US" dirty="0"/>
              <a:t>each initiative, goal, objective, activity, measurement, and/or data source must have an owner.</a:t>
            </a:r>
          </a:p>
          <a:p>
            <a:pPr>
              <a:lnSpc>
                <a:spcPct val="150000"/>
              </a:lnSpc>
            </a:pPr>
            <a:r>
              <a:rPr lang="en-US" b="1" dirty="0">
                <a:effectLst>
                  <a:outerShdw blurRad="38100" dist="38100" dir="2700000" algn="tl">
                    <a:srgbClr val="000000">
                      <a:alpha val="43137"/>
                    </a:srgbClr>
                  </a:outerShdw>
                </a:effectLst>
              </a:rPr>
              <a:t>10. Empowerment: t</a:t>
            </a:r>
            <a:r>
              <a:rPr lang="en-US" dirty="0"/>
              <a:t>hose accountable must also have the authority, responsibility, resources, knowledge, and tools needed.</a:t>
            </a:r>
          </a:p>
          <a:p>
            <a:pPr marL="457200" indent="-457200">
              <a:lnSpc>
                <a:spcPct val="150000"/>
              </a:lnSpc>
              <a:buAutoNum type="arabicPeriod"/>
            </a:pPr>
            <a:endParaRPr lang="en-US" dirty="0"/>
          </a:p>
          <a:p>
            <a:pPr marL="457200" indent="-457200">
              <a:buAutoNum type="arabicPeriod"/>
            </a:pPr>
            <a:endParaRPr lang="en-US" dirty="0"/>
          </a:p>
        </p:txBody>
      </p:sp>
    </p:spTree>
    <p:extLst>
      <p:ext uri="{BB962C8B-B14F-4D97-AF65-F5344CB8AC3E}">
        <p14:creationId xmlns:p14="http://schemas.microsoft.com/office/powerpoint/2010/main" val="162694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8E10-EE01-63D3-2B51-CDFB8460CB89}"/>
              </a:ext>
            </a:extLst>
          </p:cNvPr>
          <p:cNvSpPr>
            <a:spLocks noGrp="1"/>
          </p:cNvSpPr>
          <p:nvPr>
            <p:ph type="title"/>
          </p:nvPr>
        </p:nvSpPr>
        <p:spP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p:spPr>
        <p:txBody>
          <a:bodyPr/>
          <a:lstStyle/>
          <a:p>
            <a:r>
              <a:rPr lang="en-US" sz="2800" b="1" dirty="0"/>
              <a:t>Institutional Capacity and Readiness: Survey Indicators</a:t>
            </a:r>
          </a:p>
        </p:txBody>
      </p:sp>
      <p:sp>
        <p:nvSpPr>
          <p:cNvPr id="4" name="Text Placeholder 3">
            <a:extLst>
              <a:ext uri="{FF2B5EF4-FFF2-40B4-BE49-F238E27FC236}">
                <a16:creationId xmlns:a16="http://schemas.microsoft.com/office/drawing/2014/main" id="{7110B0FB-191F-A852-B5C6-8D430A1EDEDF}"/>
              </a:ext>
            </a:extLst>
          </p:cNvPr>
          <p:cNvSpPr>
            <a:spLocks noGrp="1"/>
          </p:cNvSpPr>
          <p:nvPr>
            <p:ph type="body" idx="1"/>
          </p:nvPr>
        </p:nvSpPr>
        <p:spPr>
          <a:xfrm>
            <a:off x="2803064" y="1602505"/>
            <a:ext cx="5157787" cy="518959"/>
          </a:xfrm>
        </p:spPr>
        <p:txBody>
          <a:bodyPr>
            <a:normAutofit/>
          </a:bodyPr>
          <a:lstStyle/>
          <a:p>
            <a:pPr algn="ctr"/>
            <a:r>
              <a:rPr lang="en-US" dirty="0">
                <a:solidFill>
                  <a:schemeClr val="accent6"/>
                </a:solidFill>
              </a:rPr>
              <a:t>Indicators of Capacity &amp; Readiness </a:t>
            </a:r>
          </a:p>
        </p:txBody>
      </p:sp>
      <p:sp>
        <p:nvSpPr>
          <p:cNvPr id="5" name="Content Placeholder 4">
            <a:extLst>
              <a:ext uri="{FF2B5EF4-FFF2-40B4-BE49-F238E27FC236}">
                <a16:creationId xmlns:a16="http://schemas.microsoft.com/office/drawing/2014/main" id="{74F4102E-3EC6-BFB2-5A8B-66690BB18DDB}"/>
              </a:ext>
            </a:extLst>
          </p:cNvPr>
          <p:cNvSpPr>
            <a:spLocks noGrp="1"/>
          </p:cNvSpPr>
          <p:nvPr>
            <p:ph sz="half" idx="2"/>
          </p:nvPr>
        </p:nvSpPr>
        <p:spPr>
          <a:xfrm>
            <a:off x="658761" y="2262956"/>
            <a:ext cx="10874871" cy="3684588"/>
          </a:xfrm>
        </p:spPr>
        <p:txBody>
          <a:bodyPr>
            <a:normAutofit fontScale="32500" lnSpcReduction="20000"/>
          </a:bodyPr>
          <a:lstStyle/>
          <a:p>
            <a:pPr marL="0" indent="0" algn="ctr">
              <a:buNone/>
            </a:pPr>
            <a:r>
              <a:rPr lang="en-US" sz="6200" b="1" dirty="0">
                <a:solidFill>
                  <a:schemeClr val="accent6"/>
                </a:solidFill>
              </a:rPr>
              <a:t>Department/Unit Relationships, Communication, Expertise</a:t>
            </a:r>
            <a:r>
              <a:rPr lang="en-US" dirty="0">
                <a:solidFill>
                  <a:schemeClr val="accent6"/>
                </a:solidFill>
              </a:rPr>
              <a:t>.</a:t>
            </a:r>
          </a:p>
          <a:p>
            <a:pPr marL="0" indent="0">
              <a:buNone/>
            </a:pPr>
            <a:endParaRPr lang="en-US" sz="5600" dirty="0"/>
          </a:p>
          <a:p>
            <a:pPr marL="0" indent="0">
              <a:buNone/>
            </a:pPr>
            <a:r>
              <a:rPr lang="en-US" sz="5600" b="1" dirty="0"/>
              <a:t>Department/unit has strong relationships with external groups needed for collaboration to implement goals or plans.</a:t>
            </a:r>
          </a:p>
          <a:p>
            <a:pPr marL="0" indent="0">
              <a:buNone/>
            </a:pPr>
            <a:r>
              <a:rPr lang="en-US" sz="5600" dirty="0"/>
              <a:t>51.92% Agree		11.54% Strongly Agree 		</a:t>
            </a:r>
            <a:r>
              <a:rPr lang="en-US" sz="5600" b="1" dirty="0"/>
              <a:t>Combined 63.46%</a:t>
            </a:r>
          </a:p>
          <a:p>
            <a:pPr marL="0" indent="0">
              <a:buNone/>
            </a:pPr>
            <a:endParaRPr lang="en-US" sz="5600" dirty="0"/>
          </a:p>
          <a:p>
            <a:pPr marL="0" indent="0">
              <a:buNone/>
            </a:pPr>
            <a:r>
              <a:rPr lang="en-US" sz="5600" b="1" dirty="0"/>
              <a:t>Department/unit knows where to go for information or content expertise to implement goals or plans.</a:t>
            </a:r>
          </a:p>
          <a:p>
            <a:pPr marL="0" indent="0">
              <a:buNone/>
            </a:pPr>
            <a:r>
              <a:rPr lang="en-US" sz="5600" dirty="0"/>
              <a:t>40.38% Agree		15.38% Strongly Agree		</a:t>
            </a:r>
            <a:r>
              <a:rPr lang="en-US" sz="5600" b="1" dirty="0"/>
              <a:t>Combined 55.76%</a:t>
            </a:r>
            <a:endParaRPr lang="en-US" sz="5600" dirty="0"/>
          </a:p>
          <a:p>
            <a:endParaRPr lang="en-US" sz="5600" dirty="0"/>
          </a:p>
          <a:p>
            <a:pPr marL="0" indent="0">
              <a:buNone/>
            </a:pPr>
            <a:r>
              <a:rPr lang="en-US" sz="5600" b="1" dirty="0"/>
              <a:t>Department/unit communicate effectively with each other.</a:t>
            </a:r>
          </a:p>
          <a:p>
            <a:pPr marL="0" indent="0">
              <a:buNone/>
            </a:pPr>
            <a:r>
              <a:rPr lang="en-US" sz="5600" dirty="0"/>
              <a:t>42.31% Agree		11.54% Strongly Agree		</a:t>
            </a:r>
            <a:r>
              <a:rPr lang="en-US" sz="5600" b="1" dirty="0"/>
              <a:t>Combined 53.85%</a:t>
            </a:r>
          </a:p>
          <a:p>
            <a:endParaRPr lang="en-US" dirty="0"/>
          </a:p>
        </p:txBody>
      </p:sp>
    </p:spTree>
    <p:extLst>
      <p:ext uri="{BB962C8B-B14F-4D97-AF65-F5344CB8AC3E}">
        <p14:creationId xmlns:p14="http://schemas.microsoft.com/office/powerpoint/2010/main" val="246308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ACC34-D43C-7F2F-F38F-102EFB541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7DFBEA-E7F7-E36C-98C2-0243471636AF}"/>
              </a:ext>
            </a:extLst>
          </p:cNvPr>
          <p:cNvSpPr>
            <a:spLocks noGrp="1"/>
          </p:cNvSpPr>
          <p:nvPr>
            <p:ph type="title"/>
          </p:nvPr>
        </p:nvSpPr>
        <p:spPr>
          <a:xfrm>
            <a:off x="839788" y="365125"/>
            <a:ext cx="10515600" cy="932733"/>
          </a:xfr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6200000" scaled="1"/>
            <a:tileRect/>
          </a:gradFill>
        </p:spPr>
        <p:txBody>
          <a:bodyPr/>
          <a:lstStyle/>
          <a:p>
            <a:r>
              <a:rPr lang="en-US" sz="2800" b="1" dirty="0"/>
              <a:t>Institutional Capacity and Readiness: Survey Indicators</a:t>
            </a:r>
          </a:p>
        </p:txBody>
      </p:sp>
      <p:sp>
        <p:nvSpPr>
          <p:cNvPr id="6" name="Text Placeholder 5">
            <a:extLst>
              <a:ext uri="{FF2B5EF4-FFF2-40B4-BE49-F238E27FC236}">
                <a16:creationId xmlns:a16="http://schemas.microsoft.com/office/drawing/2014/main" id="{AC6CDFF1-EABE-A0B8-CBD0-42E3EAA77244}"/>
              </a:ext>
            </a:extLst>
          </p:cNvPr>
          <p:cNvSpPr>
            <a:spLocks noGrp="1"/>
          </p:cNvSpPr>
          <p:nvPr>
            <p:ph type="body" sz="quarter" idx="3"/>
          </p:nvPr>
        </p:nvSpPr>
        <p:spPr>
          <a:xfrm>
            <a:off x="3966523" y="1451487"/>
            <a:ext cx="5183188" cy="459657"/>
          </a:xfrm>
        </p:spPr>
        <p:txBody>
          <a:bodyPr>
            <a:normAutofit/>
          </a:bodyPr>
          <a:lstStyle/>
          <a:p>
            <a:r>
              <a:rPr lang="en-US" dirty="0">
                <a:solidFill>
                  <a:schemeClr val="accent2"/>
                </a:solidFill>
              </a:rPr>
              <a:t>Indicators of Challenges</a:t>
            </a:r>
          </a:p>
        </p:txBody>
      </p:sp>
      <p:sp>
        <p:nvSpPr>
          <p:cNvPr id="7" name="Content Placeholder 6">
            <a:extLst>
              <a:ext uri="{FF2B5EF4-FFF2-40B4-BE49-F238E27FC236}">
                <a16:creationId xmlns:a16="http://schemas.microsoft.com/office/drawing/2014/main" id="{3A5666C4-0E1C-85E3-362E-E062FC4A7EAA}"/>
              </a:ext>
            </a:extLst>
          </p:cNvPr>
          <p:cNvSpPr>
            <a:spLocks noGrp="1"/>
          </p:cNvSpPr>
          <p:nvPr>
            <p:ph sz="quarter" idx="4"/>
          </p:nvPr>
        </p:nvSpPr>
        <p:spPr>
          <a:xfrm>
            <a:off x="609599" y="1911144"/>
            <a:ext cx="11080956" cy="4794456"/>
          </a:xfrm>
        </p:spPr>
        <p:txBody>
          <a:bodyPr>
            <a:normAutofit fontScale="25000" lnSpcReduction="20000"/>
          </a:bodyPr>
          <a:lstStyle/>
          <a:p>
            <a:pPr marL="0" indent="0" algn="ctr">
              <a:buNone/>
            </a:pPr>
            <a:r>
              <a:rPr lang="en-US" sz="6400" b="1" dirty="0">
                <a:solidFill>
                  <a:schemeClr val="accent2"/>
                </a:solidFill>
              </a:rPr>
              <a:t>Collegewide communication, resources, practices</a:t>
            </a:r>
            <a:r>
              <a:rPr lang="en-US" sz="6400" dirty="0">
                <a:solidFill>
                  <a:schemeClr val="accent2"/>
                </a:solidFill>
              </a:rPr>
              <a:t>.</a:t>
            </a:r>
          </a:p>
          <a:p>
            <a:pPr marL="0" indent="0">
              <a:buNone/>
            </a:pPr>
            <a:endParaRPr lang="en-US" sz="5600" dirty="0">
              <a:solidFill>
                <a:schemeClr val="accent2"/>
              </a:solidFill>
            </a:endParaRPr>
          </a:p>
          <a:p>
            <a:pPr marL="0" indent="0">
              <a:buNone/>
            </a:pPr>
            <a:r>
              <a:rPr lang="en-US" sz="6400" b="1" dirty="0"/>
              <a:t>Enough resources to accomplish goals and objectives.</a:t>
            </a:r>
          </a:p>
          <a:p>
            <a:pPr marL="0" indent="0">
              <a:buNone/>
            </a:pPr>
            <a:r>
              <a:rPr lang="en-US" sz="6400" dirty="0"/>
              <a:t>25.00% Strongly Disagree	 	38.46% Disagree 		</a:t>
            </a:r>
            <a:r>
              <a:rPr lang="en-US" sz="6400" b="1" dirty="0"/>
              <a:t>Combined 63.46%</a:t>
            </a:r>
          </a:p>
          <a:p>
            <a:pPr marL="0" indent="0">
              <a:buNone/>
            </a:pPr>
            <a:endParaRPr lang="en-US" sz="6400" b="1" dirty="0"/>
          </a:p>
          <a:p>
            <a:pPr marL="0" indent="0">
              <a:buNone/>
            </a:pPr>
            <a:r>
              <a:rPr lang="en-US" sz="6400" b="1" dirty="0"/>
              <a:t>Effective communication processes keep us informed about progress toward goals.</a:t>
            </a:r>
          </a:p>
          <a:p>
            <a:pPr marL="0" indent="0">
              <a:buNone/>
            </a:pPr>
            <a:r>
              <a:rPr lang="en-US" sz="6400" dirty="0"/>
              <a:t>17.31% Strongly Disagree	 	50.00% Disagree 		</a:t>
            </a:r>
            <a:r>
              <a:rPr lang="en-US" sz="6400" b="1" dirty="0"/>
              <a:t>Combined 67.31%</a:t>
            </a:r>
          </a:p>
          <a:p>
            <a:pPr marL="0" indent="0">
              <a:buNone/>
            </a:pPr>
            <a:endParaRPr lang="en-US" sz="6400" dirty="0"/>
          </a:p>
          <a:p>
            <a:pPr marL="0" indent="0">
              <a:buNone/>
            </a:pPr>
            <a:r>
              <a:rPr lang="en-US" sz="6400" b="1" dirty="0"/>
              <a:t>Natural boundaries between divisions, departments, and units do not interfere with getting things done.</a:t>
            </a:r>
          </a:p>
          <a:p>
            <a:pPr marL="0" indent="0">
              <a:buNone/>
            </a:pPr>
            <a:r>
              <a:rPr lang="en-US" sz="6400" dirty="0"/>
              <a:t>21.57% Strongly Disagree		43.14% Disagree 		</a:t>
            </a:r>
            <a:r>
              <a:rPr lang="en-US" sz="6400" b="1" dirty="0"/>
              <a:t>Combined 64.71%</a:t>
            </a:r>
          </a:p>
          <a:p>
            <a:pPr marL="0" indent="0">
              <a:buNone/>
            </a:pPr>
            <a:endParaRPr lang="en-US" sz="6400" b="1" dirty="0"/>
          </a:p>
          <a:p>
            <a:pPr marL="0" indent="0">
              <a:buNone/>
            </a:pPr>
            <a:r>
              <a:rPr lang="en-US" sz="6400" b="1" dirty="0"/>
              <a:t>Overall trust level is high.</a:t>
            </a:r>
          </a:p>
          <a:p>
            <a:pPr marL="0" indent="0">
              <a:buNone/>
            </a:pPr>
            <a:r>
              <a:rPr lang="en-US" sz="6400" dirty="0"/>
              <a:t>17.65% Strongly Disagree		47.06% Disagree		</a:t>
            </a:r>
            <a:r>
              <a:rPr lang="en-US" sz="6400" b="1" dirty="0"/>
              <a:t>Combined 64.71%</a:t>
            </a:r>
          </a:p>
          <a:p>
            <a:pPr marL="0" indent="0">
              <a:buNone/>
            </a:pPr>
            <a:endParaRPr lang="en-US" sz="6400" dirty="0"/>
          </a:p>
          <a:p>
            <a:pPr marL="0" indent="0">
              <a:buNone/>
            </a:pPr>
            <a:r>
              <a:rPr lang="en-US" sz="6400" b="1" dirty="0"/>
              <a:t>Don’t get bogged down in endless “processes.”</a:t>
            </a:r>
          </a:p>
          <a:p>
            <a:pPr marL="0" indent="0">
              <a:buNone/>
            </a:pPr>
            <a:r>
              <a:rPr lang="en-US" sz="6400" dirty="0"/>
              <a:t>43.14% Strongly Disagree		37.25% Disagree		</a:t>
            </a:r>
            <a:r>
              <a:rPr lang="en-US" sz="6400" b="1" dirty="0"/>
              <a:t>Combined 80.39%</a:t>
            </a:r>
          </a:p>
          <a:p>
            <a:pPr marL="0" indent="0">
              <a:buNone/>
            </a:pPr>
            <a:endParaRPr lang="en-US" sz="1200" dirty="0"/>
          </a:p>
        </p:txBody>
      </p:sp>
    </p:spTree>
    <p:extLst>
      <p:ext uri="{BB962C8B-B14F-4D97-AF65-F5344CB8AC3E}">
        <p14:creationId xmlns:p14="http://schemas.microsoft.com/office/powerpoint/2010/main" val="3959129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B7AB25-4075-C081-E016-5A238FDC1FA2}"/>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DA11EA17-A311-1E5C-3A86-75E9B90A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EDB90-76F0-7B55-6CDE-2716EC5ABA9C}"/>
              </a:ext>
            </a:extLst>
          </p:cNvPr>
          <p:cNvSpPr>
            <a:spLocks noGrp="1"/>
          </p:cNvSpPr>
          <p:nvPr>
            <p:ph type="title"/>
          </p:nvPr>
        </p:nvSpPr>
        <p:spPr>
          <a:xfrm>
            <a:off x="2550159" y="1589150"/>
            <a:ext cx="7325359" cy="2387600"/>
          </a:xfrm>
        </p:spPr>
        <p:txBody>
          <a:bodyPr vert="horz" lIns="91440" tIns="45720" rIns="91440" bIns="45720" rtlCol="0" anchor="b">
            <a:normAutofit/>
          </a:bodyPr>
          <a:lstStyle/>
          <a:p>
            <a:pPr algn="ctr"/>
            <a:r>
              <a:rPr lang="en-US" sz="3900" kern="1200" dirty="0">
                <a:solidFill>
                  <a:schemeClr val="bg1"/>
                </a:solidFill>
                <a:latin typeface="+mj-lt"/>
                <a:ea typeface="+mj-ea"/>
                <a:cs typeface="+mj-cs"/>
              </a:rPr>
              <a:t>Implementation Activity 1: </a:t>
            </a:r>
            <a:br>
              <a:rPr lang="en-US" sz="3900" kern="1200" dirty="0">
                <a:solidFill>
                  <a:schemeClr val="bg1"/>
                </a:solidFill>
                <a:latin typeface="+mj-lt"/>
                <a:ea typeface="+mj-ea"/>
                <a:cs typeface="+mj-cs"/>
              </a:rPr>
            </a:br>
            <a:r>
              <a:rPr lang="en-US" sz="3900" kern="1200" dirty="0">
                <a:solidFill>
                  <a:schemeClr val="bg1"/>
                </a:solidFill>
                <a:latin typeface="+mj-lt"/>
                <a:ea typeface="+mj-ea"/>
                <a:cs typeface="+mj-cs"/>
              </a:rPr>
              <a:t>Ten Common Reasons</a:t>
            </a:r>
            <a:br>
              <a:rPr lang="en-US" sz="3900" kern="1200" dirty="0">
                <a:solidFill>
                  <a:schemeClr val="bg1"/>
                </a:solidFill>
                <a:latin typeface="+mj-lt"/>
                <a:ea typeface="+mj-ea"/>
                <a:cs typeface="+mj-cs"/>
              </a:rPr>
            </a:br>
            <a:r>
              <a:rPr lang="en-US" sz="3900" kern="1200" dirty="0">
                <a:solidFill>
                  <a:schemeClr val="bg1"/>
                </a:solidFill>
                <a:latin typeface="+mj-lt"/>
                <a:ea typeface="+mj-ea"/>
                <a:cs typeface="+mj-cs"/>
              </a:rPr>
              <a:t> and </a:t>
            </a:r>
            <a:br>
              <a:rPr lang="en-US" sz="3900" kern="1200" dirty="0">
                <a:solidFill>
                  <a:schemeClr val="bg1"/>
                </a:solidFill>
                <a:latin typeface="+mj-lt"/>
                <a:ea typeface="+mj-ea"/>
                <a:cs typeface="+mj-cs"/>
              </a:rPr>
            </a:br>
            <a:r>
              <a:rPr lang="en-US" sz="3900" kern="1200" dirty="0">
                <a:solidFill>
                  <a:schemeClr val="bg1"/>
                </a:solidFill>
                <a:latin typeface="+mj-lt"/>
                <a:ea typeface="+mj-ea"/>
                <a:cs typeface="+mj-cs"/>
              </a:rPr>
              <a:t>Your Mt. SAC Experience</a:t>
            </a:r>
          </a:p>
        </p:txBody>
      </p:sp>
      <p:cxnSp>
        <p:nvCxnSpPr>
          <p:cNvPr id="41" name="Straight Connector 40">
            <a:extLst>
              <a:ext uri="{FF2B5EF4-FFF2-40B4-BE49-F238E27FC236}">
                <a16:creationId xmlns:a16="http://schemas.microsoft.com/office/drawing/2014/main" id="{3081B95F-B7EF-8F96-67EE-7AE4193FF6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240" y="3429000"/>
            <a:ext cx="0" cy="31648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4FF4209-AFF1-5811-0FB4-D5CEEB594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4797" y="816429"/>
            <a:ext cx="8239647" cy="52251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1987CCD5-6700-4DF9-8063-5C284D4C41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00357" y="272979"/>
            <a:ext cx="0" cy="29062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71AA659-D9C5-941C-4254-CD61C5CC39F6}"/>
              </a:ext>
            </a:extLst>
          </p:cNvPr>
          <p:cNvSpPr txBox="1"/>
          <p:nvPr/>
        </p:nvSpPr>
        <p:spPr>
          <a:xfrm>
            <a:off x="2915920" y="4131998"/>
            <a:ext cx="686816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See table handout for instructions for this 20-minute self-directed activity on institutional capacity and readiness for implementation. </a:t>
            </a:r>
          </a:p>
          <a:p>
            <a:pPr marL="285750" indent="-285750">
              <a:buFont typeface="Arial" panose="020B0604020202020204" pitchFamily="34" charset="0"/>
              <a:buChar char="•"/>
            </a:pPr>
            <a:r>
              <a:rPr lang="en-US" dirty="0">
                <a:solidFill>
                  <a:schemeClr val="bg1"/>
                </a:solidFill>
              </a:rPr>
              <a:t>Facilitators will be available to assist as needed.</a:t>
            </a:r>
          </a:p>
          <a:p>
            <a:pPr marL="285750" indent="-285750">
              <a:buFont typeface="Arial" panose="020B0604020202020204" pitchFamily="34" charset="0"/>
              <a:buChar char="•"/>
            </a:pPr>
            <a:r>
              <a:rPr lang="en-US" dirty="0">
                <a:solidFill>
                  <a:schemeClr val="bg1"/>
                </a:solidFill>
              </a:rPr>
              <a:t>Please be prepared to share out with the larger group at the end of the 20-minute activity.</a:t>
            </a:r>
          </a:p>
        </p:txBody>
      </p:sp>
    </p:spTree>
    <p:extLst>
      <p:ext uri="{BB962C8B-B14F-4D97-AF65-F5344CB8AC3E}">
        <p14:creationId xmlns:p14="http://schemas.microsoft.com/office/powerpoint/2010/main" val="1689176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F17BD739-1BCA-D05A-32B1-73852DC303F2}"/>
              </a:ext>
            </a:extLst>
          </p:cNvPr>
          <p:cNvSpPr>
            <a:spLocks noGrp="1"/>
          </p:cNvSpPr>
          <p:nvPr>
            <p:ph type="title"/>
          </p:nvPr>
        </p:nvSpPr>
        <p:spPr>
          <a:xfrm>
            <a:off x="1932903" y="949325"/>
            <a:ext cx="8071706" cy="2387600"/>
          </a:xfrm>
        </p:spPr>
        <p:txBody>
          <a:bodyPr vert="horz" lIns="91440" tIns="45720" rIns="91440" bIns="45720" rtlCol="0" anchor="b">
            <a:normAutofit/>
          </a:bodyPr>
          <a:lstStyle/>
          <a:p>
            <a:r>
              <a:rPr lang="en-US" sz="5600" kern="1200" dirty="0">
                <a:solidFill>
                  <a:schemeClr val="bg1"/>
                </a:solidFill>
                <a:latin typeface="+mj-lt"/>
                <a:ea typeface="+mj-ea"/>
                <a:cs typeface="+mj-cs"/>
              </a:rPr>
              <a:t>Implementation Activity 2</a:t>
            </a:r>
          </a:p>
        </p:txBody>
      </p:sp>
      <p:sp>
        <p:nvSpPr>
          <p:cNvPr id="3" name="Text Placeholder 2">
            <a:extLst>
              <a:ext uri="{FF2B5EF4-FFF2-40B4-BE49-F238E27FC236}">
                <a16:creationId xmlns:a16="http://schemas.microsoft.com/office/drawing/2014/main" id="{6EADF319-0C7C-41E0-C73E-913198B65DB2}"/>
              </a:ext>
            </a:extLst>
          </p:cNvPr>
          <p:cNvSpPr>
            <a:spLocks noGrp="1"/>
          </p:cNvSpPr>
          <p:nvPr>
            <p:ph type="body" idx="1"/>
          </p:nvPr>
        </p:nvSpPr>
        <p:spPr>
          <a:xfrm>
            <a:off x="1932902" y="3429000"/>
            <a:ext cx="8071697" cy="1655762"/>
          </a:xfrm>
        </p:spPr>
        <p:txBody>
          <a:bodyPr vert="horz" lIns="91440" tIns="45720" rIns="91440" bIns="45720" rtlCol="0">
            <a:normAutofit/>
          </a:bodyPr>
          <a:lstStyle/>
          <a:p>
            <a:r>
              <a:rPr lang="en-US" sz="3600" i="1" dirty="0">
                <a:solidFill>
                  <a:schemeClr val="bg1"/>
                </a:solidFill>
                <a:latin typeface="+mj-lt"/>
                <a:ea typeface="+mj-ea"/>
                <a:cs typeface="+mj-cs"/>
              </a:rPr>
              <a:t>Mt. SAC 2035</a:t>
            </a:r>
            <a:r>
              <a:rPr lang="en-US" sz="3600" dirty="0">
                <a:solidFill>
                  <a:schemeClr val="bg1"/>
                </a:solidFill>
                <a:latin typeface="+mj-lt"/>
                <a:ea typeface="+mj-ea"/>
                <a:cs typeface="+mj-cs"/>
              </a:rPr>
              <a:t>: Pre-Mortem Assessment</a:t>
            </a:r>
          </a:p>
          <a:p>
            <a:endParaRPr lang="en-US" sz="3200" kern="1200" dirty="0">
              <a:solidFill>
                <a:schemeClr val="bg1"/>
              </a:solidFill>
              <a:latin typeface="+mn-lt"/>
              <a:ea typeface="+mn-ea"/>
              <a:cs typeface="+mn-cs"/>
            </a:endParaRP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384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C6C32-5CE5-DE31-FF47-78BC84A57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EE0507-8797-6D37-AC67-B30E9BA2C5F6}"/>
              </a:ext>
            </a:extLst>
          </p:cNvPr>
          <p:cNvSpPr>
            <a:spLocks noGrp="1"/>
          </p:cNvSpPr>
          <p:nvPr>
            <p:ph type="title"/>
          </p:nvPr>
        </p:nvSpPr>
        <p:spPr>
          <a:xfrm>
            <a:off x="1727200" y="667957"/>
            <a:ext cx="9916159" cy="430887"/>
          </a:xfrm>
          <a:solidFill>
            <a:srgbClr val="C00000"/>
          </a:solidFill>
        </p:spPr>
        <p:txBody>
          <a:bodyPr/>
          <a:lstStyle/>
          <a:p>
            <a:r>
              <a:rPr lang="en-US" sz="2800" dirty="0"/>
              <a:t>Mt. SAC 2035: Pre-Mortem Activity Overview (60 minutes)</a:t>
            </a:r>
          </a:p>
        </p:txBody>
      </p:sp>
      <p:sp>
        <p:nvSpPr>
          <p:cNvPr id="3" name="Text Placeholder 2">
            <a:extLst>
              <a:ext uri="{FF2B5EF4-FFF2-40B4-BE49-F238E27FC236}">
                <a16:creationId xmlns:a16="http://schemas.microsoft.com/office/drawing/2014/main" id="{67741DA2-EA18-33E0-53BD-2A74C64BD055}"/>
              </a:ext>
            </a:extLst>
          </p:cNvPr>
          <p:cNvSpPr>
            <a:spLocks noGrp="1"/>
          </p:cNvSpPr>
          <p:nvPr>
            <p:ph type="body" idx="1"/>
          </p:nvPr>
        </p:nvSpPr>
        <p:spPr>
          <a:xfrm>
            <a:off x="1727200" y="1409762"/>
            <a:ext cx="10017760" cy="4616648"/>
          </a:xfrm>
        </p:spPr>
        <p:txBody>
          <a:bodyPr/>
          <a:lstStyle/>
          <a:p>
            <a:r>
              <a:rPr lang="en-US" b="1" dirty="0"/>
              <a:t>Materials:</a:t>
            </a:r>
          </a:p>
          <a:p>
            <a:pPr marL="457200" indent="-457200">
              <a:buAutoNum type="arabicPeriod"/>
            </a:pPr>
            <a:r>
              <a:rPr lang="en-US" dirty="0"/>
              <a:t>Instructions and Table Activity Worksheet (“Activity 2: Mt. SAC Pre-mortem”)</a:t>
            </a:r>
          </a:p>
          <a:p>
            <a:pPr marL="914400" lvl="1" indent="-457200">
              <a:buAutoNum type="arabicPeriod"/>
            </a:pPr>
            <a:r>
              <a:rPr lang="en-US" dirty="0"/>
              <a:t>On Worksheets, please note Table Number and Implementation Category # (1-6, assigned by table on </a:t>
            </a:r>
            <a:r>
              <a:rPr lang="en-US" b="1" dirty="0"/>
              <a:t>yellow</a:t>
            </a:r>
            <a:r>
              <a:rPr lang="en-US" dirty="0"/>
              <a:t> 8 ½ x 11 paper)</a:t>
            </a:r>
          </a:p>
          <a:p>
            <a:r>
              <a:rPr lang="en-US" dirty="0"/>
              <a:t>2. Orange and Green Post-its</a:t>
            </a:r>
          </a:p>
          <a:p>
            <a:r>
              <a:rPr lang="en-US" dirty="0"/>
              <a:t>3. “Sharpies”</a:t>
            </a:r>
          </a:p>
          <a:p>
            <a:endParaRPr lang="en-US" dirty="0"/>
          </a:p>
          <a:p>
            <a:r>
              <a:rPr lang="en-US" b="1" dirty="0"/>
              <a:t>Purpose:</a:t>
            </a:r>
          </a:p>
          <a:p>
            <a:pPr marL="342900" indent="-342900">
              <a:buFont typeface="Arial" panose="020B0604020202020204" pitchFamily="34" charset="0"/>
              <a:buChar char="•"/>
            </a:pPr>
            <a:r>
              <a:rPr lang="en-US" dirty="0"/>
              <a:t>Anticipate implementation hurdles, pitfalls, challenges</a:t>
            </a:r>
          </a:p>
          <a:p>
            <a:pPr marL="342900" indent="-342900">
              <a:buFont typeface="Arial" panose="020B0604020202020204" pitchFamily="34" charset="0"/>
              <a:buChar char="•"/>
            </a:pPr>
            <a:r>
              <a:rPr lang="en-US" dirty="0"/>
              <a:t>Identify strategies in advance to address these</a:t>
            </a:r>
          </a:p>
          <a:p>
            <a:endParaRPr lang="en-US" dirty="0"/>
          </a:p>
          <a:p>
            <a:r>
              <a:rPr lang="en-US" dirty="0"/>
              <a:t> </a:t>
            </a:r>
          </a:p>
        </p:txBody>
      </p:sp>
    </p:spTree>
    <p:extLst>
      <p:ext uri="{BB962C8B-B14F-4D97-AF65-F5344CB8AC3E}">
        <p14:creationId xmlns:p14="http://schemas.microsoft.com/office/powerpoint/2010/main" val="342487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32EAE-6B0D-48FE-0C4A-802DF638D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A0A0A-B336-CC31-2A6D-C021D7C35DBB}"/>
              </a:ext>
            </a:extLst>
          </p:cNvPr>
          <p:cNvSpPr>
            <a:spLocks noGrp="1"/>
          </p:cNvSpPr>
          <p:nvPr>
            <p:ph type="title"/>
          </p:nvPr>
        </p:nvSpPr>
        <p:spPr>
          <a:xfrm>
            <a:off x="1727200" y="667957"/>
            <a:ext cx="9916159" cy="430887"/>
          </a:xfrm>
          <a:solidFill>
            <a:srgbClr val="C00000"/>
          </a:solidFill>
        </p:spPr>
        <p:txBody>
          <a:bodyPr/>
          <a:lstStyle/>
          <a:p>
            <a:r>
              <a:rPr lang="en-US" sz="2800" dirty="0"/>
              <a:t>Mt. SAC 2035: Pre-Mortem Activity Overview (60 minutes)</a:t>
            </a:r>
          </a:p>
        </p:txBody>
      </p:sp>
      <p:sp>
        <p:nvSpPr>
          <p:cNvPr id="3" name="Text Placeholder 2">
            <a:extLst>
              <a:ext uri="{FF2B5EF4-FFF2-40B4-BE49-F238E27FC236}">
                <a16:creationId xmlns:a16="http://schemas.microsoft.com/office/drawing/2014/main" id="{3674D356-D237-5924-0EBE-3E1A8751957C}"/>
              </a:ext>
            </a:extLst>
          </p:cNvPr>
          <p:cNvSpPr>
            <a:spLocks noGrp="1"/>
          </p:cNvSpPr>
          <p:nvPr>
            <p:ph type="body" idx="1"/>
          </p:nvPr>
        </p:nvSpPr>
        <p:spPr>
          <a:xfrm>
            <a:off x="1930400" y="1877122"/>
            <a:ext cx="10017760" cy="4985980"/>
          </a:xfrm>
        </p:spPr>
        <p:txBody>
          <a:bodyPr/>
          <a:lstStyle/>
          <a:p>
            <a:r>
              <a:rPr lang="en-US" sz="2800" b="1" dirty="0"/>
              <a:t>Setting:</a:t>
            </a:r>
          </a:p>
          <a:p>
            <a:endParaRPr lang="en-US" sz="2800" b="1" dirty="0"/>
          </a:p>
          <a:p>
            <a:r>
              <a:rPr lang="en-US" sz="2800" dirty="0"/>
              <a:t>Imagine it’s October 2026 and little/no progress has been made on implementing </a:t>
            </a:r>
            <a:r>
              <a:rPr lang="en-US" sz="2800" i="1" dirty="0"/>
              <a:t>Mt. SAC 2035</a:t>
            </a:r>
            <a:r>
              <a:rPr lang="en-US" sz="2800" dirty="0"/>
              <a:t>. </a:t>
            </a:r>
          </a:p>
          <a:p>
            <a:endParaRPr lang="en-US" sz="2800" dirty="0"/>
          </a:p>
          <a:p>
            <a:r>
              <a:rPr lang="en-US" sz="2800" dirty="0"/>
              <a:t>We are here to </a:t>
            </a:r>
            <a:r>
              <a:rPr lang="en-US" sz="2800" u="sng" dirty="0"/>
              <a:t>diagnose why </a:t>
            </a:r>
            <a:r>
              <a:rPr lang="en-US" sz="2800" dirty="0"/>
              <a:t>and </a:t>
            </a:r>
            <a:r>
              <a:rPr lang="en-US" sz="2800" u="sng" dirty="0"/>
              <a:t>devise strategies to gain momentum</a:t>
            </a:r>
            <a:r>
              <a:rPr lang="en-US" sz="2800" dirty="0"/>
              <a:t> on implementing plan goals/objectives using six categories of elements.</a:t>
            </a:r>
          </a:p>
          <a:p>
            <a:endParaRPr lang="en-US" sz="2800" dirty="0"/>
          </a:p>
          <a:p>
            <a:endParaRPr lang="en-US" dirty="0"/>
          </a:p>
          <a:p>
            <a:endParaRPr lang="en-US" dirty="0"/>
          </a:p>
          <a:p>
            <a:r>
              <a:rPr lang="en-US" dirty="0"/>
              <a:t> </a:t>
            </a:r>
          </a:p>
        </p:txBody>
      </p:sp>
    </p:spTree>
    <p:extLst>
      <p:ext uri="{BB962C8B-B14F-4D97-AF65-F5344CB8AC3E}">
        <p14:creationId xmlns:p14="http://schemas.microsoft.com/office/powerpoint/2010/main" val="68684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6970C-B7D6-B346-E171-19ABE2C57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140D3-4699-93EC-D1A5-870318E69BC3}"/>
              </a:ext>
            </a:extLst>
          </p:cNvPr>
          <p:cNvSpPr>
            <a:spLocks noGrp="1"/>
          </p:cNvSpPr>
          <p:nvPr>
            <p:ph type="title"/>
          </p:nvPr>
        </p:nvSpPr>
        <p:spPr>
          <a:xfrm>
            <a:off x="1727200" y="200597"/>
            <a:ext cx="9916159" cy="430887"/>
          </a:xfrm>
          <a:solidFill>
            <a:srgbClr val="C00000"/>
          </a:solidFill>
        </p:spPr>
        <p:txBody>
          <a:bodyPr/>
          <a:lstStyle/>
          <a:p>
            <a:r>
              <a:rPr lang="en-US" sz="2800" dirty="0"/>
              <a:t>Mt. SAC 2035: Pre-Mortem Activity Overview (60 minutes)</a:t>
            </a:r>
          </a:p>
        </p:txBody>
      </p:sp>
      <p:sp>
        <p:nvSpPr>
          <p:cNvPr id="3" name="Text Placeholder 2">
            <a:extLst>
              <a:ext uri="{FF2B5EF4-FFF2-40B4-BE49-F238E27FC236}">
                <a16:creationId xmlns:a16="http://schemas.microsoft.com/office/drawing/2014/main" id="{87C5ADDE-5A7F-6C47-CCAA-583795F7B50E}"/>
              </a:ext>
            </a:extLst>
          </p:cNvPr>
          <p:cNvSpPr>
            <a:spLocks noGrp="1"/>
          </p:cNvSpPr>
          <p:nvPr>
            <p:ph type="body" idx="1"/>
          </p:nvPr>
        </p:nvSpPr>
        <p:spPr>
          <a:xfrm>
            <a:off x="1727200" y="932759"/>
            <a:ext cx="10017760" cy="6093976"/>
          </a:xfrm>
        </p:spPr>
        <p:txBody>
          <a:bodyPr/>
          <a:lstStyle/>
          <a:p>
            <a:pPr algn="ctr"/>
            <a:r>
              <a:rPr lang="en-US" b="1" dirty="0">
                <a:effectLst>
                  <a:outerShdw blurRad="38100" dist="38100" dir="2700000" algn="tl">
                    <a:srgbClr val="000000">
                      <a:alpha val="43137"/>
                    </a:srgbClr>
                  </a:outerShdw>
                </a:effectLst>
              </a:rPr>
              <a:t>Six Categories </a:t>
            </a:r>
            <a:r>
              <a:rPr lang="en-US" dirty="0"/>
              <a:t>(See Activity 2 Handout for descriptions &amp; example.)</a:t>
            </a:r>
          </a:p>
          <a:p>
            <a:endParaRPr lang="en-US" dirty="0"/>
          </a:p>
          <a:p>
            <a:pPr marL="342900" indent="-342900">
              <a:lnSpc>
                <a:spcPct val="150000"/>
              </a:lnSpc>
              <a:buAutoNum type="arabicPeriod"/>
            </a:pPr>
            <a:r>
              <a:rPr lang="en-US" sz="2000" b="1" dirty="0">
                <a:effectLst>
                  <a:outerShdw blurRad="38100" dist="38100" dir="2700000" algn="tl">
                    <a:srgbClr val="000000">
                      <a:alpha val="43137"/>
                    </a:srgbClr>
                  </a:outerShdw>
                </a:effectLst>
              </a:rPr>
              <a:t>Organizational Politics</a:t>
            </a:r>
            <a:r>
              <a:rPr lang="en-US" sz="2000" dirty="0"/>
              <a:t>: behaviors and practices to influence or control resources or policies.</a:t>
            </a:r>
          </a:p>
          <a:p>
            <a:pPr marL="342900" indent="-342900">
              <a:lnSpc>
                <a:spcPct val="150000"/>
              </a:lnSpc>
              <a:buAutoNum type="arabicPeriod"/>
            </a:pPr>
            <a:r>
              <a:rPr lang="en-US" sz="2000" b="1" dirty="0">
                <a:effectLst>
                  <a:outerShdw blurRad="38100" dist="38100" dir="2700000" algn="tl">
                    <a:srgbClr val="000000">
                      <a:alpha val="43137"/>
                    </a:srgbClr>
                  </a:outerShdw>
                </a:effectLst>
              </a:rPr>
              <a:t>Organizational Culture</a:t>
            </a:r>
            <a:r>
              <a:rPr lang="en-US" sz="2000" dirty="0"/>
              <a:t>: “the way things are done around here.”</a:t>
            </a:r>
          </a:p>
          <a:p>
            <a:pPr marL="342900" indent="-342900">
              <a:lnSpc>
                <a:spcPct val="150000"/>
              </a:lnSpc>
              <a:buAutoNum type="arabicPeriod"/>
            </a:pPr>
            <a:r>
              <a:rPr lang="en-US" sz="2000" b="1" dirty="0">
                <a:effectLst>
                  <a:outerShdw blurRad="38100" dist="38100" dir="2700000" algn="tl">
                    <a:srgbClr val="000000">
                      <a:alpha val="43137"/>
                    </a:srgbClr>
                  </a:outerShdw>
                </a:effectLst>
              </a:rPr>
              <a:t>Organizational Priorities: </a:t>
            </a:r>
            <a:r>
              <a:rPr lang="en-US" sz="2000" dirty="0"/>
              <a:t>most important activities, initiatives, services that the institution provides.</a:t>
            </a:r>
          </a:p>
          <a:p>
            <a:pPr marL="342900" indent="-342900">
              <a:lnSpc>
                <a:spcPct val="150000"/>
              </a:lnSpc>
              <a:buAutoNum type="arabicPeriod"/>
            </a:pPr>
            <a:r>
              <a:rPr lang="en-US" sz="2000" b="1" dirty="0">
                <a:effectLst>
                  <a:outerShdw blurRad="38100" dist="38100" dir="2700000" algn="tl">
                    <a:srgbClr val="000000">
                      <a:alpha val="43137"/>
                    </a:srgbClr>
                  </a:outerShdw>
                </a:effectLst>
              </a:rPr>
              <a:t>Resources:</a:t>
            </a:r>
            <a:r>
              <a:rPr lang="en-US" sz="2000" dirty="0"/>
              <a:t> assets necessary for effective organizational operations.</a:t>
            </a:r>
          </a:p>
          <a:p>
            <a:pPr marL="342900" indent="-342900">
              <a:lnSpc>
                <a:spcPct val="150000"/>
              </a:lnSpc>
              <a:buAutoNum type="arabicPeriod"/>
            </a:pPr>
            <a:r>
              <a:rPr lang="en-US" sz="2000" b="1" dirty="0">
                <a:effectLst>
                  <a:outerShdw blurRad="38100" dist="38100" dir="2700000" algn="tl">
                    <a:srgbClr val="000000">
                      <a:alpha val="43137"/>
                    </a:srgbClr>
                  </a:outerShdw>
                </a:effectLst>
              </a:rPr>
              <a:t>People:</a:t>
            </a:r>
            <a:r>
              <a:rPr lang="en-US" sz="2000" dirty="0"/>
              <a:t> institutional human capacity.</a:t>
            </a:r>
          </a:p>
          <a:p>
            <a:pPr marL="342900" indent="-342900">
              <a:lnSpc>
                <a:spcPct val="150000"/>
              </a:lnSpc>
              <a:buAutoNum type="arabicPeriod"/>
            </a:pPr>
            <a:r>
              <a:rPr lang="en-US" sz="2000" b="1" dirty="0">
                <a:effectLst>
                  <a:outerShdw blurRad="38100" dist="38100" dir="2700000" algn="tl">
                    <a:srgbClr val="000000">
                      <a:alpha val="43137"/>
                    </a:srgbClr>
                  </a:outerShdw>
                </a:effectLst>
              </a:rPr>
              <a:t>Communication:</a:t>
            </a:r>
            <a:r>
              <a:rPr lang="en-US" sz="2000" dirty="0"/>
              <a:t> interactions that take place for the purpose of working together or conducting business in general (e.g., oral, written electronic, formal and informal, interpersonal, internal and external).</a:t>
            </a:r>
          </a:p>
          <a:p>
            <a:endParaRPr lang="en-US" dirty="0"/>
          </a:p>
          <a:p>
            <a:r>
              <a:rPr lang="en-US" dirty="0"/>
              <a:t> </a:t>
            </a:r>
          </a:p>
        </p:txBody>
      </p:sp>
    </p:spTree>
    <p:extLst>
      <p:ext uri="{BB962C8B-B14F-4D97-AF65-F5344CB8AC3E}">
        <p14:creationId xmlns:p14="http://schemas.microsoft.com/office/powerpoint/2010/main" val="268604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7F12-88DD-3EEF-546E-FDFD699DE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7042E-75CA-A28F-172D-4A11F7086760}"/>
              </a:ext>
            </a:extLst>
          </p:cNvPr>
          <p:cNvSpPr>
            <a:spLocks noGrp="1"/>
          </p:cNvSpPr>
          <p:nvPr>
            <p:ph type="title"/>
          </p:nvPr>
        </p:nvSpPr>
        <p:spPr>
          <a:xfrm>
            <a:off x="1727200" y="200597"/>
            <a:ext cx="9916159" cy="430887"/>
          </a:xfrm>
          <a:solidFill>
            <a:srgbClr val="C00000"/>
          </a:solidFill>
        </p:spPr>
        <p:txBody>
          <a:bodyPr/>
          <a:lstStyle/>
          <a:p>
            <a:r>
              <a:rPr lang="en-US" sz="2800" dirty="0"/>
              <a:t>Mt. SAC 2035: Pre-Mortem Activity Overview (60 minutes)</a:t>
            </a:r>
          </a:p>
        </p:txBody>
      </p:sp>
      <p:sp>
        <p:nvSpPr>
          <p:cNvPr id="3" name="Text Placeholder 2">
            <a:extLst>
              <a:ext uri="{FF2B5EF4-FFF2-40B4-BE49-F238E27FC236}">
                <a16:creationId xmlns:a16="http://schemas.microsoft.com/office/drawing/2014/main" id="{8F88B902-ABE4-5E60-B8FD-DC2E1B1833EE}"/>
              </a:ext>
            </a:extLst>
          </p:cNvPr>
          <p:cNvSpPr>
            <a:spLocks noGrp="1"/>
          </p:cNvSpPr>
          <p:nvPr>
            <p:ph type="body" idx="1"/>
          </p:nvPr>
        </p:nvSpPr>
        <p:spPr>
          <a:xfrm>
            <a:off x="1727200" y="932759"/>
            <a:ext cx="10017760" cy="5539978"/>
          </a:xfrm>
        </p:spPr>
        <p:txBody>
          <a:bodyPr/>
          <a:lstStyle/>
          <a:p>
            <a:r>
              <a:rPr lang="en-US" dirty="0">
                <a:solidFill>
                  <a:srgbClr val="C00000"/>
                </a:solidFill>
              </a:rPr>
              <a:t>Instructions: See page 2 “Activity 2: Mt. SAC 2035 Pre-Mortem”</a:t>
            </a:r>
          </a:p>
          <a:p>
            <a:endParaRPr lang="en-US" dirty="0"/>
          </a:p>
          <a:p>
            <a:r>
              <a:rPr lang="en-US" b="1" dirty="0">
                <a:effectLst>
                  <a:outerShdw blurRad="38100" dist="38100" dir="2700000" algn="tl">
                    <a:srgbClr val="000000">
                      <a:alpha val="43137"/>
                    </a:srgbClr>
                  </a:outerShdw>
                </a:effectLst>
              </a:rPr>
              <a:t>Phase 1: Diagnose (Barriers/Hurdles/Challenges)</a:t>
            </a:r>
          </a:p>
          <a:p>
            <a:pPr marL="342900" indent="-342900">
              <a:buFont typeface="Arial" panose="020B0604020202020204" pitchFamily="34" charset="0"/>
              <a:buChar char="•"/>
            </a:pPr>
            <a:r>
              <a:rPr lang="en-US" dirty="0"/>
              <a:t>Step 1: on your own</a:t>
            </a:r>
          </a:p>
          <a:p>
            <a:pPr marL="342900" indent="-342900">
              <a:buFont typeface="Arial" panose="020B0604020202020204" pitchFamily="34" charset="0"/>
              <a:buChar char="•"/>
            </a:pPr>
            <a:r>
              <a:rPr lang="en-US" dirty="0"/>
              <a:t>Steps 2-4: with your table group</a:t>
            </a:r>
          </a:p>
          <a:p>
            <a:pPr marL="342900" indent="-342900">
              <a:buFont typeface="Arial" panose="020B0604020202020204" pitchFamily="34" charset="0"/>
              <a:buChar char="•"/>
            </a:pPr>
            <a:r>
              <a:rPr lang="en-US" dirty="0"/>
              <a:t>Step 5: Gallery Walk (flip charts)</a:t>
            </a:r>
          </a:p>
          <a:p>
            <a:endParaRPr lang="en-US" dirty="0"/>
          </a:p>
          <a:p>
            <a:pPr marL="342900" indent="-342900">
              <a:buFont typeface="Arial" panose="020B0604020202020204" pitchFamily="34" charset="0"/>
              <a:buChar char="•"/>
            </a:pPr>
            <a:endParaRPr lang="en-US" dirty="0"/>
          </a:p>
          <a:p>
            <a:r>
              <a:rPr lang="en-US" b="1" dirty="0">
                <a:effectLst>
                  <a:outerShdw blurRad="38100" dist="38100" dir="2700000" algn="tl">
                    <a:srgbClr val="000000">
                      <a:alpha val="43137"/>
                    </a:srgbClr>
                  </a:outerShdw>
                </a:effectLst>
              </a:rPr>
              <a:t>Phase 2: Strategize</a:t>
            </a:r>
          </a:p>
          <a:p>
            <a:pPr marL="342900" indent="-342900">
              <a:buFont typeface="Arial" panose="020B0604020202020204" pitchFamily="34" charset="0"/>
              <a:buChar char="•"/>
            </a:pPr>
            <a:r>
              <a:rPr lang="en-US" dirty="0"/>
              <a:t>Step 6: on your own</a:t>
            </a:r>
          </a:p>
          <a:p>
            <a:pPr marL="342900" indent="-342900">
              <a:buFont typeface="Arial" panose="020B0604020202020204" pitchFamily="34" charset="0"/>
              <a:buChar char="•"/>
            </a:pPr>
            <a:r>
              <a:rPr lang="en-US" dirty="0"/>
              <a:t>Steps 7-9: with your table group</a:t>
            </a:r>
          </a:p>
          <a:p>
            <a:pPr marL="342900" indent="-342900">
              <a:buFont typeface="Arial" panose="020B0604020202020204" pitchFamily="34" charset="0"/>
              <a:buChar char="•"/>
            </a:pPr>
            <a:endParaRPr lang="en-US" dirty="0"/>
          </a:p>
          <a:p>
            <a:pPr marL="342900" indent="-342900">
              <a:buFontTx/>
              <a:buChar char="-"/>
            </a:pPr>
            <a:r>
              <a:rPr lang="en-US" dirty="0"/>
              <a:t>Pay attention to time limits noted on Worksheet.</a:t>
            </a:r>
          </a:p>
          <a:p>
            <a:pPr marL="342900" indent="-342900">
              <a:buFontTx/>
              <a:buChar char="-"/>
            </a:pPr>
            <a:r>
              <a:rPr lang="en-US" dirty="0"/>
              <a:t>Facilitators will circulate for questions and assistance/</a:t>
            </a:r>
          </a:p>
          <a:p>
            <a:r>
              <a:rPr lang="en-US" dirty="0"/>
              <a:t> </a:t>
            </a:r>
          </a:p>
        </p:txBody>
      </p:sp>
    </p:spTree>
    <p:extLst>
      <p:ext uri="{BB962C8B-B14F-4D97-AF65-F5344CB8AC3E}">
        <p14:creationId xmlns:p14="http://schemas.microsoft.com/office/powerpoint/2010/main" val="139856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E6C3757-9EDE-BBAF-DEFC-30038BEBA737}"/>
              </a:ext>
            </a:extLst>
          </p:cNvPr>
          <p:cNvSpPr>
            <a:spLocks noGrp="1"/>
          </p:cNvSpPr>
          <p:nvPr>
            <p:ph type="title"/>
          </p:nvPr>
        </p:nvSpPr>
        <p:spPr>
          <a:xfrm>
            <a:off x="2399233" y="727509"/>
            <a:ext cx="6935759" cy="930251"/>
          </a:xfrm>
        </p:spPr>
        <p:txBody>
          <a:bodyPr vert="horz" lIns="91440" tIns="45720" rIns="91440" bIns="45720" rtlCol="0" anchor="ctr">
            <a:normAutofit fontScale="90000"/>
          </a:bodyPr>
          <a:lstStyle/>
          <a:p>
            <a:pPr algn="ctr"/>
            <a:r>
              <a:rPr lang="en-US" sz="8800" kern="1200" dirty="0">
                <a:solidFill>
                  <a:schemeClr val="bg1"/>
                </a:solidFill>
                <a:latin typeface="+mj-lt"/>
                <a:ea typeface="+mj-ea"/>
                <a:cs typeface="+mj-cs"/>
              </a:rPr>
              <a:t>Closure</a:t>
            </a:r>
          </a:p>
        </p:txBody>
      </p:sp>
      <p:sp>
        <p:nvSpPr>
          <p:cNvPr id="3" name="Text Placeholder 2">
            <a:extLst>
              <a:ext uri="{FF2B5EF4-FFF2-40B4-BE49-F238E27FC236}">
                <a16:creationId xmlns:a16="http://schemas.microsoft.com/office/drawing/2014/main" id="{5BA4D418-D5A6-505B-1152-6CDCB4BDE860}"/>
              </a:ext>
            </a:extLst>
          </p:cNvPr>
          <p:cNvSpPr>
            <a:spLocks noGrp="1"/>
          </p:cNvSpPr>
          <p:nvPr>
            <p:ph type="body" idx="1"/>
          </p:nvPr>
        </p:nvSpPr>
        <p:spPr>
          <a:xfrm>
            <a:off x="2237875" y="2109521"/>
            <a:ext cx="7097117" cy="2842036"/>
          </a:xfrm>
        </p:spPr>
        <p:txBody>
          <a:bodyPr vert="horz" lIns="91440" tIns="45720" rIns="91440" bIns="45720" rtlCol="0">
            <a:normAutofit fontScale="92500" lnSpcReduction="10000"/>
          </a:bodyPr>
          <a:lstStyle/>
          <a:p>
            <a:pPr algn="ctr"/>
            <a:r>
              <a:rPr lang="en-US" sz="2000" kern="1200" dirty="0">
                <a:solidFill>
                  <a:schemeClr val="bg1"/>
                </a:solidFill>
                <a:latin typeface="+mn-lt"/>
                <a:ea typeface="+mn-ea"/>
                <a:cs typeface="+mn-cs"/>
              </a:rPr>
              <a:t>Upcoming Engagements</a:t>
            </a:r>
          </a:p>
          <a:p>
            <a:pPr algn="ctr"/>
            <a:endParaRPr lang="en-US" sz="2000" kern="1200" dirty="0">
              <a:solidFill>
                <a:schemeClr val="bg1"/>
              </a:solidFill>
              <a:latin typeface="+mn-lt"/>
              <a:ea typeface="+mn-ea"/>
              <a:cs typeface="+mn-cs"/>
            </a:endParaRPr>
          </a:p>
          <a:p>
            <a:pPr algn="ctr"/>
            <a:r>
              <a:rPr lang="en-US" sz="2000" dirty="0">
                <a:solidFill>
                  <a:schemeClr val="bg1"/>
                </a:solidFill>
              </a:rPr>
              <a:t>Project Communication: Staying Informed and  Involved</a:t>
            </a:r>
            <a:endParaRPr lang="en-US" sz="2000" kern="1200" dirty="0">
              <a:solidFill>
                <a:schemeClr val="bg1"/>
              </a:solidFill>
              <a:latin typeface="+mn-lt"/>
              <a:ea typeface="+mn-ea"/>
              <a:cs typeface="+mn-cs"/>
            </a:endParaRPr>
          </a:p>
          <a:p>
            <a:pPr algn="ctr"/>
            <a:endParaRPr lang="en-US" sz="2000" kern="1200" dirty="0">
              <a:solidFill>
                <a:schemeClr val="bg1"/>
              </a:solidFill>
              <a:latin typeface="+mn-lt"/>
              <a:ea typeface="+mn-ea"/>
              <a:cs typeface="+mn-cs"/>
            </a:endParaRPr>
          </a:p>
          <a:p>
            <a:pPr algn="ctr"/>
            <a:r>
              <a:rPr lang="en-US" sz="2000" kern="1200" dirty="0">
                <a:solidFill>
                  <a:schemeClr val="bg1"/>
                </a:solidFill>
                <a:latin typeface="+mn-lt"/>
                <a:ea typeface="+mn-ea"/>
                <a:cs typeface="+mn-cs"/>
              </a:rPr>
              <a:t>Spring 2025 Joint Planning Session March 14</a:t>
            </a:r>
            <a:r>
              <a:rPr lang="en-US" sz="2000" kern="1200" baseline="30000" dirty="0">
                <a:solidFill>
                  <a:schemeClr val="bg1"/>
                </a:solidFill>
                <a:latin typeface="+mn-lt"/>
                <a:ea typeface="+mn-ea"/>
                <a:cs typeface="+mn-cs"/>
              </a:rPr>
              <a:t>th</a:t>
            </a:r>
            <a:r>
              <a:rPr lang="en-US" sz="2000" kern="1200" dirty="0">
                <a:solidFill>
                  <a:schemeClr val="bg1"/>
                </a:solidFill>
                <a:latin typeface="+mn-lt"/>
                <a:ea typeface="+mn-ea"/>
                <a:cs typeface="+mn-cs"/>
              </a:rPr>
              <a:t>: Priority Goal </a:t>
            </a:r>
          </a:p>
          <a:p>
            <a:pPr algn="ctr"/>
            <a:r>
              <a:rPr lang="en-US" sz="2000" kern="1200" dirty="0">
                <a:solidFill>
                  <a:schemeClr val="bg1"/>
                </a:solidFill>
                <a:latin typeface="+mn-lt"/>
                <a:ea typeface="+mn-ea"/>
                <a:cs typeface="+mn-cs"/>
              </a:rPr>
              <a:t>Setting and Facilities Planning Principles; Implementation</a:t>
            </a:r>
          </a:p>
          <a:p>
            <a:pPr algn="ctr"/>
            <a:endParaRPr lang="en-US" sz="2000" kern="1200" dirty="0">
              <a:solidFill>
                <a:schemeClr val="bg1"/>
              </a:solidFill>
              <a:latin typeface="+mn-lt"/>
              <a:ea typeface="+mn-ea"/>
              <a:cs typeface="+mn-cs"/>
            </a:endParaRPr>
          </a:p>
          <a:p>
            <a:pPr algn="ctr"/>
            <a:r>
              <a:rPr lang="en-US" sz="2000" kern="1200" dirty="0">
                <a:solidFill>
                  <a:schemeClr val="bg1"/>
                </a:solidFill>
                <a:latin typeface="+mn-lt"/>
                <a:ea typeface="+mn-ea"/>
                <a:cs typeface="+mn-cs"/>
              </a:rPr>
              <a:t>Joint Planning Session Feedback Survey (QRC)</a:t>
            </a:r>
          </a:p>
          <a:p>
            <a:pPr algn="ctr"/>
            <a:endParaRPr lang="en-US" sz="2000" kern="1200" dirty="0">
              <a:solidFill>
                <a:schemeClr val="bg1"/>
              </a:solidFill>
              <a:latin typeface="+mn-lt"/>
              <a:ea typeface="+mn-ea"/>
              <a:cs typeface="+mn-cs"/>
            </a:endParaRPr>
          </a:p>
        </p:txBody>
      </p:sp>
      <p:sp>
        <p:nvSpPr>
          <p:cNvPr id="10" name="Rectangle 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1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7395" y="150945"/>
            <a:ext cx="11309985" cy="1752275"/>
          </a:xfrm>
          <a:prstGeom prst="rect">
            <a:avLst/>
          </a:prstGeom>
          <a:solidFill>
            <a:srgbClr val="922C31"/>
          </a:solidFill>
        </p:spPr>
        <p:txBody>
          <a:bodyPr vert="horz" wrap="square" lIns="0" tIns="0" rIns="0" bIns="0" rtlCol="0">
            <a:spAutoFit/>
          </a:bodyPr>
          <a:lstStyle/>
          <a:p>
            <a:pPr marL="91440">
              <a:lnSpc>
                <a:spcPts val="4665"/>
              </a:lnSpc>
            </a:pPr>
            <a:br>
              <a:rPr lang="en-US" sz="2800" b="1" dirty="0">
                <a:effectLst/>
                <a:latin typeface="Calibri" panose="020F0502020204030204" pitchFamily="34" charset="0"/>
                <a:ea typeface="Calibri" panose="020F0502020204030204" pitchFamily="34" charset="0"/>
              </a:rPr>
            </a:br>
            <a:r>
              <a:rPr lang="en-US" sz="2800" b="1" dirty="0">
                <a:effectLst/>
                <a:latin typeface="Calibri" panose="020F0502020204030204" pitchFamily="34" charset="0"/>
                <a:ea typeface="Calibri" panose="020F0502020204030204" pitchFamily="34" charset="0"/>
              </a:rPr>
              <a:t>Mt. SAC Associated Students Life &amp; Labor Acknowledgment </a:t>
            </a:r>
            <a:r>
              <a:rPr lang="en-US" sz="2800" dirty="0">
                <a:effectLst/>
                <a:latin typeface="Verdana" panose="020B0604030504040204" pitchFamily="34" charset="0"/>
                <a:ea typeface="Calibri" panose="020F0502020204030204" pitchFamily="34" charset="0"/>
              </a:rPr>
              <a:t> </a:t>
            </a:r>
            <a:br>
              <a:rPr lang="en-US" sz="2800" dirty="0">
                <a:effectLst/>
                <a:latin typeface="Calibri" panose="020F0502020204030204" pitchFamily="34" charset="0"/>
                <a:ea typeface="Calibri" panose="020F0502020204030204" pitchFamily="34" charset="0"/>
              </a:rPr>
            </a:br>
            <a:endParaRPr lang="en-US" sz="2800" dirty="0">
              <a:latin typeface="Avenir" panose="020B0503020203020204" pitchFamily="34" charset="0"/>
              <a:cs typeface="Calibri Light"/>
            </a:endParaRPr>
          </a:p>
        </p:txBody>
      </p:sp>
      <p:sp>
        <p:nvSpPr>
          <p:cNvPr id="3" name="object 3"/>
          <p:cNvSpPr txBox="1">
            <a:spLocks noGrp="1"/>
          </p:cNvSpPr>
          <p:nvPr>
            <p:ph type="body" idx="1"/>
          </p:nvPr>
        </p:nvSpPr>
        <p:spPr>
          <a:xfrm>
            <a:off x="1830355" y="2321869"/>
            <a:ext cx="9901201" cy="3865802"/>
          </a:xfrm>
          <a:prstGeom prst="rect">
            <a:avLst/>
          </a:prstGeom>
        </p:spPr>
        <p:txBody>
          <a:bodyPr vert="horz" wrap="square" lIns="0" tIns="13335" rIns="0" bIns="0" rtlCol="0">
            <a:spAutoFit/>
          </a:bodyPr>
          <a:lstStyle/>
          <a:p>
            <a:pPr marR="0" indent="0" algn="just" rtl="0" fontAlgn="base">
              <a:spcBef>
                <a:spcPts val="0"/>
              </a:spcBef>
              <a:spcAft>
                <a:spcPts val="200"/>
              </a:spcAft>
              <a:buNone/>
            </a:pPr>
            <a:r>
              <a:rPr lang="en-US" sz="1600" dirty="0">
                <a:solidFill>
                  <a:srgbClr val="464646"/>
                </a:solidFill>
                <a:highlight>
                  <a:srgbClr val="FFFFFF"/>
                </a:highlight>
                <a:latin typeface="Arial" panose="020B0604020202020204" pitchFamily="34" charset="0"/>
                <a:cs typeface="Arial" panose="020B0604020202020204" pitchFamily="34" charset="0"/>
              </a:rPr>
              <a:t>As all of our liberations are tied together, and so is our history, we also acknowledge that this country was built up from the free, enslaved labor of Black people, and we honor the legacy of the African diaspora.  We pay respects to Black life, knowledge and skills stolen due to violence and White supremacy.   </a:t>
            </a:r>
          </a:p>
          <a:p>
            <a:pPr marR="0" indent="0" algn="just" rtl="0" fontAlgn="base">
              <a:spcBef>
                <a:spcPts val="0"/>
              </a:spcBef>
              <a:spcAft>
                <a:spcPts val="200"/>
              </a:spcAft>
              <a:buNone/>
            </a:pPr>
            <a:endParaRPr lang="en-US" sz="1600" dirty="0">
              <a:solidFill>
                <a:srgbClr val="464646"/>
              </a:solidFill>
              <a:highlight>
                <a:srgbClr val="FFFFFF"/>
              </a:highlight>
              <a:latin typeface="Arial" panose="020B0604020202020204" pitchFamily="34" charset="0"/>
              <a:cs typeface="Arial" panose="020B0604020202020204" pitchFamily="34" charset="0"/>
            </a:endParaRPr>
          </a:p>
          <a:p>
            <a:pPr marR="0" indent="0" algn="just" rtl="0" fontAlgn="base">
              <a:spcBef>
                <a:spcPts val="0"/>
              </a:spcBef>
              <a:spcAft>
                <a:spcPts val="200"/>
              </a:spcAft>
              <a:buNone/>
            </a:pPr>
            <a:r>
              <a:rPr lang="en-US" sz="1600" dirty="0">
                <a:solidFill>
                  <a:srgbClr val="464646"/>
                </a:solidFill>
                <a:highlight>
                  <a:srgbClr val="FFFFFF"/>
                </a:highlight>
                <a:latin typeface="Arial" panose="020B0604020202020204" pitchFamily="34" charset="0"/>
                <a:cs typeface="Arial" panose="020B0604020202020204" pitchFamily="34" charset="0"/>
              </a:rPr>
              <a:t>We also share grief, hold space, and stand in solidarity with our Asian Pacific Islander Desi American (AAPIDA) and LGBTQ+ communities. We condemn not only repeated acts of violence endured by vulnerable members of intersecting communities and the pervasive discrimination and stereotyping that attacked one’s humanity. </a:t>
            </a:r>
          </a:p>
          <a:p>
            <a:pPr marR="0" indent="0" algn="just" rtl="0" fontAlgn="base">
              <a:spcBef>
                <a:spcPts val="0"/>
              </a:spcBef>
              <a:spcAft>
                <a:spcPts val="200"/>
              </a:spcAft>
              <a:buNone/>
            </a:pPr>
            <a:r>
              <a:rPr lang="en-US" sz="1600" dirty="0">
                <a:solidFill>
                  <a:srgbClr val="464646"/>
                </a:solidFill>
                <a:highlight>
                  <a:srgbClr val="FFFFFF"/>
                </a:highlight>
                <a:latin typeface="Arial" panose="020B0604020202020204" pitchFamily="34" charset="0"/>
                <a:cs typeface="Arial" panose="020B0604020202020204" pitchFamily="34" charset="0"/>
              </a:rPr>
              <a:t> </a:t>
            </a:r>
          </a:p>
          <a:p>
            <a:pPr marR="0" indent="0" algn="just" rtl="0" fontAlgn="base">
              <a:spcBef>
                <a:spcPts val="0"/>
              </a:spcBef>
              <a:spcAft>
                <a:spcPts val="200"/>
              </a:spcAft>
              <a:buNone/>
            </a:pPr>
            <a:r>
              <a:rPr lang="en-US" sz="1600" dirty="0">
                <a:solidFill>
                  <a:srgbClr val="464646"/>
                </a:solidFill>
                <a:highlight>
                  <a:srgbClr val="FFFFFF"/>
                </a:highlight>
                <a:latin typeface="Arial" panose="020B0604020202020204" pitchFamily="34" charset="0"/>
                <a:cs typeface="Arial" panose="020B0604020202020204" pitchFamily="34" charset="0"/>
              </a:rPr>
              <a:t>We shall not forget the oppression faced by Black, Indigenous, and People of Colors (BIPOC) and individuals who face multifaceted threats to their existence based on gender identity, sexual orientation, or religious affiliations. With this Land, Labor, and Community acknowledgement, we also recognize a duty to give honor through our work and continue to stand up for racial and social justice every day.  Please join us in a moment of silence and a collective breath. </a:t>
            </a:r>
          </a:p>
          <a:p>
            <a:pPr marR="0" indent="0" algn="just" rtl="0" fontAlgn="base">
              <a:spcBef>
                <a:spcPts val="0"/>
              </a:spcBef>
              <a:spcAft>
                <a:spcPts val="200"/>
              </a:spcAft>
              <a:buNone/>
            </a:pPr>
            <a:endParaRPr lang="en-US" sz="1800" dirty="0">
              <a:solidFill>
                <a:srgbClr val="464646"/>
              </a:solidFill>
              <a:highlight>
                <a:srgbClr val="FFFFFF"/>
              </a:highlight>
              <a:latin typeface="Arial" panose="020B0604020202020204" pitchFamily="34" charset="0"/>
              <a:cs typeface="Arial" panose="020B0604020202020204" pitchFamily="34" charset="0"/>
            </a:endParaRPr>
          </a:p>
        </p:txBody>
      </p:sp>
      <p:sp>
        <p:nvSpPr>
          <p:cNvPr id="4" name="object 4"/>
          <p:cNvSpPr txBox="1"/>
          <p:nvPr/>
        </p:nvSpPr>
        <p:spPr>
          <a:xfrm>
            <a:off x="8485833" y="6286361"/>
            <a:ext cx="2934699" cy="319959"/>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00" b="0" i="1" u="none" strike="noStrike" kern="0" cap="none" spc="0" normalizeH="0" baseline="0" noProof="0" dirty="0">
                <a:ln>
                  <a:noFill/>
                </a:ln>
                <a:solidFill>
                  <a:srgbClr val="A6A6A6"/>
                </a:solidFill>
                <a:effectLst/>
                <a:uLnTx/>
                <a:uFillTx/>
                <a:latin typeface="Calibri"/>
                <a:ea typeface="+mn-ea"/>
                <a:cs typeface="Calibri"/>
              </a:rPr>
              <a:t>SOURCE: Mt. SAC Associated Students Labor Acknowledgement</a:t>
            </a:r>
            <a:endParaRPr kumimoji="0" lang="en-US" sz="1000" b="0" i="1" u="none" strike="noStrike" kern="0" cap="none" spc="0" normalizeH="0" baseline="0" noProof="0" dirty="0">
              <a:ln>
                <a:noFill/>
              </a:ln>
              <a:solidFill>
                <a:sysClr val="windowText" lastClr="000000"/>
              </a:solidFill>
              <a:effectLst/>
              <a:uLnTx/>
              <a:uFillTx/>
              <a:latin typeface="Calibri"/>
              <a:ea typeface="+mn-ea"/>
              <a:cs typeface="Calibri"/>
            </a:endParaRPr>
          </a:p>
        </p:txBody>
      </p:sp>
    </p:spTree>
    <p:extLst>
      <p:ext uri="{BB962C8B-B14F-4D97-AF65-F5344CB8AC3E}">
        <p14:creationId xmlns:p14="http://schemas.microsoft.com/office/powerpoint/2010/main" val="212279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ject 9">
            <a:extLst>
              <a:ext uri="{FF2B5EF4-FFF2-40B4-BE49-F238E27FC236}">
                <a16:creationId xmlns:a16="http://schemas.microsoft.com/office/drawing/2014/main" id="{910CE130-F6D7-4747-98A9-5852E1A55782}"/>
              </a:ext>
            </a:extLst>
          </p:cNvPr>
          <p:cNvPicPr/>
          <p:nvPr/>
        </p:nvPicPr>
        <p:blipFill>
          <a:blip r:embed="rId2" cstate="print"/>
          <a:stretch>
            <a:fillRect/>
          </a:stretch>
        </p:blipFill>
        <p:spPr>
          <a:xfrm>
            <a:off x="1752600" y="1249326"/>
            <a:ext cx="2514600" cy="2179673"/>
          </a:xfrm>
          <a:prstGeom prst="rect">
            <a:avLst/>
          </a:prstGeom>
          <a:ln w="28575">
            <a:solidFill>
              <a:schemeClr val="tx1"/>
            </a:solidFill>
          </a:ln>
        </p:spPr>
      </p:pic>
      <p:sp>
        <p:nvSpPr>
          <p:cNvPr id="12" name="object 12"/>
          <p:cNvSpPr txBox="1"/>
          <p:nvPr/>
        </p:nvSpPr>
        <p:spPr>
          <a:xfrm>
            <a:off x="3048000" y="2362200"/>
            <a:ext cx="8382000" cy="639727"/>
          </a:xfrm>
          <a:prstGeom prst="rect">
            <a:avLst/>
          </a:prstGeom>
        </p:spPr>
        <p:txBody>
          <a:bodyPr vert="horz" wrap="square" lIns="0" tIns="70485" rIns="0" bIns="0" rtlCol="0">
            <a:spAutoFit/>
          </a:bodyPr>
          <a:lstStyle/>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1800" b="1" i="0" u="none" strike="noStrike" kern="0" cap="none" spc="-20" normalizeH="0" baseline="0" noProof="0" dirty="0">
              <a:ln>
                <a:noFill/>
              </a:ln>
              <a:solidFill>
                <a:srgbClr val="FFFFFF"/>
              </a:solidFill>
              <a:effectLst/>
              <a:uLnTx/>
              <a:uFillTx/>
              <a:latin typeface="Calibri"/>
              <a:cs typeface="Calibri"/>
            </a:endParaRPr>
          </a:p>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4" name="object 2">
            <a:extLst>
              <a:ext uri="{FF2B5EF4-FFF2-40B4-BE49-F238E27FC236}">
                <a16:creationId xmlns:a16="http://schemas.microsoft.com/office/drawing/2014/main" id="{3A2A3289-DF5E-4069-B26F-A08AC3950C3E}"/>
              </a:ext>
            </a:extLst>
          </p:cNvPr>
          <p:cNvSpPr txBox="1">
            <a:spLocks/>
          </p:cNvSpPr>
          <p:nvPr/>
        </p:nvSpPr>
        <p:spPr>
          <a:xfrm>
            <a:off x="521208" y="448055"/>
            <a:ext cx="11311255" cy="587981"/>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600" spc="-10" dirty="0"/>
              <a:t>Upcoming Engagement</a:t>
            </a:r>
            <a:endParaRPr lang="en-US" sz="3600" dirty="0"/>
          </a:p>
        </p:txBody>
      </p:sp>
      <p:sp>
        <p:nvSpPr>
          <p:cNvPr id="18" name="object 3">
            <a:extLst>
              <a:ext uri="{FF2B5EF4-FFF2-40B4-BE49-F238E27FC236}">
                <a16:creationId xmlns:a16="http://schemas.microsoft.com/office/drawing/2014/main" id="{A0E808A3-BE8F-4E87-A7A9-C4CAFB4730BF}"/>
              </a:ext>
            </a:extLst>
          </p:cNvPr>
          <p:cNvSpPr txBox="1">
            <a:spLocks noGrp="1"/>
          </p:cNvSpPr>
          <p:nvPr>
            <p:ph type="body" idx="1"/>
          </p:nvPr>
        </p:nvSpPr>
        <p:spPr>
          <a:xfrm>
            <a:off x="4276725" y="2819400"/>
            <a:ext cx="7555738" cy="2337178"/>
          </a:xfrm>
          <a:prstGeom prst="rect">
            <a:avLst/>
          </a:prstGeom>
          <a:ln w="28575">
            <a:solidFill>
              <a:schemeClr val="tx1"/>
            </a:solidFill>
          </a:ln>
        </p:spPr>
        <p:txBody>
          <a:bodyPr vert="horz" wrap="square" lIns="0" tIns="13335" rIns="0" bIns="0" rtlCol="0">
            <a:spAutoFit/>
          </a:bodyPr>
          <a:lstStyle/>
          <a:p>
            <a:pPr marL="628650" indent="-342900">
              <a:spcBef>
                <a:spcPts val="555"/>
              </a:spcBef>
              <a:buFont typeface="Arial" panose="020B0604020202020204" pitchFamily="34" charset="0"/>
              <a:buChar char="•"/>
              <a:defRPr/>
            </a:pPr>
            <a:endParaRPr lang="en-US" sz="1200" spc="-10" dirty="0"/>
          </a:p>
          <a:p>
            <a:pPr marL="628650" indent="-342900">
              <a:spcBef>
                <a:spcPts val="555"/>
              </a:spcBef>
              <a:buFont typeface="Arial" panose="020B0604020202020204" pitchFamily="34" charset="0"/>
              <a:buChar char="•"/>
              <a:defRPr/>
            </a:pPr>
            <a:r>
              <a:rPr lang="en-US" spc="-10" dirty="0"/>
              <a:t>Student Listening Sessions: October 7–24</a:t>
            </a:r>
          </a:p>
          <a:p>
            <a:pPr marL="628650" indent="-342900">
              <a:spcBef>
                <a:spcPts val="555"/>
              </a:spcBef>
              <a:buFont typeface="Arial" panose="020B0604020202020204" pitchFamily="34" charset="0"/>
              <a:buChar char="•"/>
              <a:defRPr/>
            </a:pPr>
            <a:r>
              <a:rPr lang="en-US" spc="-10" dirty="0"/>
              <a:t>Conditions for Success Student Survey: Nov 11- 22</a:t>
            </a:r>
          </a:p>
          <a:p>
            <a:pPr marL="628650" marR="0" lvl="0" indent="-342900" defTabSz="914400" eaLnBrk="1" fontAlgn="auto" latinLnBrk="0" hangingPunct="1">
              <a:lnSpc>
                <a:spcPct val="100000"/>
              </a:lnSpc>
              <a:spcBef>
                <a:spcPts val="555"/>
              </a:spcBef>
              <a:spcAft>
                <a:spcPts val="0"/>
              </a:spcAft>
              <a:buClrTx/>
              <a:buSzTx/>
              <a:buFont typeface="Arial" panose="020B0604020202020204" pitchFamily="34" charset="0"/>
              <a:buChar char="•"/>
              <a:tabLst/>
              <a:defRPr/>
            </a:pPr>
            <a:r>
              <a:rPr lang="en-US" spc="-10" dirty="0"/>
              <a:t>Faculty and Staff Listening Sessions</a:t>
            </a:r>
          </a:p>
          <a:p>
            <a:pPr marL="628650" marR="0" lvl="0" indent="-342900" defTabSz="914400" eaLnBrk="1" fontAlgn="auto" latinLnBrk="0" hangingPunct="1">
              <a:lnSpc>
                <a:spcPct val="100000"/>
              </a:lnSpc>
              <a:spcBef>
                <a:spcPts val="555"/>
              </a:spcBef>
              <a:spcAft>
                <a:spcPts val="0"/>
              </a:spcAft>
              <a:buClrTx/>
              <a:buSzTx/>
              <a:buFont typeface="Arial" panose="020B0604020202020204" pitchFamily="34" charset="0"/>
              <a:buChar char="•"/>
              <a:tabLst/>
              <a:defRPr/>
            </a:pPr>
            <a:r>
              <a:rPr lang="en-US" spc="-10" dirty="0"/>
              <a:t>Community Listening Sessions</a:t>
            </a:r>
          </a:p>
          <a:p>
            <a:pPr marL="742950" lvl="1">
              <a:spcBef>
                <a:spcPts val="555"/>
              </a:spcBef>
              <a:defRPr/>
            </a:pPr>
            <a:endParaRPr lang="en-US" spc="-10" dirty="0">
              <a:solidFill>
                <a:schemeClr val="tx1"/>
              </a:solidFill>
              <a:latin typeface="Arial"/>
              <a:cs typeface="Arial"/>
            </a:endParaRPr>
          </a:p>
        </p:txBody>
      </p:sp>
    </p:spTree>
    <p:extLst>
      <p:ext uri="{BB962C8B-B14F-4D97-AF65-F5344CB8AC3E}">
        <p14:creationId xmlns:p14="http://schemas.microsoft.com/office/powerpoint/2010/main" val="38230493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414653" y="1304203"/>
            <a:ext cx="11362690" cy="4935855"/>
            <a:chOff x="457200" y="1600200"/>
            <a:chExt cx="11362690" cy="4859655"/>
          </a:xfrm>
        </p:grpSpPr>
        <p:sp>
          <p:nvSpPr>
            <p:cNvPr id="5" name="object 5"/>
            <p:cNvSpPr/>
            <p:nvPr/>
          </p:nvSpPr>
          <p:spPr>
            <a:xfrm>
              <a:off x="457200" y="1600200"/>
              <a:ext cx="11362690" cy="4859655"/>
            </a:xfrm>
            <a:custGeom>
              <a:avLst/>
              <a:gdLst/>
              <a:ahLst/>
              <a:cxnLst/>
              <a:rect l="l" t="t" r="r" b="b"/>
              <a:pathLst>
                <a:path w="11362690" h="4859655">
                  <a:moveTo>
                    <a:pt x="11362182" y="0"/>
                  </a:moveTo>
                  <a:lnTo>
                    <a:pt x="0" y="0"/>
                  </a:lnTo>
                  <a:lnTo>
                    <a:pt x="0" y="4859274"/>
                  </a:lnTo>
                  <a:lnTo>
                    <a:pt x="11362182" y="4859274"/>
                  </a:lnTo>
                  <a:lnTo>
                    <a:pt x="11362182" y="0"/>
                  </a:lnTo>
                  <a:close/>
                </a:path>
              </a:pathLst>
            </a:custGeom>
            <a:solidFill>
              <a:srgbClr val="9C172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1490346" y="1926218"/>
              <a:ext cx="1185672" cy="1185671"/>
            </a:xfrm>
            <a:prstGeom prst="rect">
              <a:avLst/>
            </a:prstGeom>
          </p:spPr>
        </p:pic>
      </p:grpSp>
      <p:sp>
        <p:nvSpPr>
          <p:cNvPr id="7" name="object 7"/>
          <p:cNvSpPr txBox="1"/>
          <p:nvPr/>
        </p:nvSpPr>
        <p:spPr>
          <a:xfrm>
            <a:off x="659254" y="3505200"/>
            <a:ext cx="3531746" cy="1807611"/>
          </a:xfrm>
          <a:prstGeom prst="rect">
            <a:avLst/>
          </a:prstGeom>
        </p:spPr>
        <p:txBody>
          <a:bodyPr vert="horz" wrap="square" lIns="0" tIns="40005" rIns="0" bIns="0" rtlCol="0">
            <a:spAutoFit/>
          </a:bodyPr>
          <a:lstStyle/>
          <a:p>
            <a:pPr marL="12700" marR="5080" lvl="0" indent="0" defTabSz="914400" eaLnBrk="1" fontAlgn="auto" latinLnBrk="0" hangingPunct="1">
              <a:lnSpc>
                <a:spcPts val="1980"/>
              </a:lnSpc>
              <a:spcBef>
                <a:spcPts val="315"/>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Calibri"/>
                <a:cs typeface="Calibri"/>
              </a:rPr>
              <a:t>Equity</a:t>
            </a:r>
            <a:r>
              <a:rPr kumimoji="0" sz="1800" b="1" i="0" u="none" strike="noStrike" kern="0" cap="none" spc="-3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by</a:t>
            </a:r>
            <a:r>
              <a:rPr kumimoji="0" sz="1800" b="1" i="0" u="none" strike="noStrike" kern="0" cap="none" spc="-2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Design</a:t>
            </a:r>
            <a:r>
              <a:rPr kumimoji="0" sz="1800" b="1" i="0" u="none" strike="noStrike" kern="0" cap="none" spc="-2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Four</a:t>
            </a:r>
            <a:r>
              <a:rPr kumimoji="0" sz="1800" b="1" i="0" u="none" strike="noStrike" kern="0" cap="none" spc="-2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Phase</a:t>
            </a:r>
            <a:r>
              <a:rPr kumimoji="0" sz="1800" b="1" i="0" u="none" strike="noStrike" kern="0" cap="none" spc="-2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Planning</a:t>
            </a:r>
            <a:r>
              <a:rPr kumimoji="0" sz="1800" b="1" i="0" u="none" strike="noStrike" kern="0" cap="none" spc="-3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Process</a:t>
            </a:r>
            <a:r>
              <a:rPr kumimoji="0" sz="1800" b="1" i="0" u="none" strike="noStrike" kern="0" cap="none" spc="-30"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and</a:t>
            </a:r>
            <a:r>
              <a:rPr kumimoji="0" sz="1800" b="1" i="0" u="none" strike="noStrike" kern="0" cap="none" spc="-30" normalizeH="0" baseline="0" noProof="0" dirty="0">
                <a:ln>
                  <a:noFill/>
                </a:ln>
                <a:solidFill>
                  <a:srgbClr val="FFFFFF"/>
                </a:solidFill>
                <a:effectLst/>
                <a:uLnTx/>
                <a:uFillTx/>
                <a:latin typeface="Calibri"/>
                <a:cs typeface="Calibri"/>
              </a:rPr>
              <a:t> </a:t>
            </a:r>
            <a:r>
              <a:rPr kumimoji="0" sz="1800" b="1" i="0" u="none" strike="noStrike" kern="0" cap="none" spc="-10" normalizeH="0" baseline="0" noProof="0" dirty="0">
                <a:ln>
                  <a:noFill/>
                </a:ln>
                <a:solidFill>
                  <a:srgbClr val="FFFFFF"/>
                </a:solidFill>
                <a:effectLst/>
                <a:uLnTx/>
                <a:uFillTx/>
                <a:latin typeface="Calibri"/>
                <a:cs typeface="Calibri"/>
              </a:rPr>
              <a:t>Timeline:</a:t>
            </a:r>
            <a:endParaRPr kumimoji="0" sz="1800" b="0" i="0" u="none" strike="noStrike" kern="0" cap="none" spc="0" normalizeH="0" baseline="0" noProof="0" dirty="0">
              <a:ln>
                <a:noFill/>
              </a:ln>
              <a:solidFill>
                <a:sysClr val="windowText" lastClr="000000"/>
              </a:solidFill>
              <a:effectLst/>
              <a:uLnTx/>
              <a:uFillTx/>
              <a:latin typeface="Calibri"/>
              <a:cs typeface="Calibri"/>
            </a:endParaRPr>
          </a:p>
          <a:p>
            <a:pPr marL="337185" marR="207010" lvl="0" indent="-285750" defTabSz="914400" eaLnBrk="1" fontAlgn="auto" latinLnBrk="0" hangingPunct="1">
              <a:lnSpc>
                <a:spcPct val="127099"/>
              </a:lnSpc>
              <a:spcBef>
                <a:spcPts val="430"/>
              </a:spcBef>
              <a:spcAft>
                <a:spcPts val="0"/>
              </a:spcAft>
              <a:buClrTx/>
              <a:buSzTx/>
              <a:buFont typeface="Arial" panose="020B0604020202020204" pitchFamily="34" charset="0"/>
              <a:buChar char="•"/>
              <a:tabLst/>
              <a:defRPr/>
            </a:pPr>
            <a:r>
              <a:rPr kumimoji="0" sz="1400" b="1" i="0" u="none" strike="noStrike" kern="0" cap="none" spc="0" normalizeH="0" baseline="0" noProof="0" dirty="0">
                <a:ln>
                  <a:noFill/>
                </a:ln>
                <a:solidFill>
                  <a:srgbClr val="FFFFFF"/>
                </a:solidFill>
                <a:effectLst/>
                <a:uLnTx/>
                <a:uFillTx/>
                <a:latin typeface="Calibri"/>
                <a:cs typeface="Calibri"/>
              </a:rPr>
              <a:t>Listen</a:t>
            </a:r>
            <a:r>
              <a:rPr kumimoji="0" sz="1400" b="1" i="0" u="none" strike="noStrike" kern="0" cap="none" spc="-2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a:t>
            </a:r>
            <a:r>
              <a:rPr kumimoji="0" sz="1400" b="1" i="0" u="none" strike="noStrike" kern="0" cap="none" spc="-30" normalizeH="0" baseline="0" noProof="0" dirty="0">
                <a:ln>
                  <a:noFill/>
                </a:ln>
                <a:solidFill>
                  <a:srgbClr val="FFFFFF"/>
                </a:solidFill>
                <a:effectLst/>
                <a:uLnTx/>
                <a:uFillTx/>
                <a:latin typeface="Calibri"/>
                <a:cs typeface="Calibri"/>
              </a:rPr>
              <a:t> </a:t>
            </a:r>
            <a:r>
              <a:rPr kumimoji="0" sz="1400" b="1" i="0" u="none" strike="noStrike" kern="0" cap="none" spc="-10" normalizeH="0" baseline="0" noProof="0" dirty="0">
                <a:ln>
                  <a:noFill/>
                </a:ln>
                <a:solidFill>
                  <a:srgbClr val="FFFFFF"/>
                </a:solidFill>
                <a:effectLst/>
                <a:uLnTx/>
                <a:uFillTx/>
                <a:latin typeface="Calibri"/>
                <a:cs typeface="Calibri"/>
              </a:rPr>
              <a:t>September-</a:t>
            </a:r>
            <a:r>
              <a:rPr kumimoji="0" sz="1400" b="1" i="0" u="none" strike="noStrike" kern="0" cap="none" spc="0" normalizeH="0" baseline="0" noProof="0" dirty="0">
                <a:ln>
                  <a:noFill/>
                </a:ln>
                <a:solidFill>
                  <a:srgbClr val="FFFFFF"/>
                </a:solidFill>
                <a:effectLst/>
                <a:uLnTx/>
                <a:uFillTx/>
                <a:latin typeface="Calibri"/>
                <a:cs typeface="Calibri"/>
              </a:rPr>
              <a:t>October</a:t>
            </a:r>
            <a:r>
              <a:rPr kumimoji="0" sz="1400" b="1" i="0" u="none" strike="noStrike" kern="0" cap="none" spc="-5" normalizeH="0" baseline="0" noProof="0" dirty="0">
                <a:ln>
                  <a:noFill/>
                </a:ln>
                <a:solidFill>
                  <a:srgbClr val="FFFFFF"/>
                </a:solidFill>
                <a:effectLst/>
                <a:uLnTx/>
                <a:uFillTx/>
                <a:latin typeface="Calibri"/>
                <a:cs typeface="Calibri"/>
              </a:rPr>
              <a:t> </a:t>
            </a:r>
            <a:r>
              <a:rPr kumimoji="0" sz="1400" b="1" i="0" u="none" strike="noStrike" kern="0" cap="none" spc="-20" normalizeH="0" baseline="0" noProof="0" dirty="0">
                <a:ln>
                  <a:noFill/>
                </a:ln>
                <a:solidFill>
                  <a:srgbClr val="FFFFFF"/>
                </a:solidFill>
                <a:effectLst/>
                <a:uLnTx/>
                <a:uFillTx/>
                <a:latin typeface="Calibri"/>
                <a:cs typeface="Calibri"/>
              </a:rPr>
              <a:t>2024 </a:t>
            </a:r>
            <a:endParaRPr kumimoji="0" lang="en-US" sz="1400" b="1" i="0" u="none" strike="noStrike" kern="0" cap="none" spc="-20" normalizeH="0" baseline="0" noProof="0" dirty="0">
              <a:ln>
                <a:noFill/>
              </a:ln>
              <a:solidFill>
                <a:srgbClr val="FFFFFF"/>
              </a:solidFill>
              <a:effectLst/>
              <a:uLnTx/>
              <a:uFillTx/>
              <a:latin typeface="Calibri"/>
              <a:cs typeface="Calibri"/>
            </a:endParaRPr>
          </a:p>
          <a:p>
            <a:pPr marL="337185" marR="207010" lvl="0" indent="-285750" defTabSz="914400" eaLnBrk="1" fontAlgn="auto" latinLnBrk="0" hangingPunct="1">
              <a:lnSpc>
                <a:spcPct val="127099"/>
              </a:lnSpc>
              <a:spcBef>
                <a:spcPts val="430"/>
              </a:spcBef>
              <a:spcAft>
                <a:spcPts val="0"/>
              </a:spcAft>
              <a:buClrTx/>
              <a:buSzTx/>
              <a:buFont typeface="Arial" panose="020B0604020202020204" pitchFamily="34" charset="0"/>
              <a:buChar char="•"/>
              <a:tabLst/>
              <a:defRPr/>
            </a:pPr>
            <a:r>
              <a:rPr kumimoji="0" sz="1400" b="1" i="0" u="none" strike="noStrike" kern="0" cap="none" spc="0" normalizeH="0" baseline="0" noProof="0" dirty="0">
                <a:ln>
                  <a:noFill/>
                </a:ln>
                <a:solidFill>
                  <a:srgbClr val="FFFFFF"/>
                </a:solidFill>
                <a:effectLst/>
                <a:uLnTx/>
                <a:uFillTx/>
                <a:latin typeface="Calibri"/>
                <a:cs typeface="Calibri"/>
              </a:rPr>
              <a:t>Uncover</a:t>
            </a:r>
            <a:r>
              <a:rPr kumimoji="0" sz="1400" b="1" i="0" u="none" strike="noStrike" kern="0" cap="none" spc="-3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a:t>
            </a:r>
            <a:r>
              <a:rPr kumimoji="0" sz="1400" b="1" i="0" u="none" strike="noStrike" kern="0" cap="none" spc="-4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Late</a:t>
            </a:r>
            <a:r>
              <a:rPr kumimoji="0" sz="1400" b="1" i="0" u="none" strike="noStrike" kern="0" cap="none" spc="-40" normalizeH="0" baseline="0" noProof="0" dirty="0">
                <a:ln>
                  <a:noFill/>
                </a:ln>
                <a:solidFill>
                  <a:srgbClr val="FFFFFF"/>
                </a:solidFill>
                <a:effectLst/>
                <a:uLnTx/>
                <a:uFillTx/>
                <a:latin typeface="Calibri"/>
                <a:cs typeface="Calibri"/>
              </a:rPr>
              <a:t> </a:t>
            </a:r>
            <a:r>
              <a:rPr kumimoji="0" sz="1400" b="1" i="0" u="none" strike="noStrike" kern="0" cap="none" spc="-10" normalizeH="0" baseline="0" noProof="0" dirty="0">
                <a:ln>
                  <a:noFill/>
                </a:ln>
                <a:solidFill>
                  <a:srgbClr val="FFFFFF"/>
                </a:solidFill>
                <a:effectLst/>
                <a:uLnTx/>
                <a:uFillTx/>
                <a:latin typeface="Calibri"/>
                <a:cs typeface="Calibri"/>
              </a:rPr>
              <a:t>October-</a:t>
            </a:r>
            <a:r>
              <a:rPr kumimoji="0" sz="1400" b="1" i="0" u="none" strike="noStrike" kern="0" cap="none" spc="0" normalizeH="0" baseline="0" noProof="0" dirty="0">
                <a:ln>
                  <a:noFill/>
                </a:ln>
                <a:solidFill>
                  <a:srgbClr val="FFFFFF"/>
                </a:solidFill>
                <a:effectLst/>
                <a:uLnTx/>
                <a:uFillTx/>
                <a:latin typeface="Calibri"/>
                <a:cs typeface="Calibri"/>
              </a:rPr>
              <a:t>November</a:t>
            </a:r>
            <a:r>
              <a:rPr kumimoji="0" sz="1400" b="1" i="0" u="none" strike="noStrike" kern="0" cap="none" spc="-20" normalizeH="0" baseline="0" noProof="0" dirty="0">
                <a:ln>
                  <a:noFill/>
                </a:ln>
                <a:solidFill>
                  <a:srgbClr val="FFFFFF"/>
                </a:solidFill>
                <a:effectLst/>
                <a:uLnTx/>
                <a:uFillTx/>
                <a:latin typeface="Calibri"/>
                <a:cs typeface="Calibri"/>
              </a:rPr>
              <a:t> 2024 </a:t>
            </a:r>
            <a:endParaRPr kumimoji="0" lang="en-US" sz="1400" b="1" i="0" u="none" strike="noStrike" kern="0" cap="none" spc="-20" normalizeH="0" baseline="0" noProof="0" dirty="0">
              <a:ln>
                <a:noFill/>
              </a:ln>
              <a:solidFill>
                <a:srgbClr val="FFFFFF"/>
              </a:solidFill>
              <a:effectLst/>
              <a:uLnTx/>
              <a:uFillTx/>
              <a:latin typeface="Calibri"/>
              <a:cs typeface="Calibri"/>
            </a:endParaRPr>
          </a:p>
          <a:p>
            <a:pPr marL="337185" marR="207010" lvl="0" indent="-285750" defTabSz="914400" eaLnBrk="1" fontAlgn="auto" latinLnBrk="0" hangingPunct="1">
              <a:lnSpc>
                <a:spcPct val="127099"/>
              </a:lnSpc>
              <a:spcBef>
                <a:spcPts val="430"/>
              </a:spcBef>
              <a:spcAft>
                <a:spcPts val="0"/>
              </a:spcAft>
              <a:buClrTx/>
              <a:buSzTx/>
              <a:buFont typeface="Arial" panose="020B0604020202020204" pitchFamily="34" charset="0"/>
              <a:buChar char="•"/>
              <a:tabLst/>
              <a:defRPr/>
            </a:pPr>
            <a:r>
              <a:rPr kumimoji="0" sz="1400" b="1" i="0" u="none" strike="noStrike" kern="0" cap="none" spc="0" normalizeH="0" baseline="0" noProof="0" dirty="0">
                <a:ln>
                  <a:noFill/>
                </a:ln>
                <a:solidFill>
                  <a:srgbClr val="FFFFFF"/>
                </a:solidFill>
                <a:effectLst/>
                <a:uLnTx/>
                <a:uFillTx/>
                <a:latin typeface="Calibri"/>
                <a:cs typeface="Calibri"/>
              </a:rPr>
              <a:t>Design</a:t>
            </a:r>
            <a:r>
              <a:rPr kumimoji="0" sz="1400" b="1" i="0" u="none" strike="noStrike" kern="0" cap="none" spc="-15" normalizeH="0" baseline="0" noProof="0" dirty="0">
                <a:ln>
                  <a:noFill/>
                </a:ln>
                <a:solidFill>
                  <a:srgbClr val="FFFFFF"/>
                </a:solidFill>
                <a:effectLst/>
                <a:uLnTx/>
                <a:uFillTx/>
                <a:latin typeface="Calibri"/>
                <a:cs typeface="Calibri"/>
              </a:rPr>
              <a:t> </a:t>
            </a:r>
            <a:r>
              <a:rPr kumimoji="0" lang="en-US" sz="1400" b="1" i="0" u="none" strike="noStrike" kern="0" cap="none" spc="0" normalizeH="0" baseline="0" noProof="0" dirty="0">
                <a:ln>
                  <a:noFill/>
                </a:ln>
                <a:solidFill>
                  <a:srgbClr val="FFFFFF"/>
                </a:solidFill>
                <a:effectLst/>
                <a:uLnTx/>
                <a:uFillTx/>
                <a:latin typeface="Calibri"/>
                <a:cs typeface="Calibri"/>
              </a:rPr>
              <a:t>–</a:t>
            </a:r>
            <a:r>
              <a:rPr kumimoji="0" sz="1400" b="1" i="0" u="none" strike="noStrike" kern="0" cap="none" spc="-25" normalizeH="0" baseline="0" noProof="0" dirty="0">
                <a:ln>
                  <a:noFill/>
                </a:ln>
                <a:solidFill>
                  <a:srgbClr val="FFFFFF"/>
                </a:solidFill>
                <a:effectLst/>
                <a:uLnTx/>
                <a:uFillTx/>
                <a:latin typeface="Calibri"/>
                <a:cs typeface="Calibri"/>
              </a:rPr>
              <a:t> </a:t>
            </a:r>
            <a:r>
              <a:rPr kumimoji="0" lang="en-US" sz="1400" b="1" i="0" u="none" strike="noStrike" kern="0" cap="none" spc="-10" normalizeH="0" baseline="0" noProof="0" dirty="0">
                <a:ln>
                  <a:noFill/>
                </a:ln>
                <a:solidFill>
                  <a:srgbClr val="FFFFFF"/>
                </a:solidFill>
                <a:effectLst/>
                <a:uLnTx/>
                <a:uFillTx/>
                <a:latin typeface="Calibri"/>
                <a:cs typeface="Calibri"/>
              </a:rPr>
              <a:t>December 2024 - </a:t>
            </a:r>
            <a:r>
              <a:rPr kumimoji="0" lang="en-US" sz="1400" b="1" i="0" u="none" strike="noStrike" kern="0" cap="none" spc="0" normalizeH="0" baseline="0" noProof="0" dirty="0">
                <a:ln>
                  <a:noFill/>
                </a:ln>
                <a:solidFill>
                  <a:srgbClr val="FFFFFF"/>
                </a:solidFill>
                <a:effectLst/>
                <a:uLnTx/>
                <a:uFillTx/>
                <a:latin typeface="Calibri"/>
                <a:cs typeface="Calibri"/>
              </a:rPr>
              <a:t>February</a:t>
            </a:r>
            <a:r>
              <a:rPr kumimoji="0" sz="1400" b="1" i="0" u="none" strike="noStrike" kern="0" cap="none" spc="-5" normalizeH="0" baseline="0" noProof="0" dirty="0">
                <a:ln>
                  <a:noFill/>
                </a:ln>
                <a:solidFill>
                  <a:srgbClr val="FFFFFF"/>
                </a:solidFill>
                <a:effectLst/>
                <a:uLnTx/>
                <a:uFillTx/>
                <a:latin typeface="Calibri"/>
                <a:cs typeface="Calibri"/>
              </a:rPr>
              <a:t> </a:t>
            </a:r>
            <a:r>
              <a:rPr kumimoji="0" sz="1400" b="1" i="0" u="none" strike="noStrike" kern="0" cap="none" spc="-20" normalizeH="0" baseline="0" noProof="0" dirty="0">
                <a:ln>
                  <a:noFill/>
                </a:ln>
                <a:solidFill>
                  <a:srgbClr val="FFFFFF"/>
                </a:solidFill>
                <a:effectLst/>
                <a:uLnTx/>
                <a:uFillTx/>
                <a:latin typeface="Calibri"/>
                <a:cs typeface="Calibri"/>
              </a:rPr>
              <a:t>2025</a:t>
            </a:r>
            <a:endParaRPr kumimoji="0" sz="1400" b="0" i="0" u="none" strike="noStrike" kern="0" cap="none" spc="0" normalizeH="0" baseline="0" noProof="0" dirty="0">
              <a:ln>
                <a:noFill/>
              </a:ln>
              <a:solidFill>
                <a:sysClr val="windowText" lastClr="000000"/>
              </a:solidFill>
              <a:effectLst/>
              <a:uLnTx/>
              <a:uFillTx/>
              <a:latin typeface="Calibri"/>
              <a:cs typeface="Calibri"/>
            </a:endParaRPr>
          </a:p>
          <a:p>
            <a:pPr marL="337185" marR="0" lvl="0" indent="-285750" defTabSz="914400" eaLnBrk="1" fontAlgn="auto" latinLnBrk="0" hangingPunct="1">
              <a:lnSpc>
                <a:spcPct val="100000"/>
              </a:lnSpc>
              <a:spcBef>
                <a:spcPts val="459"/>
              </a:spcBef>
              <a:spcAft>
                <a:spcPts val="0"/>
              </a:spcAft>
              <a:buClrTx/>
              <a:buSzTx/>
              <a:buFont typeface="Arial" panose="020B0604020202020204" pitchFamily="34" charset="0"/>
              <a:buChar char="•"/>
              <a:tabLst/>
              <a:defRPr/>
            </a:pPr>
            <a:r>
              <a:rPr kumimoji="0" sz="1400" b="1" i="0" u="none" strike="noStrike" kern="0" cap="none" spc="0" normalizeH="0" baseline="0" noProof="0" dirty="0">
                <a:ln>
                  <a:noFill/>
                </a:ln>
                <a:solidFill>
                  <a:srgbClr val="FFFFFF"/>
                </a:solidFill>
                <a:effectLst/>
                <a:uLnTx/>
                <a:uFillTx/>
                <a:latin typeface="Calibri"/>
                <a:cs typeface="Calibri"/>
              </a:rPr>
              <a:t>Decide</a:t>
            </a:r>
            <a:r>
              <a:rPr kumimoji="0" sz="1400" b="1" i="0" u="none" strike="noStrike" kern="0" cap="none" spc="-3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a:t>
            </a:r>
            <a:r>
              <a:rPr kumimoji="0" sz="1400" b="1" i="0" u="none" strike="noStrike" kern="0" cap="none" spc="-40"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Late</a:t>
            </a:r>
            <a:r>
              <a:rPr kumimoji="0" sz="1400" b="1" i="0" u="none" strike="noStrike" kern="0" cap="none" spc="-40" normalizeH="0" baseline="0" noProof="0" dirty="0">
                <a:ln>
                  <a:noFill/>
                </a:ln>
                <a:solidFill>
                  <a:srgbClr val="FFFFFF"/>
                </a:solidFill>
                <a:effectLst/>
                <a:uLnTx/>
                <a:uFillTx/>
                <a:latin typeface="Calibri"/>
                <a:cs typeface="Calibri"/>
              </a:rPr>
              <a:t> </a:t>
            </a:r>
            <a:r>
              <a:rPr kumimoji="0" sz="1400" b="1" i="0" u="none" strike="noStrike" kern="0" cap="none" spc="-10" normalizeH="0" baseline="0" noProof="0" dirty="0">
                <a:ln>
                  <a:noFill/>
                </a:ln>
                <a:solidFill>
                  <a:srgbClr val="FFFFFF"/>
                </a:solidFill>
                <a:effectLst/>
                <a:uLnTx/>
                <a:uFillTx/>
                <a:latin typeface="Calibri"/>
                <a:cs typeface="Calibri"/>
              </a:rPr>
              <a:t>February</a:t>
            </a:r>
            <a:r>
              <a:rPr kumimoji="0" lang="en-US" sz="1400" b="1" i="0" u="none" strike="noStrike" kern="0" cap="none" spc="-10" normalizeH="0" baseline="0" noProof="0" dirty="0">
                <a:ln>
                  <a:noFill/>
                </a:ln>
                <a:solidFill>
                  <a:srgbClr val="FFFFFF"/>
                </a:solidFill>
                <a:effectLst/>
                <a:uLnTx/>
                <a:uFillTx/>
                <a:latin typeface="Calibri"/>
                <a:cs typeface="Calibri"/>
              </a:rPr>
              <a:t> – April</a:t>
            </a:r>
            <a:r>
              <a:rPr kumimoji="0" sz="1400" b="1" i="0" u="none" strike="noStrike" kern="0" cap="none" spc="-35" normalizeH="0" baseline="0" noProof="0" dirty="0">
                <a:ln>
                  <a:noFill/>
                </a:ln>
                <a:solidFill>
                  <a:srgbClr val="FFFFFF"/>
                </a:solidFill>
                <a:effectLst/>
                <a:uLnTx/>
                <a:uFillTx/>
                <a:latin typeface="Calibri"/>
                <a:cs typeface="Calibri"/>
              </a:rPr>
              <a:t> </a:t>
            </a:r>
            <a:r>
              <a:rPr kumimoji="0" sz="1400" b="1" i="0" u="none" strike="noStrike" kern="0" cap="none" spc="-20" normalizeH="0" baseline="0" noProof="0" dirty="0">
                <a:ln>
                  <a:noFill/>
                </a:ln>
                <a:solidFill>
                  <a:srgbClr val="FFFFFF"/>
                </a:solidFill>
                <a:effectLst/>
                <a:uLnTx/>
                <a:uFillTx/>
                <a:latin typeface="Calibri"/>
                <a:cs typeface="Calibri"/>
              </a:rPr>
              <a:t>2025</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2" name="object 12"/>
          <p:cNvSpPr txBox="1"/>
          <p:nvPr/>
        </p:nvSpPr>
        <p:spPr>
          <a:xfrm>
            <a:off x="4740397" y="3429000"/>
            <a:ext cx="3152396" cy="2027286"/>
          </a:xfrm>
          <a:prstGeom prst="rect">
            <a:avLst/>
          </a:prstGeom>
        </p:spPr>
        <p:txBody>
          <a:bodyPr vert="horz" wrap="square" lIns="0" tIns="70485" rIns="0" bIns="0" rtlCol="0">
            <a:spAutoFit/>
          </a:bodyPr>
          <a:lstStyle/>
          <a:p>
            <a:pPr marL="12700" marR="5080" lvl="0" indent="0" defTabSz="914400" eaLnBrk="1" fontAlgn="auto" latinLnBrk="0" hangingPunct="1">
              <a:lnSpc>
                <a:spcPts val="1980"/>
              </a:lnSpc>
              <a:spcBef>
                <a:spcPts val="315"/>
              </a:spcBef>
              <a:spcAft>
                <a:spcPts val="0"/>
              </a:spcAft>
              <a:buClrTx/>
              <a:buSzTx/>
              <a:buFontTx/>
              <a:buNone/>
              <a:tabLst/>
              <a:defRPr/>
            </a:pPr>
            <a:r>
              <a:rPr kumimoji="0" lang="en-US" sz="1800" b="1" i="0" u="none" strike="noStrike" kern="0" cap="none" spc="-20" normalizeH="0" baseline="0" noProof="0" dirty="0">
                <a:ln>
                  <a:noFill/>
                </a:ln>
                <a:solidFill>
                  <a:srgbClr val="FFFFFF"/>
                </a:solidFill>
                <a:effectLst/>
                <a:uLnTx/>
                <a:uFillTx/>
                <a:latin typeface="Calibri"/>
                <a:cs typeface="Calibri"/>
              </a:rPr>
              <a:t>Coming Up: Listening</a:t>
            </a:r>
          </a:p>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a:p>
            <a:pPr marL="288925" marR="207010" lvl="0" indent="-288925" defTabSz="914400" eaLnBrk="1" fontAlgn="auto" latinLnBrk="0" hangingPunct="1">
              <a:lnSpc>
                <a:spcPct val="127099"/>
              </a:lnSpc>
              <a:spcBef>
                <a:spcPts val="430"/>
              </a:spcBef>
              <a:spcAft>
                <a:spcPts val="0"/>
              </a:spcAft>
              <a:buClrTx/>
              <a:buSzTx/>
              <a:buFont typeface="Arial" panose="020B0604020202020204" pitchFamily="34" charset="0"/>
              <a:buChar char="•"/>
              <a:tabLst/>
              <a:defRPr/>
            </a:pPr>
            <a:r>
              <a:rPr lang="en-US" sz="1400" b="1" kern="0" spc="-10" dirty="0">
                <a:solidFill>
                  <a:srgbClr val="FFFFFF"/>
                </a:solidFill>
                <a:latin typeface="Calibri"/>
                <a:cs typeface="Calibri"/>
              </a:rPr>
              <a:t>Listen - September-October 2024 </a:t>
            </a:r>
          </a:p>
          <a:p>
            <a:pPr marL="298450" marR="0" lvl="0" indent="-285750" defTabSz="914400" eaLnBrk="1" fontAlgn="auto" latinLnBrk="0" hangingPunct="1">
              <a:lnSpc>
                <a:spcPct val="100000"/>
              </a:lnSpc>
              <a:spcBef>
                <a:spcPts val="555"/>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uLnTx/>
                <a:uFillTx/>
                <a:latin typeface="Calibri"/>
                <a:cs typeface="Calibri"/>
              </a:rPr>
              <a:t>Student</a:t>
            </a:r>
            <a:r>
              <a:rPr kumimoji="0" lang="en-US" sz="1400" b="1" i="0" u="none" strike="noStrike" kern="0" cap="none" spc="-50" normalizeH="0" baseline="0" noProof="0" dirty="0">
                <a:ln>
                  <a:noFill/>
                </a:ln>
                <a:solidFill>
                  <a:srgbClr val="FFFFFF"/>
                </a:solidFill>
                <a:effectLst/>
                <a:uLnTx/>
                <a:uFillTx/>
                <a:latin typeface="Calibri"/>
                <a:cs typeface="Calibri"/>
              </a:rPr>
              <a:t> </a:t>
            </a:r>
            <a:r>
              <a:rPr kumimoji="0" lang="en-US" sz="1400" b="1" i="0" u="none" strike="noStrike" kern="0" cap="none" spc="0" normalizeH="0" baseline="0" noProof="0" dirty="0">
                <a:ln>
                  <a:noFill/>
                </a:ln>
                <a:solidFill>
                  <a:srgbClr val="FFFFFF"/>
                </a:solidFill>
                <a:effectLst/>
                <a:uLnTx/>
                <a:uFillTx/>
                <a:latin typeface="Calibri"/>
                <a:cs typeface="Calibri"/>
              </a:rPr>
              <a:t>Sessions:</a:t>
            </a:r>
            <a:r>
              <a:rPr kumimoji="0" lang="en-US" sz="1400" b="1" i="0" u="none" strike="noStrike" kern="0" cap="none" spc="-50" normalizeH="0" baseline="0" noProof="0" dirty="0">
                <a:ln>
                  <a:noFill/>
                </a:ln>
                <a:solidFill>
                  <a:srgbClr val="FFFFFF"/>
                </a:solidFill>
                <a:effectLst/>
                <a:uLnTx/>
                <a:uFillTx/>
                <a:latin typeface="Calibri"/>
                <a:cs typeface="Calibri"/>
              </a:rPr>
              <a:t> </a:t>
            </a:r>
            <a:r>
              <a:rPr kumimoji="0" lang="en-US" sz="1400" b="1" i="0" u="none" strike="noStrike" kern="0" cap="none" spc="0" normalizeH="0" baseline="0" noProof="0" dirty="0">
                <a:ln>
                  <a:noFill/>
                </a:ln>
                <a:solidFill>
                  <a:srgbClr val="FFFFFF"/>
                </a:solidFill>
                <a:effectLst/>
                <a:uLnTx/>
                <a:uFillTx/>
                <a:latin typeface="Calibri"/>
                <a:cs typeface="Calibri"/>
              </a:rPr>
              <a:t>October</a:t>
            </a:r>
            <a:r>
              <a:rPr kumimoji="0" lang="en-US" sz="1400" b="1" i="0" u="none" strike="noStrike" kern="0" cap="none" spc="-60" normalizeH="0" baseline="0" noProof="0" dirty="0">
                <a:ln>
                  <a:noFill/>
                </a:ln>
                <a:solidFill>
                  <a:srgbClr val="FFFFFF"/>
                </a:solidFill>
                <a:effectLst/>
                <a:uLnTx/>
                <a:uFillTx/>
                <a:latin typeface="Calibri"/>
                <a:cs typeface="Calibri"/>
              </a:rPr>
              <a:t> </a:t>
            </a:r>
            <a:r>
              <a:rPr kumimoji="0" lang="en-US" sz="1400" b="1" i="0" u="none" strike="noStrike" kern="0" cap="none" spc="-10" normalizeH="0" baseline="0" noProof="0" dirty="0">
                <a:ln>
                  <a:noFill/>
                </a:ln>
                <a:solidFill>
                  <a:srgbClr val="FFFFFF"/>
                </a:solidFill>
                <a:effectLst/>
                <a:uLnTx/>
                <a:uFillTx/>
                <a:latin typeface="Calibri"/>
                <a:cs typeface="Calibri"/>
              </a:rPr>
              <a:t>7 - </a:t>
            </a:r>
            <a:r>
              <a:rPr kumimoji="0" lang="en-US" sz="1400" b="1" i="0" u="none" strike="noStrike" kern="0" cap="none" spc="-25" normalizeH="0" baseline="0" noProof="0" dirty="0">
                <a:ln>
                  <a:noFill/>
                </a:ln>
                <a:solidFill>
                  <a:srgbClr val="FFFFFF"/>
                </a:solidFill>
                <a:effectLst/>
                <a:uLnTx/>
                <a:uFillTx/>
                <a:latin typeface="Calibri"/>
                <a:cs typeface="Calibri"/>
              </a:rPr>
              <a:t>24</a:t>
            </a:r>
          </a:p>
          <a:p>
            <a:pPr marL="298450" marR="0" lvl="0" indent="-285750" defTabSz="914400" eaLnBrk="1" fontAlgn="auto" latinLnBrk="0" hangingPunct="1">
              <a:lnSpc>
                <a:spcPct val="100000"/>
              </a:lnSpc>
              <a:spcBef>
                <a:spcPts val="555"/>
              </a:spcBef>
              <a:spcAft>
                <a:spcPts val="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FFFFFF"/>
                </a:solidFill>
                <a:effectLst/>
                <a:uLnTx/>
                <a:uFillTx/>
                <a:latin typeface="Calibri"/>
                <a:cs typeface="Calibri"/>
              </a:rPr>
              <a:t>Conditions</a:t>
            </a:r>
            <a:r>
              <a:rPr kumimoji="0" lang="en-US" sz="1400" b="1" i="0" u="none" strike="noStrike" kern="0" cap="none" spc="-45" normalizeH="0" baseline="0" noProof="0" dirty="0">
                <a:ln>
                  <a:noFill/>
                </a:ln>
                <a:solidFill>
                  <a:srgbClr val="FFFFFF"/>
                </a:solidFill>
                <a:effectLst/>
                <a:uLnTx/>
                <a:uFillTx/>
                <a:latin typeface="Calibri"/>
                <a:cs typeface="Calibri"/>
              </a:rPr>
              <a:t> </a:t>
            </a:r>
            <a:r>
              <a:rPr kumimoji="0" lang="en-US" sz="1400" b="1" i="0" u="none" strike="noStrike" kern="0" cap="none" spc="0" normalizeH="0" baseline="0" noProof="0" dirty="0">
                <a:ln>
                  <a:noFill/>
                </a:ln>
                <a:solidFill>
                  <a:srgbClr val="FFFFFF"/>
                </a:solidFill>
                <a:effectLst/>
                <a:uLnTx/>
                <a:uFillTx/>
                <a:latin typeface="Calibri"/>
                <a:cs typeface="Calibri"/>
              </a:rPr>
              <a:t>for</a:t>
            </a:r>
            <a:r>
              <a:rPr kumimoji="0" lang="en-US" sz="1400" b="1" i="0" u="none" strike="noStrike" kern="0" cap="none" spc="-60" normalizeH="0" baseline="0" noProof="0" dirty="0">
                <a:ln>
                  <a:noFill/>
                </a:ln>
                <a:solidFill>
                  <a:srgbClr val="FFFFFF"/>
                </a:solidFill>
                <a:effectLst/>
                <a:uLnTx/>
                <a:uFillTx/>
                <a:latin typeface="Calibri"/>
                <a:cs typeface="Calibri"/>
              </a:rPr>
              <a:t> </a:t>
            </a:r>
            <a:r>
              <a:rPr kumimoji="0" lang="en-US" sz="1400" b="1" i="0" u="none" strike="noStrike" kern="0" cap="none" spc="0" normalizeH="0" baseline="0" noProof="0" dirty="0">
                <a:ln>
                  <a:noFill/>
                </a:ln>
                <a:solidFill>
                  <a:srgbClr val="FFFFFF"/>
                </a:solidFill>
                <a:effectLst/>
                <a:uLnTx/>
                <a:uFillTx/>
                <a:latin typeface="Calibri"/>
                <a:cs typeface="Calibri"/>
              </a:rPr>
              <a:t>Success</a:t>
            </a:r>
            <a:r>
              <a:rPr kumimoji="0" lang="en-US" sz="1400" b="1" i="0" u="none" strike="noStrike" kern="0" cap="none" spc="-60" normalizeH="0" baseline="0" noProof="0" dirty="0">
                <a:ln>
                  <a:noFill/>
                </a:ln>
                <a:solidFill>
                  <a:srgbClr val="FFFFFF"/>
                </a:solidFill>
                <a:effectLst/>
                <a:uLnTx/>
                <a:uFillTx/>
                <a:latin typeface="Calibri"/>
                <a:cs typeface="Calibri"/>
              </a:rPr>
              <a:t> Student </a:t>
            </a:r>
            <a:r>
              <a:rPr kumimoji="0" lang="en-US" sz="1400" b="1" i="0" u="none" strike="noStrike" kern="0" cap="none" spc="0" normalizeH="0" baseline="0" noProof="0" dirty="0">
                <a:ln>
                  <a:noFill/>
                </a:ln>
                <a:solidFill>
                  <a:srgbClr val="FFFFFF"/>
                </a:solidFill>
                <a:effectLst/>
                <a:uLnTx/>
                <a:uFillTx/>
                <a:latin typeface="Calibri"/>
                <a:cs typeface="Calibri"/>
              </a:rPr>
              <a:t>Survey:</a:t>
            </a:r>
            <a:r>
              <a:rPr kumimoji="0" lang="en-US" sz="1400" b="1" i="0" u="none" strike="noStrike" kern="0" cap="none" spc="-50" normalizeH="0" baseline="0" noProof="0" dirty="0">
                <a:ln>
                  <a:noFill/>
                </a:ln>
                <a:solidFill>
                  <a:srgbClr val="FFFFFF"/>
                </a:solidFill>
                <a:effectLst/>
                <a:uLnTx/>
                <a:uFillTx/>
                <a:latin typeface="Calibri"/>
                <a:cs typeface="Calibri"/>
              </a:rPr>
              <a:t> </a:t>
            </a:r>
            <a:r>
              <a:rPr kumimoji="0" lang="en-US" sz="1400" b="1" i="0" u="none" strike="noStrike" kern="0" cap="none" spc="0" normalizeH="0" baseline="0" noProof="0" dirty="0">
                <a:ln>
                  <a:noFill/>
                </a:ln>
                <a:solidFill>
                  <a:srgbClr val="FFFFFF"/>
                </a:solidFill>
                <a:effectLst/>
                <a:uLnTx/>
                <a:uFillTx/>
                <a:latin typeface="Calibri"/>
                <a:cs typeface="Calibri"/>
              </a:rPr>
              <a:t>November</a:t>
            </a:r>
            <a:r>
              <a:rPr kumimoji="0" lang="en-US" sz="1400" b="1" i="0" u="none" strike="noStrike" kern="0" cap="none" spc="-50" normalizeH="0" baseline="0" noProof="0" dirty="0">
                <a:ln>
                  <a:noFill/>
                </a:ln>
                <a:solidFill>
                  <a:srgbClr val="FFFFFF"/>
                </a:solidFill>
                <a:effectLst/>
                <a:uLnTx/>
                <a:uFillTx/>
                <a:latin typeface="Calibri"/>
                <a:cs typeface="Calibri"/>
              </a:rPr>
              <a:t> </a:t>
            </a:r>
            <a:r>
              <a:rPr kumimoji="0" lang="en-US" sz="1400" b="1" i="0" u="none" strike="noStrike" kern="0" cap="none" spc="-25" normalizeH="0" baseline="0" noProof="0" dirty="0">
                <a:ln>
                  <a:noFill/>
                </a:ln>
                <a:solidFill>
                  <a:srgbClr val="FFFFFF"/>
                </a:solidFill>
                <a:effectLst/>
                <a:uLnTx/>
                <a:uFillTx/>
                <a:latin typeface="Calibri"/>
                <a:cs typeface="Calibri"/>
              </a:rPr>
              <a:t>11 - 22</a:t>
            </a:r>
            <a:endParaRPr kumimoji="0" sz="1400" b="0" i="0" u="none" strike="noStrike" kern="0" cap="none" spc="0" normalizeH="0" baseline="0" noProof="0" dirty="0">
              <a:ln>
                <a:noFill/>
              </a:ln>
              <a:solidFill>
                <a:sysClr val="windowText" lastClr="000000"/>
              </a:solidFill>
              <a:effectLst/>
              <a:uLnTx/>
              <a:uFillTx/>
              <a:latin typeface="Calibri"/>
              <a:cs typeface="Calibri"/>
            </a:endParaRPr>
          </a:p>
          <a:p>
            <a:pPr marL="298450" marR="0" lvl="0" indent="-285750" defTabSz="914400" eaLnBrk="1" fontAlgn="auto" latinLnBrk="0" hangingPunct="1">
              <a:lnSpc>
                <a:spcPct val="100000"/>
              </a:lnSpc>
              <a:spcBef>
                <a:spcPts val="455"/>
              </a:spcBef>
              <a:spcAft>
                <a:spcPts val="0"/>
              </a:spcAft>
              <a:buClrTx/>
              <a:buSzTx/>
              <a:buFont typeface="Arial" panose="020B0604020202020204" pitchFamily="34" charset="0"/>
              <a:buChar char="•"/>
              <a:tabLst/>
              <a:defRPr/>
            </a:pPr>
            <a:r>
              <a:rPr kumimoji="0" sz="1400" b="1" i="0" u="none" strike="noStrike" kern="0" cap="none" spc="0" normalizeH="0" baseline="0" noProof="0" dirty="0">
                <a:ln>
                  <a:noFill/>
                </a:ln>
                <a:solidFill>
                  <a:srgbClr val="FFFFFF"/>
                </a:solidFill>
                <a:effectLst/>
                <a:uLnTx/>
                <a:uFillTx/>
                <a:latin typeface="Calibri"/>
                <a:cs typeface="Calibri"/>
              </a:rPr>
              <a:t>Faculty</a:t>
            </a:r>
            <a:r>
              <a:rPr kumimoji="0" sz="1400" b="1" i="0" u="none" strike="noStrike" kern="0" cap="none" spc="-45"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and</a:t>
            </a:r>
            <a:r>
              <a:rPr kumimoji="0" sz="1400" b="1" i="0" u="none" strike="noStrike" kern="0" cap="none" spc="-40"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Staff</a:t>
            </a:r>
            <a:r>
              <a:rPr kumimoji="0" sz="1400" b="1" i="0" u="none" strike="noStrike" kern="0" cap="none" spc="-40" normalizeH="0" baseline="0" noProof="0" dirty="0">
                <a:ln>
                  <a:noFill/>
                </a:ln>
                <a:solidFill>
                  <a:srgbClr val="FFFFFF"/>
                </a:solidFill>
                <a:effectLst/>
                <a:uLnTx/>
                <a:uFillTx/>
                <a:latin typeface="Calibri"/>
                <a:cs typeface="Calibri"/>
              </a:rPr>
              <a:t> </a:t>
            </a:r>
            <a:r>
              <a:rPr kumimoji="0" sz="1400" b="1" i="0" u="none" strike="noStrike" kern="0" cap="none" spc="0" normalizeH="0" baseline="0" noProof="0" dirty="0">
                <a:ln>
                  <a:noFill/>
                </a:ln>
                <a:solidFill>
                  <a:srgbClr val="FFFFFF"/>
                </a:solidFill>
                <a:effectLst/>
                <a:uLnTx/>
                <a:uFillTx/>
                <a:latin typeface="Calibri"/>
                <a:cs typeface="Calibri"/>
              </a:rPr>
              <a:t>Sessions:</a:t>
            </a:r>
            <a:r>
              <a:rPr kumimoji="0" sz="1400" b="1" i="0" u="none" strike="noStrike" kern="0" cap="none" spc="-40" normalizeH="0" baseline="0" noProof="0" dirty="0">
                <a:ln>
                  <a:noFill/>
                </a:ln>
                <a:solidFill>
                  <a:srgbClr val="FFFFFF"/>
                </a:solidFill>
                <a:effectLst/>
                <a:uLnTx/>
                <a:uFillTx/>
                <a:latin typeface="Calibri"/>
                <a:cs typeface="Calibri"/>
              </a:rPr>
              <a:t> </a:t>
            </a:r>
            <a:r>
              <a:rPr kumimoji="0" lang="en-US" sz="1400" b="1" i="0" u="none" strike="noStrike" kern="0" cap="none" spc="0" normalizeH="0" baseline="0" noProof="0" dirty="0">
                <a:ln>
                  <a:noFill/>
                </a:ln>
                <a:solidFill>
                  <a:srgbClr val="FFFFFF"/>
                </a:solidFill>
                <a:effectLst/>
                <a:uLnTx/>
                <a:uFillTx/>
                <a:latin typeface="Calibri"/>
                <a:cs typeface="Calibri"/>
              </a:rPr>
              <a:t>Dec - Feb</a:t>
            </a:r>
            <a:endParaRPr kumimoji="0" sz="1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3" name="object 13"/>
          <p:cNvSpPr txBox="1"/>
          <p:nvPr/>
        </p:nvSpPr>
        <p:spPr>
          <a:xfrm>
            <a:off x="8442190" y="3472411"/>
            <a:ext cx="296481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Calibri"/>
                <a:cs typeface="Calibri"/>
              </a:rPr>
              <a:t>EFCP</a:t>
            </a:r>
            <a:r>
              <a:rPr kumimoji="0" sz="1800" b="1" i="0" u="none" strike="noStrike" kern="0" cap="none" spc="-40" normalizeH="0" baseline="0" noProof="0" dirty="0">
                <a:ln>
                  <a:noFill/>
                </a:ln>
                <a:solidFill>
                  <a:srgbClr val="FFFFFF"/>
                </a:solidFill>
                <a:effectLst/>
                <a:uLnTx/>
                <a:uFillTx/>
                <a:latin typeface="Calibri"/>
                <a:cs typeface="Calibri"/>
              </a:rPr>
              <a:t> </a:t>
            </a:r>
            <a:r>
              <a:rPr kumimoji="0" sz="1800" b="1" i="0" u="none" strike="noStrike" kern="0" cap="none" spc="-10" normalizeH="0" baseline="0" noProof="0" dirty="0">
                <a:ln>
                  <a:noFill/>
                </a:ln>
                <a:solidFill>
                  <a:srgbClr val="FFFFFF"/>
                </a:solidFill>
                <a:effectLst/>
                <a:uLnTx/>
                <a:uFillTx/>
                <a:latin typeface="Calibri"/>
                <a:cs typeface="Calibri"/>
              </a:rPr>
              <a:t>Webpage</a:t>
            </a:r>
            <a:r>
              <a:rPr kumimoji="0" sz="1800" b="1" i="0" u="none" strike="noStrike" kern="0" cap="none" spc="-3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a:t>
            </a:r>
            <a:r>
              <a:rPr kumimoji="0" sz="1800" b="1" i="0" u="none" strike="noStrike" kern="0" cap="none" spc="-35" normalizeH="0" baseline="0" noProof="0" dirty="0">
                <a:ln>
                  <a:noFill/>
                </a:ln>
                <a:solidFill>
                  <a:srgbClr val="FFFFFF"/>
                </a:solidFill>
                <a:effectLst/>
                <a:uLnTx/>
                <a:uFillTx/>
                <a:latin typeface="Calibri"/>
                <a:cs typeface="Calibri"/>
              </a:rPr>
              <a:t> </a:t>
            </a:r>
            <a:r>
              <a:rPr kumimoji="0" sz="1800" b="1" i="0" u="none" strike="noStrike" kern="0" cap="none" spc="0" normalizeH="0" baseline="0" noProof="0" dirty="0">
                <a:ln>
                  <a:noFill/>
                </a:ln>
                <a:solidFill>
                  <a:srgbClr val="FFFFFF"/>
                </a:solidFill>
                <a:effectLst/>
                <a:uLnTx/>
                <a:uFillTx/>
                <a:latin typeface="Calibri"/>
                <a:cs typeface="Calibri"/>
              </a:rPr>
              <a:t>Coming</a:t>
            </a:r>
            <a:r>
              <a:rPr kumimoji="0" sz="1800" b="1" i="0" u="none" strike="noStrike" kern="0" cap="none" spc="-40" normalizeH="0" baseline="0" noProof="0" dirty="0">
                <a:ln>
                  <a:noFill/>
                </a:ln>
                <a:solidFill>
                  <a:srgbClr val="FFFFFF"/>
                </a:solidFill>
                <a:effectLst/>
                <a:uLnTx/>
                <a:uFillTx/>
                <a:latin typeface="Calibri"/>
                <a:cs typeface="Calibri"/>
              </a:rPr>
              <a:t> </a:t>
            </a:r>
            <a:r>
              <a:rPr kumimoji="0" sz="1800" b="1" i="0" u="none" strike="noStrike" kern="0" cap="none" spc="-10" normalizeH="0" baseline="0" noProof="0" dirty="0">
                <a:ln>
                  <a:noFill/>
                </a:ln>
                <a:solidFill>
                  <a:srgbClr val="FFFFFF"/>
                </a:solidFill>
                <a:effectLst/>
                <a:uLnTx/>
                <a:uFillTx/>
                <a:latin typeface="Calibri"/>
                <a:cs typeface="Calibri"/>
              </a:rPr>
              <a:t>Soon!</a:t>
            </a:r>
            <a:endParaRPr kumimoji="0" sz="180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16" name="object 10">
            <a:extLst>
              <a:ext uri="{FF2B5EF4-FFF2-40B4-BE49-F238E27FC236}">
                <a16:creationId xmlns:a16="http://schemas.microsoft.com/office/drawing/2014/main" id="{C4FA6554-9067-4719-9A6A-8F8E377E1B71}"/>
              </a:ext>
            </a:extLst>
          </p:cNvPr>
          <p:cNvPicPr/>
          <p:nvPr/>
        </p:nvPicPr>
        <p:blipFill>
          <a:blip r:embed="rId3" cstate="print"/>
          <a:stretch>
            <a:fillRect/>
          </a:stretch>
        </p:blipFill>
        <p:spPr>
          <a:xfrm>
            <a:off x="9067800" y="1900198"/>
            <a:ext cx="1185672" cy="1185672"/>
          </a:xfrm>
          <a:prstGeom prst="rect">
            <a:avLst/>
          </a:prstGeom>
        </p:spPr>
      </p:pic>
      <p:pic>
        <p:nvPicPr>
          <p:cNvPr id="17" name="object 9">
            <a:extLst>
              <a:ext uri="{FF2B5EF4-FFF2-40B4-BE49-F238E27FC236}">
                <a16:creationId xmlns:a16="http://schemas.microsoft.com/office/drawing/2014/main" id="{910CE130-F6D7-4747-98A9-5852E1A55782}"/>
              </a:ext>
            </a:extLst>
          </p:cNvPr>
          <p:cNvPicPr/>
          <p:nvPr/>
        </p:nvPicPr>
        <p:blipFill>
          <a:blip r:embed="rId4" cstate="print"/>
          <a:stretch>
            <a:fillRect/>
          </a:stretch>
        </p:blipFill>
        <p:spPr>
          <a:xfrm>
            <a:off x="5105400" y="1853033"/>
            <a:ext cx="1185672" cy="1185672"/>
          </a:xfrm>
          <a:prstGeom prst="rect">
            <a:avLst/>
          </a:prstGeom>
        </p:spPr>
      </p:pic>
      <p:sp>
        <p:nvSpPr>
          <p:cNvPr id="11" name="object 2">
            <a:extLst>
              <a:ext uri="{FF2B5EF4-FFF2-40B4-BE49-F238E27FC236}">
                <a16:creationId xmlns:a16="http://schemas.microsoft.com/office/drawing/2014/main" id="{708FBA0D-D437-4731-8D1C-F5D49602F14E}"/>
              </a:ext>
            </a:extLst>
          </p:cNvPr>
          <p:cNvSpPr txBox="1">
            <a:spLocks/>
          </p:cNvSpPr>
          <p:nvPr/>
        </p:nvSpPr>
        <p:spPr>
          <a:xfrm>
            <a:off x="440371" y="289798"/>
            <a:ext cx="11311255" cy="587981"/>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600" spc="-10" dirty="0"/>
              <a:t>Mt. SAC 2035 October Communication</a:t>
            </a:r>
            <a:endParaRPr lang="en-US" sz="3600" dirty="0"/>
          </a:p>
        </p:txBody>
      </p:sp>
    </p:spTree>
    <p:extLst>
      <p:ext uri="{BB962C8B-B14F-4D97-AF65-F5344CB8AC3E}">
        <p14:creationId xmlns:p14="http://schemas.microsoft.com/office/powerpoint/2010/main" val="449795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3048000" y="2362200"/>
            <a:ext cx="8382000" cy="639727"/>
          </a:xfrm>
          <a:prstGeom prst="rect">
            <a:avLst/>
          </a:prstGeom>
        </p:spPr>
        <p:txBody>
          <a:bodyPr vert="horz" wrap="square" lIns="0" tIns="70485" rIns="0" bIns="0" rtlCol="0">
            <a:spAutoFit/>
          </a:bodyPr>
          <a:lstStyle/>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1800" b="1" i="0" u="none" strike="noStrike" kern="0" cap="none" spc="-20" normalizeH="0" baseline="0" noProof="0" dirty="0">
              <a:ln>
                <a:noFill/>
              </a:ln>
              <a:solidFill>
                <a:srgbClr val="FFFFFF"/>
              </a:solidFill>
              <a:effectLst/>
              <a:uLnTx/>
              <a:uFillTx/>
              <a:latin typeface="Calibri"/>
              <a:cs typeface="Calibri"/>
            </a:endParaRPr>
          </a:p>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4" name="object 2">
            <a:extLst>
              <a:ext uri="{FF2B5EF4-FFF2-40B4-BE49-F238E27FC236}">
                <a16:creationId xmlns:a16="http://schemas.microsoft.com/office/drawing/2014/main" id="{3A2A3289-DF5E-4069-B26F-A08AC3950C3E}"/>
              </a:ext>
            </a:extLst>
          </p:cNvPr>
          <p:cNvSpPr txBox="1">
            <a:spLocks/>
          </p:cNvSpPr>
          <p:nvPr/>
        </p:nvSpPr>
        <p:spPr>
          <a:xfrm>
            <a:off x="521208" y="448055"/>
            <a:ext cx="11311255" cy="587981"/>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600" spc="-10" dirty="0"/>
              <a:t>Save the Date!</a:t>
            </a:r>
            <a:endParaRPr lang="en-US" sz="3600" dirty="0"/>
          </a:p>
        </p:txBody>
      </p:sp>
      <p:sp>
        <p:nvSpPr>
          <p:cNvPr id="18" name="object 3">
            <a:extLst>
              <a:ext uri="{FF2B5EF4-FFF2-40B4-BE49-F238E27FC236}">
                <a16:creationId xmlns:a16="http://schemas.microsoft.com/office/drawing/2014/main" id="{A0E808A3-BE8F-4E87-A7A9-C4CAFB4730BF}"/>
              </a:ext>
            </a:extLst>
          </p:cNvPr>
          <p:cNvSpPr txBox="1">
            <a:spLocks noGrp="1"/>
          </p:cNvSpPr>
          <p:nvPr>
            <p:ph type="body" idx="1"/>
          </p:nvPr>
        </p:nvSpPr>
        <p:spPr>
          <a:xfrm>
            <a:off x="2209800" y="3948269"/>
            <a:ext cx="8477250" cy="1813958"/>
          </a:xfrm>
          <a:prstGeom prst="rect">
            <a:avLst/>
          </a:prstGeom>
          <a:ln w="28575">
            <a:noFill/>
          </a:ln>
        </p:spPr>
        <p:txBody>
          <a:bodyPr vert="horz" wrap="square" lIns="0" tIns="13335" rIns="0" bIns="0" rtlCol="0">
            <a:spAutoFit/>
          </a:bodyPr>
          <a:lstStyle/>
          <a:p>
            <a:pPr marL="628650" indent="-342900">
              <a:spcBef>
                <a:spcPts val="555"/>
              </a:spcBef>
              <a:buFont typeface="Arial" panose="020B0604020202020204" pitchFamily="34" charset="0"/>
              <a:buChar char="•"/>
              <a:defRPr/>
            </a:pPr>
            <a:endParaRPr lang="en-US" sz="1200" spc="-10" dirty="0"/>
          </a:p>
          <a:p>
            <a:pPr marL="742950" lvl="1" algn="ctr">
              <a:spcBef>
                <a:spcPts val="555"/>
              </a:spcBef>
              <a:defRPr/>
            </a:pPr>
            <a:r>
              <a:rPr lang="en-US" sz="3600" b="1" spc="-10" dirty="0">
                <a:solidFill>
                  <a:schemeClr val="bg1"/>
                </a:solidFill>
                <a:highlight>
                  <a:srgbClr val="800000"/>
                </a:highlight>
                <a:latin typeface="Arial" panose="020B0604020202020204" pitchFamily="34" charset="0"/>
                <a:cs typeface="Arial" panose="020B0604020202020204" pitchFamily="34" charset="0"/>
              </a:rPr>
              <a:t>Spring 2025 Joint Planning Summit </a:t>
            </a:r>
          </a:p>
          <a:p>
            <a:pPr marL="742950" lvl="1" algn="ctr">
              <a:spcBef>
                <a:spcPts val="555"/>
              </a:spcBef>
              <a:defRPr/>
            </a:pPr>
            <a:r>
              <a:rPr lang="en-US" sz="3600" b="1" spc="-10" dirty="0">
                <a:solidFill>
                  <a:schemeClr val="bg1"/>
                </a:solidFill>
                <a:highlight>
                  <a:srgbClr val="800000"/>
                </a:highlight>
                <a:latin typeface="Arial" panose="020B0604020202020204" pitchFamily="34" charset="0"/>
                <a:cs typeface="Arial" panose="020B0604020202020204" pitchFamily="34" charset="0"/>
              </a:rPr>
              <a:t>March 14</a:t>
            </a:r>
            <a:r>
              <a:rPr lang="en-US" sz="3600" b="1" spc="-10" baseline="30000" dirty="0">
                <a:solidFill>
                  <a:schemeClr val="bg1"/>
                </a:solidFill>
                <a:highlight>
                  <a:srgbClr val="800000"/>
                </a:highlight>
                <a:latin typeface="Arial" panose="020B0604020202020204" pitchFamily="34" charset="0"/>
                <a:cs typeface="Arial" panose="020B0604020202020204" pitchFamily="34" charset="0"/>
              </a:rPr>
              <a:t>th</a:t>
            </a:r>
          </a:p>
          <a:p>
            <a:pPr marL="742950" lvl="1">
              <a:spcBef>
                <a:spcPts val="555"/>
              </a:spcBef>
              <a:defRPr/>
            </a:pPr>
            <a:endParaRPr lang="en-US" spc="-10" dirty="0">
              <a:solidFill>
                <a:schemeClr val="tx1"/>
              </a:solidFill>
              <a:latin typeface="Arial"/>
              <a:cs typeface="Arial"/>
            </a:endParaRPr>
          </a:p>
        </p:txBody>
      </p:sp>
      <p:pic>
        <p:nvPicPr>
          <p:cNvPr id="1026" name="Picture 2" descr="SAVE THE DATE! | International Popcorn Co.">
            <a:extLst>
              <a:ext uri="{FF2B5EF4-FFF2-40B4-BE49-F238E27FC236}">
                <a16:creationId xmlns:a16="http://schemas.microsoft.com/office/drawing/2014/main" id="{F857EA49-5BB4-429E-A81C-62EDEF7A5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325" y="1283039"/>
            <a:ext cx="3124200" cy="279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2001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2743200" y="1295400"/>
            <a:ext cx="8382000" cy="4503156"/>
          </a:xfrm>
          <a:prstGeom prst="rect">
            <a:avLst/>
          </a:prstGeom>
        </p:spPr>
        <p:txBody>
          <a:bodyPr vert="horz" wrap="square" lIns="0" tIns="70485" rIns="0" bIns="0" rtlCol="0">
            <a:spAutoFit/>
          </a:bodyPr>
          <a:lstStyle/>
          <a:p>
            <a:pPr algn="l"/>
            <a:endParaRPr lang="en-US" sz="1800" b="0" i="0" u="none" strike="noStrike" baseline="0" dirty="0">
              <a:solidFill>
                <a:srgbClr val="000000"/>
              </a:solidFill>
              <a:latin typeface="Georgia" panose="02040502050405020303" pitchFamily="18" charset="0"/>
            </a:endParaRPr>
          </a:p>
          <a:p>
            <a:pPr marR="132340" algn="ctr"/>
            <a:r>
              <a:rPr lang="en-US" sz="5400" b="0" i="1" u="none" strike="noStrike" baseline="0" dirty="0">
                <a:latin typeface="Georgia" panose="02040502050405020303" pitchFamily="18" charset="0"/>
              </a:rPr>
              <a:t>“Mt. SAC is a place of </a:t>
            </a:r>
            <a:r>
              <a:rPr lang="en-US" sz="5400" b="1" i="1" u="none" strike="noStrike" baseline="0" dirty="0">
                <a:latin typeface="Georgia" panose="02040502050405020303" pitchFamily="18" charset="0"/>
              </a:rPr>
              <a:t>second chances</a:t>
            </a:r>
            <a:r>
              <a:rPr lang="en-US" sz="5400" b="0" i="1" u="none" strike="noStrike" baseline="0" dirty="0">
                <a:latin typeface="Georgia" panose="02040502050405020303" pitchFamily="18" charset="0"/>
              </a:rPr>
              <a:t>, where anyone can be a college student at any point in their lives.”</a:t>
            </a:r>
            <a:endParaRPr kumimoji="0" lang="en-US" sz="5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4" name="object 2">
            <a:extLst>
              <a:ext uri="{FF2B5EF4-FFF2-40B4-BE49-F238E27FC236}">
                <a16:creationId xmlns:a16="http://schemas.microsoft.com/office/drawing/2014/main" id="{3A2A3289-DF5E-4069-B26F-A08AC3950C3E}"/>
              </a:ext>
            </a:extLst>
          </p:cNvPr>
          <p:cNvSpPr txBox="1">
            <a:spLocks/>
          </p:cNvSpPr>
          <p:nvPr/>
        </p:nvSpPr>
        <p:spPr>
          <a:xfrm>
            <a:off x="521208" y="273884"/>
            <a:ext cx="11311255" cy="587981"/>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600" dirty="0"/>
              <a:t>A </a:t>
            </a:r>
            <a:r>
              <a:rPr lang="en-US" sz="3600"/>
              <a:t>Returning Student’s </a:t>
            </a:r>
            <a:r>
              <a:rPr lang="en-US" sz="3600" dirty="0"/>
              <a:t>Perspective</a:t>
            </a:r>
          </a:p>
        </p:txBody>
      </p:sp>
    </p:spTree>
    <p:extLst>
      <p:ext uri="{BB962C8B-B14F-4D97-AF65-F5344CB8AC3E}">
        <p14:creationId xmlns:p14="http://schemas.microsoft.com/office/powerpoint/2010/main" val="4072730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7BDB0-172A-A018-613B-10DE2AA1A47B}"/>
            </a:ext>
          </a:extLst>
        </p:cNvPr>
        <p:cNvGrpSpPr/>
        <p:nvPr/>
      </p:nvGrpSpPr>
      <p:grpSpPr>
        <a:xfrm>
          <a:off x="0" y="0"/>
          <a:ext cx="0" cy="0"/>
          <a:chOff x="0" y="0"/>
          <a:chExt cx="0" cy="0"/>
        </a:xfrm>
      </p:grpSpPr>
      <p:sp>
        <p:nvSpPr>
          <p:cNvPr id="12" name="object 12">
            <a:extLst>
              <a:ext uri="{FF2B5EF4-FFF2-40B4-BE49-F238E27FC236}">
                <a16:creationId xmlns:a16="http://schemas.microsoft.com/office/drawing/2014/main" id="{47FBD867-A5B0-3775-AB59-C9BCA1DC74F1}"/>
              </a:ext>
            </a:extLst>
          </p:cNvPr>
          <p:cNvSpPr txBox="1"/>
          <p:nvPr/>
        </p:nvSpPr>
        <p:spPr>
          <a:xfrm>
            <a:off x="3048000" y="2362200"/>
            <a:ext cx="8382000" cy="639727"/>
          </a:xfrm>
          <a:prstGeom prst="rect">
            <a:avLst/>
          </a:prstGeom>
        </p:spPr>
        <p:txBody>
          <a:bodyPr vert="horz" wrap="square" lIns="0" tIns="70485" rIns="0" bIns="0" rtlCol="0">
            <a:spAutoFit/>
          </a:bodyPr>
          <a:lstStyle/>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1800" b="1" i="0" u="none" strike="noStrike" kern="0" cap="none" spc="-20" normalizeH="0" baseline="0" noProof="0" dirty="0">
              <a:ln>
                <a:noFill/>
              </a:ln>
              <a:solidFill>
                <a:srgbClr val="FFFFFF"/>
              </a:solidFill>
              <a:effectLst/>
              <a:uLnTx/>
              <a:uFillTx/>
              <a:latin typeface="Calibri"/>
              <a:cs typeface="Calibri"/>
            </a:endParaRPr>
          </a:p>
          <a:p>
            <a:pPr marL="12700" marR="5080" lvl="0" indent="0" defTabSz="914400" eaLnBrk="1" fontAlgn="auto" latinLnBrk="0" hangingPunct="1">
              <a:lnSpc>
                <a:spcPts val="1980"/>
              </a:lnSpc>
              <a:spcBef>
                <a:spcPts val="315"/>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14" name="object 2">
            <a:extLst>
              <a:ext uri="{FF2B5EF4-FFF2-40B4-BE49-F238E27FC236}">
                <a16:creationId xmlns:a16="http://schemas.microsoft.com/office/drawing/2014/main" id="{0588EDAF-5589-216E-F2FC-2E5A7FD6A1AD}"/>
              </a:ext>
            </a:extLst>
          </p:cNvPr>
          <p:cNvSpPr txBox="1">
            <a:spLocks/>
          </p:cNvSpPr>
          <p:nvPr/>
        </p:nvSpPr>
        <p:spPr>
          <a:xfrm>
            <a:off x="521208" y="448055"/>
            <a:ext cx="11311255" cy="587981"/>
          </a:xfrm>
          <a:prstGeom prst="rect">
            <a:avLst/>
          </a:prstGeom>
          <a:solidFill>
            <a:srgbClr val="922C31"/>
          </a:solidFill>
        </p:spPr>
        <p:txBody>
          <a:bodyPr vert="horz" wrap="square" lIns="0" tIns="33655" rIns="0" bIns="0" rtlCol="0">
            <a:spAutoFit/>
          </a:bodyPr>
          <a:lstStyle>
            <a:lvl1pPr>
              <a:defRPr sz="6600" b="1" i="0">
                <a:solidFill>
                  <a:schemeClr val="bg1"/>
                </a:solidFill>
                <a:latin typeface="Arial"/>
                <a:ea typeface="+mj-ea"/>
                <a:cs typeface="Arial"/>
              </a:defRPr>
            </a:lvl1pPr>
          </a:lstStyle>
          <a:p>
            <a:pPr marL="91440">
              <a:spcBef>
                <a:spcPts val="265"/>
              </a:spcBef>
            </a:pPr>
            <a:r>
              <a:rPr lang="en-US" sz="3600" spc="-10" dirty="0"/>
              <a:t>Summit Feedback</a:t>
            </a:r>
            <a:endParaRPr lang="en-US" sz="3600" dirty="0"/>
          </a:p>
        </p:txBody>
      </p:sp>
      <p:sp>
        <p:nvSpPr>
          <p:cNvPr id="3" name="Text Placeholder 2">
            <a:extLst>
              <a:ext uri="{FF2B5EF4-FFF2-40B4-BE49-F238E27FC236}">
                <a16:creationId xmlns:a16="http://schemas.microsoft.com/office/drawing/2014/main" id="{654A1A50-83D5-4A2F-ABC7-F9D8C7D1BC72}"/>
              </a:ext>
            </a:extLst>
          </p:cNvPr>
          <p:cNvSpPr>
            <a:spLocks noGrp="1"/>
          </p:cNvSpPr>
          <p:nvPr>
            <p:ph type="body" idx="1"/>
          </p:nvPr>
        </p:nvSpPr>
        <p:spPr>
          <a:xfrm>
            <a:off x="1924159" y="2136338"/>
            <a:ext cx="2395178" cy="2215991"/>
          </a:xfrm>
        </p:spPr>
        <p:txBody>
          <a:bodyPr/>
          <a:lstStyle/>
          <a:p>
            <a:r>
              <a:rPr lang="en-US" dirty="0">
                <a:effectLst>
                  <a:outerShdw blurRad="38100" dist="38100" dir="2700000" algn="tl">
                    <a:srgbClr val="000000">
                      <a:alpha val="43137"/>
                    </a:srgbClr>
                  </a:outerShdw>
                </a:effectLst>
              </a:rPr>
              <a:t>Please use this QRC to provide us with your feedback on today’s Joint Planning Summit!</a:t>
            </a:r>
          </a:p>
        </p:txBody>
      </p:sp>
      <p:pic>
        <p:nvPicPr>
          <p:cNvPr id="4" name="Picture 3">
            <a:extLst>
              <a:ext uri="{FF2B5EF4-FFF2-40B4-BE49-F238E27FC236}">
                <a16:creationId xmlns:a16="http://schemas.microsoft.com/office/drawing/2014/main" id="{825177F9-19F8-B2EB-9AA1-4E537BD6241A}"/>
              </a:ext>
            </a:extLst>
          </p:cNvPr>
          <p:cNvPicPr>
            <a:picLocks noChangeAspect="1"/>
          </p:cNvPicPr>
          <p:nvPr/>
        </p:nvPicPr>
        <p:blipFill>
          <a:blip r:embed="rId2"/>
          <a:stretch>
            <a:fillRect/>
          </a:stretch>
        </p:blipFill>
        <p:spPr>
          <a:xfrm>
            <a:off x="5443178" y="1655028"/>
            <a:ext cx="4402092" cy="4402092"/>
          </a:xfrm>
          <a:prstGeom prst="rect">
            <a:avLst/>
          </a:prstGeom>
        </p:spPr>
      </p:pic>
    </p:spTree>
    <p:extLst>
      <p:ext uri="{BB962C8B-B14F-4D97-AF65-F5344CB8AC3E}">
        <p14:creationId xmlns:p14="http://schemas.microsoft.com/office/powerpoint/2010/main" val="1260982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09985" cy="602729"/>
          </a:xfrm>
          <a:prstGeom prst="rect">
            <a:avLst/>
          </a:prstGeom>
          <a:solidFill>
            <a:srgbClr val="922C31"/>
          </a:solidFill>
        </p:spPr>
        <p:txBody>
          <a:bodyPr vert="horz" wrap="square" lIns="0" tIns="0" rIns="0" bIns="0" rtlCol="0">
            <a:spAutoFit/>
          </a:bodyPr>
          <a:lstStyle/>
          <a:p>
            <a:pPr marL="91440">
              <a:lnSpc>
                <a:spcPts val="4665"/>
              </a:lnSpc>
            </a:pPr>
            <a:r>
              <a:rPr sz="4000" dirty="0"/>
              <a:t>Context</a:t>
            </a:r>
          </a:p>
        </p:txBody>
      </p:sp>
      <p:sp>
        <p:nvSpPr>
          <p:cNvPr id="3" name="object 3"/>
          <p:cNvSpPr txBox="1">
            <a:spLocks noGrp="1"/>
          </p:cNvSpPr>
          <p:nvPr>
            <p:ph type="body" idx="1"/>
          </p:nvPr>
        </p:nvSpPr>
        <p:spPr>
          <a:xfrm>
            <a:off x="1818993" y="1409763"/>
            <a:ext cx="9570720" cy="3676006"/>
          </a:xfrm>
          <a:prstGeom prst="rect">
            <a:avLst/>
          </a:prstGeom>
        </p:spPr>
        <p:txBody>
          <a:bodyPr vert="horz" wrap="square" lIns="0" tIns="13335" rIns="0" bIns="0" rtlCol="0">
            <a:spAutoFit/>
          </a:bodyPr>
          <a:lstStyle/>
          <a:p>
            <a:pPr marL="27940" marR="5080">
              <a:lnSpc>
                <a:spcPct val="100000"/>
              </a:lnSpc>
              <a:spcBef>
                <a:spcPts val="105"/>
              </a:spcBef>
            </a:pPr>
            <a:r>
              <a:rPr sz="2600" dirty="0"/>
              <a:t>Since</a:t>
            </a:r>
            <a:r>
              <a:rPr sz="2600" spc="-50" dirty="0"/>
              <a:t> </a:t>
            </a:r>
            <a:r>
              <a:rPr sz="2600" dirty="0"/>
              <a:t>completion</a:t>
            </a:r>
            <a:r>
              <a:rPr sz="2600" spc="-50" dirty="0"/>
              <a:t> </a:t>
            </a:r>
            <a:r>
              <a:rPr sz="2600" dirty="0"/>
              <a:t>of</a:t>
            </a:r>
            <a:r>
              <a:rPr sz="2600" spc="-50" dirty="0"/>
              <a:t> </a:t>
            </a:r>
            <a:r>
              <a:rPr sz="2600" dirty="0"/>
              <a:t>Mt.</a:t>
            </a:r>
            <a:r>
              <a:rPr sz="2600" spc="-35" dirty="0"/>
              <a:t> </a:t>
            </a:r>
            <a:r>
              <a:rPr sz="2600" dirty="0"/>
              <a:t>SAC’s</a:t>
            </a:r>
            <a:r>
              <a:rPr sz="2600" spc="-65" dirty="0"/>
              <a:t> </a:t>
            </a:r>
            <a:r>
              <a:rPr sz="2600" b="1" dirty="0">
                <a:latin typeface="Arial"/>
                <a:cs typeface="Arial"/>
              </a:rPr>
              <a:t>2018</a:t>
            </a:r>
            <a:r>
              <a:rPr sz="2600" b="1" spc="-40" dirty="0">
                <a:latin typeface="Arial"/>
                <a:cs typeface="Arial"/>
              </a:rPr>
              <a:t> </a:t>
            </a:r>
            <a:r>
              <a:rPr sz="2600" b="1" dirty="0">
                <a:latin typeface="Arial"/>
                <a:cs typeface="Arial"/>
              </a:rPr>
              <a:t>Education</a:t>
            </a:r>
            <a:r>
              <a:rPr sz="2600" b="1" spc="-70" dirty="0">
                <a:latin typeface="Arial"/>
                <a:cs typeface="Arial"/>
              </a:rPr>
              <a:t> </a:t>
            </a:r>
            <a:r>
              <a:rPr sz="2600" b="1" dirty="0">
                <a:latin typeface="Arial"/>
                <a:cs typeface="Arial"/>
              </a:rPr>
              <a:t>&amp;</a:t>
            </a:r>
            <a:r>
              <a:rPr sz="2600" b="1" spc="-40" dirty="0">
                <a:latin typeface="Arial"/>
                <a:cs typeface="Arial"/>
              </a:rPr>
              <a:t> </a:t>
            </a:r>
            <a:r>
              <a:rPr sz="2600" b="1" spc="-10" dirty="0">
                <a:latin typeface="Arial"/>
                <a:cs typeface="Arial"/>
              </a:rPr>
              <a:t>Facilities </a:t>
            </a:r>
            <a:r>
              <a:rPr sz="2600" b="1" dirty="0">
                <a:latin typeface="Arial"/>
                <a:cs typeface="Arial"/>
              </a:rPr>
              <a:t>Master</a:t>
            </a:r>
            <a:r>
              <a:rPr sz="2600" b="1" spc="-70" dirty="0">
                <a:latin typeface="Arial"/>
                <a:cs typeface="Arial"/>
              </a:rPr>
              <a:t> </a:t>
            </a:r>
            <a:r>
              <a:rPr sz="2600" b="1" dirty="0">
                <a:latin typeface="Arial"/>
                <a:cs typeface="Arial"/>
              </a:rPr>
              <a:t>Plan</a:t>
            </a:r>
            <a:r>
              <a:rPr sz="2600" dirty="0"/>
              <a:t>,</a:t>
            </a:r>
            <a:r>
              <a:rPr sz="2600" spc="-45" dirty="0"/>
              <a:t> </a:t>
            </a:r>
            <a:r>
              <a:rPr sz="2600" dirty="0"/>
              <a:t>significant,</a:t>
            </a:r>
            <a:r>
              <a:rPr sz="2600" spc="-70" dirty="0"/>
              <a:t> </a:t>
            </a:r>
            <a:r>
              <a:rPr sz="2600" dirty="0"/>
              <a:t>transformative</a:t>
            </a:r>
            <a:r>
              <a:rPr sz="2600" spc="-75" dirty="0"/>
              <a:t> </a:t>
            </a:r>
            <a:r>
              <a:rPr sz="2600" dirty="0"/>
              <a:t>shifts</a:t>
            </a:r>
            <a:r>
              <a:rPr sz="2600" spc="-50" dirty="0"/>
              <a:t> </a:t>
            </a:r>
            <a:r>
              <a:rPr sz="2600" dirty="0"/>
              <a:t>have</a:t>
            </a:r>
            <a:r>
              <a:rPr sz="2600" spc="-55" dirty="0"/>
              <a:t> </a:t>
            </a:r>
            <a:r>
              <a:rPr sz="2600" dirty="0"/>
              <a:t>occurred</a:t>
            </a:r>
            <a:r>
              <a:rPr sz="2600" spc="-75" dirty="0"/>
              <a:t> </a:t>
            </a:r>
            <a:r>
              <a:rPr sz="2600" spc="-25" dirty="0"/>
              <a:t>in </a:t>
            </a:r>
            <a:r>
              <a:rPr sz="2600" dirty="0"/>
              <a:t>higher</a:t>
            </a:r>
            <a:r>
              <a:rPr sz="2600" spc="-55" dirty="0"/>
              <a:t> </a:t>
            </a:r>
            <a:r>
              <a:rPr sz="2600" dirty="0"/>
              <a:t>education</a:t>
            </a:r>
            <a:r>
              <a:rPr sz="2600" spc="-70" dirty="0"/>
              <a:t> </a:t>
            </a:r>
            <a:r>
              <a:rPr sz="2600" dirty="0"/>
              <a:t>that</a:t>
            </a:r>
            <a:r>
              <a:rPr sz="2600" spc="-40" dirty="0"/>
              <a:t> </a:t>
            </a:r>
            <a:r>
              <a:rPr sz="2600" dirty="0"/>
              <a:t>necessitate</a:t>
            </a:r>
            <a:r>
              <a:rPr sz="2600" spc="-70" dirty="0"/>
              <a:t> </a:t>
            </a:r>
            <a:r>
              <a:rPr sz="2600" dirty="0"/>
              <a:t>a</a:t>
            </a:r>
            <a:r>
              <a:rPr sz="2600" spc="-40" dirty="0"/>
              <a:t> </a:t>
            </a:r>
            <a:r>
              <a:rPr sz="2600" spc="-20" dirty="0"/>
              <a:t>re-</a:t>
            </a:r>
            <a:r>
              <a:rPr sz="2600" dirty="0"/>
              <a:t>evaluation</a:t>
            </a:r>
            <a:r>
              <a:rPr sz="2600" spc="-55" dirty="0"/>
              <a:t> </a:t>
            </a:r>
            <a:r>
              <a:rPr sz="2600" dirty="0"/>
              <a:t>of</a:t>
            </a:r>
            <a:r>
              <a:rPr sz="2600" spc="-50" dirty="0"/>
              <a:t> </a:t>
            </a:r>
            <a:r>
              <a:rPr lang="en-US" sz="2600" spc="-50" dirty="0"/>
              <a:t>Mt. SAC’s </a:t>
            </a:r>
            <a:r>
              <a:rPr sz="2600" dirty="0"/>
              <a:t>highest</a:t>
            </a:r>
            <a:r>
              <a:rPr sz="2600" spc="-55" dirty="0"/>
              <a:t> </a:t>
            </a:r>
            <a:r>
              <a:rPr sz="2600" dirty="0"/>
              <a:t>level</a:t>
            </a:r>
            <a:r>
              <a:rPr sz="2600" spc="-40" dirty="0"/>
              <a:t> </a:t>
            </a:r>
            <a:r>
              <a:rPr sz="2600" dirty="0"/>
              <a:t>integrated</a:t>
            </a:r>
            <a:r>
              <a:rPr sz="2600" spc="-35" dirty="0"/>
              <a:t> </a:t>
            </a:r>
            <a:r>
              <a:rPr sz="2600" dirty="0"/>
              <a:t>planning</a:t>
            </a:r>
            <a:r>
              <a:rPr sz="2600" spc="-45" dirty="0"/>
              <a:t> </a:t>
            </a:r>
            <a:r>
              <a:rPr sz="2600" dirty="0"/>
              <a:t>document</a:t>
            </a:r>
            <a:r>
              <a:rPr sz="2600" spc="-55" dirty="0"/>
              <a:t> </a:t>
            </a:r>
            <a:r>
              <a:rPr sz="2600" dirty="0"/>
              <a:t>and</a:t>
            </a:r>
            <a:r>
              <a:rPr sz="2600" spc="-45" dirty="0"/>
              <a:t> </a:t>
            </a:r>
            <a:r>
              <a:rPr sz="2600" dirty="0"/>
              <a:t>the</a:t>
            </a:r>
            <a:r>
              <a:rPr sz="2600" spc="-25" dirty="0"/>
              <a:t> </a:t>
            </a:r>
            <a:r>
              <a:rPr sz="2600" dirty="0"/>
              <a:t>processes</a:t>
            </a:r>
            <a:r>
              <a:rPr sz="2600" spc="-40" dirty="0"/>
              <a:t> </a:t>
            </a:r>
            <a:r>
              <a:rPr sz="2600" spc="-25" dirty="0"/>
              <a:t>it </a:t>
            </a:r>
            <a:r>
              <a:rPr sz="2600" spc="-10" dirty="0"/>
              <a:t>informs.</a:t>
            </a:r>
            <a:endParaRPr sz="2600" dirty="0">
              <a:latin typeface="Arial"/>
              <a:cs typeface="Arial"/>
            </a:endParaRPr>
          </a:p>
          <a:p>
            <a:pPr marL="774065" indent="-401955">
              <a:lnSpc>
                <a:spcPct val="100000"/>
              </a:lnSpc>
              <a:spcBef>
                <a:spcPts val="1195"/>
              </a:spcBef>
              <a:buClr>
                <a:srgbClr val="404040"/>
              </a:buClr>
              <a:buChar char="•"/>
              <a:tabLst>
                <a:tab pos="774065" algn="l"/>
              </a:tabLst>
            </a:pPr>
            <a:r>
              <a:rPr sz="2600" dirty="0"/>
              <a:t>Vision</a:t>
            </a:r>
            <a:r>
              <a:rPr sz="2600" spc="-114" dirty="0"/>
              <a:t> </a:t>
            </a:r>
            <a:r>
              <a:rPr sz="2600" spc="-20" dirty="0"/>
              <a:t>2030</a:t>
            </a:r>
            <a:endParaRPr sz="2600" dirty="0"/>
          </a:p>
          <a:p>
            <a:pPr marL="774065" indent="-401955">
              <a:lnSpc>
                <a:spcPct val="100000"/>
              </a:lnSpc>
              <a:spcBef>
                <a:spcPts val="1200"/>
              </a:spcBef>
              <a:buClr>
                <a:srgbClr val="404040"/>
              </a:buClr>
              <a:buChar char="•"/>
              <a:tabLst>
                <a:tab pos="774065" algn="l"/>
              </a:tabLst>
            </a:pPr>
            <a:r>
              <a:rPr sz="2600" spc="-10" dirty="0"/>
              <a:t>DEISA+</a:t>
            </a:r>
            <a:endParaRPr sz="2600" dirty="0"/>
          </a:p>
          <a:p>
            <a:pPr marL="774065" indent="-401955">
              <a:lnSpc>
                <a:spcPct val="100000"/>
              </a:lnSpc>
              <a:spcBef>
                <a:spcPts val="1200"/>
              </a:spcBef>
              <a:buClr>
                <a:srgbClr val="404040"/>
              </a:buClr>
              <a:buChar char="•"/>
              <a:tabLst>
                <a:tab pos="774065" algn="l"/>
              </a:tabLst>
            </a:pPr>
            <a:r>
              <a:rPr sz="2600" dirty="0"/>
              <a:t>Healing</a:t>
            </a:r>
            <a:r>
              <a:rPr sz="2600" spc="-80" dirty="0"/>
              <a:t> </a:t>
            </a:r>
            <a:r>
              <a:rPr sz="2600" dirty="0"/>
              <a:t>Centered</a:t>
            </a:r>
            <a:r>
              <a:rPr sz="2600" spc="-75" dirty="0"/>
              <a:t> </a:t>
            </a:r>
            <a:r>
              <a:rPr sz="2600" spc="-10" dirty="0"/>
              <a:t>Engagement</a:t>
            </a:r>
            <a:endParaRPr sz="2600" dirty="0"/>
          </a:p>
        </p:txBody>
      </p:sp>
      <p:pic>
        <p:nvPicPr>
          <p:cNvPr id="6" name="Picture 5" descr="A person in a hoodie using a computer&#10;&#10;Description automatically generated">
            <a:extLst>
              <a:ext uri="{FF2B5EF4-FFF2-40B4-BE49-F238E27FC236}">
                <a16:creationId xmlns:a16="http://schemas.microsoft.com/office/drawing/2014/main" id="{262BFFE3-923D-46E2-82C2-7CEA8C99B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4800" y="3958971"/>
            <a:ext cx="3729429" cy="2514600"/>
          </a:xfrm>
          <a:prstGeom prst="rect">
            <a:avLst/>
          </a:prstGeom>
        </p:spPr>
      </p:pic>
    </p:spTree>
    <p:extLst>
      <p:ext uri="{BB962C8B-B14F-4D97-AF65-F5344CB8AC3E}">
        <p14:creationId xmlns:p14="http://schemas.microsoft.com/office/powerpoint/2010/main" val="169653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09985" cy="640080"/>
          </a:xfrm>
          <a:prstGeom prst="rect">
            <a:avLst/>
          </a:prstGeom>
          <a:solidFill>
            <a:srgbClr val="922C31"/>
          </a:solidFill>
        </p:spPr>
        <p:txBody>
          <a:bodyPr vert="horz" wrap="square" lIns="0" tIns="635" rIns="0" bIns="0" rtlCol="0">
            <a:spAutoFit/>
          </a:bodyPr>
          <a:lstStyle/>
          <a:p>
            <a:pPr marL="91440">
              <a:lnSpc>
                <a:spcPct val="100000"/>
              </a:lnSpc>
              <a:spcBef>
                <a:spcPts val="5"/>
              </a:spcBef>
            </a:pPr>
            <a:r>
              <a:rPr sz="4000" dirty="0"/>
              <a:t>BP</a:t>
            </a:r>
            <a:r>
              <a:rPr sz="4000" spc="-145" dirty="0"/>
              <a:t> </a:t>
            </a:r>
            <a:r>
              <a:rPr sz="4000" dirty="0"/>
              <a:t>3250</a:t>
            </a:r>
            <a:r>
              <a:rPr sz="4000" spc="-60" dirty="0"/>
              <a:t> </a:t>
            </a:r>
            <a:r>
              <a:rPr sz="4000" dirty="0"/>
              <a:t>Institutional</a:t>
            </a:r>
            <a:r>
              <a:rPr sz="4000" spc="-60" dirty="0"/>
              <a:t> </a:t>
            </a:r>
            <a:r>
              <a:rPr sz="4000" spc="-10" dirty="0"/>
              <a:t>Planning</a:t>
            </a:r>
            <a:endParaRPr sz="4000" dirty="0"/>
          </a:p>
        </p:txBody>
      </p:sp>
      <p:sp>
        <p:nvSpPr>
          <p:cNvPr id="3" name="object 3"/>
          <p:cNvSpPr txBox="1"/>
          <p:nvPr/>
        </p:nvSpPr>
        <p:spPr>
          <a:xfrm>
            <a:off x="1780068" y="1292292"/>
            <a:ext cx="10183332" cy="2760371"/>
          </a:xfrm>
          <a:prstGeom prst="rect">
            <a:avLst/>
          </a:prstGeom>
        </p:spPr>
        <p:txBody>
          <a:bodyPr vert="horz" wrap="square" lIns="0" tIns="13335" rIns="0" bIns="0" rtlCol="0">
            <a:spAutoFit/>
          </a:bodyPr>
          <a:lstStyle/>
          <a:p>
            <a:pPr marL="12700" marR="222885">
              <a:lnSpc>
                <a:spcPct val="100000"/>
              </a:lnSpc>
              <a:spcBef>
                <a:spcPts val="105"/>
              </a:spcBef>
            </a:pPr>
            <a:r>
              <a:rPr lang="en-US" sz="3200" dirty="0">
                <a:latin typeface="Arial"/>
                <a:cs typeface="Arial"/>
              </a:rPr>
              <a:t>Mt. SAC 2035 is t</a:t>
            </a:r>
            <a:r>
              <a:rPr sz="3200" dirty="0">
                <a:latin typeface="Arial"/>
                <a:cs typeface="Arial"/>
              </a:rPr>
              <a:t>he</a:t>
            </a:r>
            <a:r>
              <a:rPr sz="3200" spc="-75" dirty="0">
                <a:latin typeface="Arial"/>
                <a:cs typeface="Arial"/>
              </a:rPr>
              <a:t> </a:t>
            </a:r>
            <a:r>
              <a:rPr lang="en-US" sz="3200" spc="-75" dirty="0">
                <a:latin typeface="Arial"/>
                <a:cs typeface="Arial"/>
              </a:rPr>
              <a:t>College’s </a:t>
            </a:r>
            <a:r>
              <a:rPr lang="en-US" sz="3200" spc="-10" dirty="0">
                <a:latin typeface="Arial"/>
                <a:cs typeface="Arial"/>
              </a:rPr>
              <a:t>broad-</a:t>
            </a:r>
            <a:r>
              <a:rPr lang="en-US" sz="3200" dirty="0">
                <a:latin typeface="Arial"/>
                <a:cs typeface="Arial"/>
              </a:rPr>
              <a:t>based,</a:t>
            </a:r>
            <a:r>
              <a:rPr lang="en-US" sz="3200" spc="-70" dirty="0">
                <a:latin typeface="Arial"/>
                <a:cs typeface="Arial"/>
              </a:rPr>
              <a:t> </a:t>
            </a:r>
            <a:r>
              <a:rPr lang="en-US" sz="3200" spc="-10" dirty="0">
                <a:latin typeface="Arial"/>
                <a:cs typeface="Arial"/>
              </a:rPr>
              <a:t>long-</a:t>
            </a:r>
            <a:r>
              <a:rPr lang="en-US" sz="3200" dirty="0">
                <a:latin typeface="Arial"/>
                <a:cs typeface="Arial"/>
              </a:rPr>
              <a:t>range</a:t>
            </a:r>
            <a:r>
              <a:rPr lang="en-US" sz="3200" spc="-75" dirty="0">
                <a:latin typeface="Arial"/>
                <a:cs typeface="Arial"/>
              </a:rPr>
              <a:t> </a:t>
            </a:r>
            <a:r>
              <a:rPr lang="en-US" sz="3200" spc="-20" dirty="0">
                <a:latin typeface="Arial"/>
                <a:cs typeface="Arial"/>
              </a:rPr>
              <a:t> </a:t>
            </a:r>
            <a:r>
              <a:rPr sz="3200" dirty="0">
                <a:latin typeface="Arial"/>
                <a:cs typeface="Arial"/>
              </a:rPr>
              <a:t>Education</a:t>
            </a:r>
            <a:r>
              <a:rPr sz="3200" spc="-60" dirty="0">
                <a:latin typeface="Arial"/>
                <a:cs typeface="Arial"/>
              </a:rPr>
              <a:t> </a:t>
            </a:r>
            <a:r>
              <a:rPr sz="3200" dirty="0">
                <a:latin typeface="Arial"/>
                <a:cs typeface="Arial"/>
              </a:rPr>
              <a:t>&amp;</a:t>
            </a:r>
            <a:r>
              <a:rPr sz="3200" spc="-60" dirty="0">
                <a:latin typeface="Arial"/>
                <a:cs typeface="Arial"/>
              </a:rPr>
              <a:t> </a:t>
            </a:r>
            <a:r>
              <a:rPr sz="3200" dirty="0">
                <a:latin typeface="Arial"/>
                <a:cs typeface="Arial"/>
              </a:rPr>
              <a:t>Facilities</a:t>
            </a:r>
            <a:r>
              <a:rPr sz="3200" spc="-60" dirty="0">
                <a:latin typeface="Arial"/>
                <a:cs typeface="Arial"/>
              </a:rPr>
              <a:t> </a:t>
            </a:r>
            <a:r>
              <a:rPr sz="3200" dirty="0">
                <a:latin typeface="Arial"/>
                <a:cs typeface="Arial"/>
              </a:rPr>
              <a:t>Comprehensive</a:t>
            </a:r>
            <a:r>
              <a:rPr sz="3200" spc="-90" dirty="0">
                <a:latin typeface="Arial"/>
                <a:cs typeface="Arial"/>
              </a:rPr>
              <a:t> </a:t>
            </a:r>
            <a:r>
              <a:rPr sz="3200" spc="-20" dirty="0">
                <a:latin typeface="Arial"/>
                <a:cs typeface="Arial"/>
              </a:rPr>
              <a:t>Plan</a:t>
            </a:r>
            <a:r>
              <a:rPr lang="en-US" sz="3200" spc="-20" dirty="0">
                <a:latin typeface="Arial"/>
                <a:cs typeface="Arial"/>
              </a:rPr>
              <a:t>.</a:t>
            </a:r>
          </a:p>
          <a:p>
            <a:pPr marL="12700" marR="222885">
              <a:lnSpc>
                <a:spcPct val="100000"/>
              </a:lnSpc>
              <a:spcBef>
                <a:spcPts val="105"/>
              </a:spcBef>
            </a:pPr>
            <a:r>
              <a:rPr sz="1600" spc="-20" dirty="0">
                <a:latin typeface="Arial"/>
                <a:cs typeface="Arial"/>
              </a:rPr>
              <a:t> </a:t>
            </a:r>
            <a:endParaRPr lang="en-US" sz="1600" spc="-20" dirty="0">
              <a:latin typeface="Arial"/>
              <a:cs typeface="Arial"/>
            </a:endParaRPr>
          </a:p>
          <a:p>
            <a:pPr marL="469900" marR="222885" indent="-457200">
              <a:lnSpc>
                <a:spcPct val="100000"/>
              </a:lnSpc>
              <a:spcBef>
                <a:spcPts val="105"/>
              </a:spcBef>
              <a:buFont typeface="Arial" panose="020B0604020202020204" pitchFamily="34" charset="0"/>
              <a:buChar char="•"/>
            </a:pPr>
            <a:r>
              <a:rPr sz="3200" dirty="0">
                <a:latin typeface="Arial"/>
                <a:cs typeface="Arial"/>
              </a:rPr>
              <a:t>Assesses</a:t>
            </a:r>
            <a:r>
              <a:rPr sz="3200" spc="-70" dirty="0">
                <a:latin typeface="Arial"/>
                <a:cs typeface="Arial"/>
              </a:rPr>
              <a:t> </a:t>
            </a:r>
            <a:r>
              <a:rPr sz="3200" dirty="0">
                <a:latin typeface="Arial"/>
                <a:cs typeface="Arial"/>
              </a:rPr>
              <a:t>accomplishment</a:t>
            </a:r>
            <a:r>
              <a:rPr sz="3200" spc="-65" dirty="0">
                <a:latin typeface="Arial"/>
                <a:cs typeface="Arial"/>
              </a:rPr>
              <a:t> </a:t>
            </a:r>
            <a:r>
              <a:rPr sz="3200" dirty="0">
                <a:latin typeface="Arial"/>
                <a:cs typeface="Arial"/>
              </a:rPr>
              <a:t>of</a:t>
            </a:r>
            <a:r>
              <a:rPr sz="3200" spc="-50" dirty="0">
                <a:latin typeface="Arial"/>
                <a:cs typeface="Arial"/>
              </a:rPr>
              <a:t> </a:t>
            </a:r>
            <a:r>
              <a:rPr sz="3200" dirty="0">
                <a:latin typeface="Arial"/>
                <a:cs typeface="Arial"/>
              </a:rPr>
              <a:t>the</a:t>
            </a:r>
            <a:r>
              <a:rPr sz="3200" spc="-45" dirty="0">
                <a:latin typeface="Arial"/>
                <a:cs typeface="Arial"/>
              </a:rPr>
              <a:t> </a:t>
            </a:r>
            <a:r>
              <a:rPr sz="3200" spc="-10" dirty="0">
                <a:latin typeface="Arial"/>
                <a:cs typeface="Arial"/>
              </a:rPr>
              <a:t>Mission</a:t>
            </a:r>
            <a:endParaRPr lang="en-US" sz="3200" spc="-10" dirty="0">
              <a:latin typeface="Arial"/>
              <a:cs typeface="Arial"/>
            </a:endParaRPr>
          </a:p>
          <a:p>
            <a:pPr marL="469900" marR="222885" indent="-457200">
              <a:lnSpc>
                <a:spcPct val="100000"/>
              </a:lnSpc>
              <a:spcBef>
                <a:spcPts val="105"/>
              </a:spcBef>
              <a:buFont typeface="Arial" panose="020B0604020202020204" pitchFamily="34" charset="0"/>
              <a:buChar char="•"/>
            </a:pPr>
            <a:r>
              <a:rPr sz="3200" dirty="0">
                <a:latin typeface="Arial"/>
                <a:cs typeface="Arial"/>
              </a:rPr>
              <a:t>The</a:t>
            </a:r>
            <a:r>
              <a:rPr sz="3200" spc="-45" dirty="0">
                <a:latin typeface="Arial"/>
                <a:cs typeface="Arial"/>
              </a:rPr>
              <a:t> </a:t>
            </a:r>
            <a:r>
              <a:rPr sz="3200" dirty="0">
                <a:latin typeface="Arial"/>
                <a:cs typeface="Arial"/>
              </a:rPr>
              <a:t>blueprint</a:t>
            </a:r>
            <a:r>
              <a:rPr sz="3200" spc="-30" dirty="0">
                <a:latin typeface="Arial"/>
                <a:cs typeface="Arial"/>
              </a:rPr>
              <a:t> </a:t>
            </a:r>
            <a:r>
              <a:rPr sz="3200" dirty="0">
                <a:latin typeface="Arial"/>
                <a:cs typeface="Arial"/>
              </a:rPr>
              <a:t>for</a:t>
            </a:r>
            <a:r>
              <a:rPr sz="3200" spc="-35" dirty="0">
                <a:latin typeface="Arial"/>
                <a:cs typeface="Arial"/>
              </a:rPr>
              <a:t> </a:t>
            </a:r>
            <a:r>
              <a:rPr sz="3200" dirty="0">
                <a:latin typeface="Arial"/>
                <a:cs typeface="Arial"/>
              </a:rPr>
              <a:t>how</a:t>
            </a:r>
            <a:r>
              <a:rPr sz="3200" spc="-25" dirty="0">
                <a:latin typeface="Arial"/>
                <a:cs typeface="Arial"/>
              </a:rPr>
              <a:t> </a:t>
            </a:r>
            <a:r>
              <a:rPr sz="3200" dirty="0">
                <a:latin typeface="Arial"/>
                <a:cs typeface="Arial"/>
              </a:rPr>
              <a:t>best</a:t>
            </a:r>
            <a:r>
              <a:rPr sz="3200" spc="-40" dirty="0">
                <a:latin typeface="Arial"/>
                <a:cs typeface="Arial"/>
              </a:rPr>
              <a:t> </a:t>
            </a:r>
            <a:r>
              <a:rPr sz="3200" dirty="0">
                <a:latin typeface="Arial"/>
                <a:cs typeface="Arial"/>
              </a:rPr>
              <a:t>to</a:t>
            </a:r>
            <a:r>
              <a:rPr sz="3200" spc="-35" dirty="0">
                <a:latin typeface="Arial"/>
                <a:cs typeface="Arial"/>
              </a:rPr>
              <a:t> </a:t>
            </a:r>
            <a:r>
              <a:rPr sz="3200" dirty="0">
                <a:latin typeface="Arial"/>
                <a:cs typeface="Arial"/>
              </a:rPr>
              <a:t>serve</a:t>
            </a:r>
            <a:r>
              <a:rPr sz="3200" spc="-55" dirty="0">
                <a:latin typeface="Arial"/>
                <a:cs typeface="Arial"/>
              </a:rPr>
              <a:t> </a:t>
            </a:r>
            <a:r>
              <a:rPr sz="3200" dirty="0">
                <a:latin typeface="Arial"/>
                <a:cs typeface="Arial"/>
              </a:rPr>
              <a:t>our</a:t>
            </a:r>
            <a:r>
              <a:rPr sz="3200" spc="-35" dirty="0">
                <a:latin typeface="Arial"/>
                <a:cs typeface="Arial"/>
              </a:rPr>
              <a:t> </a:t>
            </a:r>
            <a:r>
              <a:rPr sz="3200" dirty="0">
                <a:latin typeface="Arial"/>
                <a:cs typeface="Arial"/>
              </a:rPr>
              <a:t>students</a:t>
            </a:r>
            <a:r>
              <a:rPr sz="3200" spc="-45" dirty="0">
                <a:latin typeface="Arial"/>
                <a:cs typeface="Arial"/>
              </a:rPr>
              <a:t> </a:t>
            </a:r>
            <a:r>
              <a:rPr sz="3200" spc="-25" dirty="0">
                <a:latin typeface="Arial"/>
                <a:cs typeface="Arial"/>
              </a:rPr>
              <a:t>for </a:t>
            </a:r>
            <a:r>
              <a:rPr sz="3200" dirty="0">
                <a:latin typeface="Arial"/>
                <a:cs typeface="Arial"/>
              </a:rPr>
              <a:t>the</a:t>
            </a:r>
            <a:r>
              <a:rPr sz="3200" spc="-25" dirty="0">
                <a:latin typeface="Arial"/>
                <a:cs typeface="Arial"/>
              </a:rPr>
              <a:t> </a:t>
            </a:r>
            <a:r>
              <a:rPr sz="3200" dirty="0">
                <a:latin typeface="Arial"/>
                <a:cs typeface="Arial"/>
              </a:rPr>
              <a:t>next</a:t>
            </a:r>
            <a:r>
              <a:rPr sz="3200" spc="-25" dirty="0">
                <a:latin typeface="Arial"/>
                <a:cs typeface="Arial"/>
              </a:rPr>
              <a:t> </a:t>
            </a:r>
            <a:r>
              <a:rPr sz="3200" spc="-10" dirty="0">
                <a:latin typeface="Arial"/>
                <a:cs typeface="Arial"/>
              </a:rPr>
              <a:t>9-</a:t>
            </a:r>
            <a:r>
              <a:rPr sz="3200" dirty="0">
                <a:latin typeface="Arial"/>
                <a:cs typeface="Arial"/>
              </a:rPr>
              <a:t>10</a:t>
            </a:r>
            <a:r>
              <a:rPr sz="3200" spc="-30" dirty="0">
                <a:latin typeface="Arial"/>
                <a:cs typeface="Arial"/>
              </a:rPr>
              <a:t> </a:t>
            </a:r>
            <a:r>
              <a:rPr sz="3200" spc="-10" dirty="0">
                <a:latin typeface="Arial"/>
                <a:cs typeface="Arial"/>
              </a:rPr>
              <a:t>years</a:t>
            </a:r>
            <a:endParaRPr sz="3200" dirty="0">
              <a:latin typeface="Arial"/>
              <a:cs typeface="Arial"/>
            </a:endParaRPr>
          </a:p>
        </p:txBody>
      </p:sp>
      <p:pic>
        <p:nvPicPr>
          <p:cNvPr id="4" name="object 4"/>
          <p:cNvPicPr/>
          <p:nvPr/>
        </p:nvPicPr>
        <p:blipFill>
          <a:blip r:embed="rId2" cstate="print"/>
          <a:stretch>
            <a:fillRect/>
          </a:stretch>
        </p:blipFill>
        <p:spPr>
          <a:xfrm>
            <a:off x="4867655" y="4372355"/>
            <a:ext cx="4142231" cy="2319528"/>
          </a:xfrm>
          <a:prstGeom prst="rect">
            <a:avLst/>
          </a:prstGeom>
        </p:spPr>
      </p:pic>
    </p:spTree>
    <p:extLst>
      <p:ext uri="{BB962C8B-B14F-4D97-AF65-F5344CB8AC3E}">
        <p14:creationId xmlns:p14="http://schemas.microsoft.com/office/powerpoint/2010/main" val="1441638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3494</TotalTime>
  <Words>4952</Words>
  <Application>Microsoft Office PowerPoint</Application>
  <PresentationFormat>Widescreen</PresentationFormat>
  <Paragraphs>606</Paragraphs>
  <Slides>74</Slides>
  <Notes>38</Notes>
  <HiddenSlides>0</HiddenSlides>
  <MMClips>0</MMClips>
  <ScaleCrop>false</ScaleCrop>
  <HeadingPairs>
    <vt:vector size="4" baseType="variant">
      <vt:variant>
        <vt:lpstr>Theme</vt:lpstr>
      </vt:variant>
      <vt:variant>
        <vt:i4>6</vt:i4>
      </vt:variant>
      <vt:variant>
        <vt:lpstr>Slide Titles</vt:lpstr>
      </vt:variant>
      <vt:variant>
        <vt:i4>74</vt:i4>
      </vt:variant>
    </vt:vector>
  </HeadingPairs>
  <TitlesOfParts>
    <vt:vector size="80" baseType="lpstr">
      <vt:lpstr>Office Theme</vt:lpstr>
      <vt:lpstr>2_Office Theme</vt:lpstr>
      <vt:lpstr>Office Theme</vt:lpstr>
      <vt:lpstr>2_Office Theme</vt:lpstr>
      <vt:lpstr>Simple Light</vt:lpstr>
      <vt:lpstr>6_Office Theme</vt:lpstr>
      <vt:lpstr>PowerPoint Presentation</vt:lpstr>
      <vt:lpstr>PowerPoint Presentation</vt:lpstr>
      <vt:lpstr>Agenda and Session Overview</vt:lpstr>
      <vt:lpstr>Outcomes</vt:lpstr>
      <vt:lpstr>Core Values</vt:lpstr>
      <vt:lpstr>Land Acknowledgement</vt:lpstr>
      <vt:lpstr> Mt. SAC Associated Students Life &amp; Labor Acknowledgment   </vt:lpstr>
      <vt:lpstr>Context</vt:lpstr>
      <vt:lpstr>BP 3250 Institutional Planning</vt:lpstr>
      <vt:lpstr>Arise Digital Stories Project</vt:lpstr>
      <vt:lpstr>Integrated Planning At-a-Glance</vt:lpstr>
      <vt:lpstr>A New Focus for the Comprehensive Plan</vt:lpstr>
      <vt:lpstr>Traditional vs. DEISA+ Comprehensive Plans</vt:lpstr>
      <vt:lpstr>President’s Advisory Council Task Force</vt:lpstr>
      <vt:lpstr>Foundations of Equity, Equity-Mindedness, and Implications for Institutional Planning</vt:lpstr>
      <vt:lpstr>“Every system is perfectly designed to achieve the results that it gets.”</vt:lpstr>
      <vt:lpstr>Equity and Equity-Mindedness</vt:lpstr>
      <vt:lpstr>Equity</vt:lpstr>
      <vt:lpstr>Equity-Mindedness Defined</vt:lpstr>
      <vt:lpstr>Equity-Mindedness</vt:lpstr>
      <vt:lpstr>Equity-Mindedness </vt:lpstr>
      <vt:lpstr>Equity-Mindedness </vt:lpstr>
      <vt:lpstr>What Derails Equity-Mindedness? </vt:lpstr>
      <vt:lpstr>What Derails Equity-Mindedness? </vt:lpstr>
      <vt:lpstr>What Derails Equity-Mindedness?</vt:lpstr>
      <vt:lpstr>A Taxonomy of Educators Perspectives on Equity-Mindedness</vt:lpstr>
      <vt:lpstr>A Taxonomy of Educators Perspectives on Equity-Mindedness</vt:lpstr>
      <vt:lpstr>A Taxonomy of Educators Perspectives on Equity-Mindedness</vt:lpstr>
      <vt:lpstr>A Taxonomy of Educators Perspectives on Equity-Mindedness</vt:lpstr>
      <vt:lpstr>A Taxonomy of Educators Perspectives on Equity-Mindedness</vt:lpstr>
      <vt:lpstr>A Taxonomy of Educators Perspectives on Equity-Mindedness</vt:lpstr>
      <vt:lpstr>A Taxonomy of Educators Perspectives on Equity-Mindedness</vt:lpstr>
      <vt:lpstr>A Taxonomy of Educators Perspectives on Equity-Mindedness</vt:lpstr>
      <vt:lpstr>A Taxonomy of Educators Perspectives on Equity-Mindedness</vt:lpstr>
      <vt:lpstr>A Taxonomy of Educators Perspectives on Equity-Mindedness</vt:lpstr>
      <vt:lpstr>A Taxonomy of Educators Perspectives on Equity-Mindedness</vt:lpstr>
      <vt:lpstr>A Taxonomy of Educators Perspectives on Equity-Mindedness</vt:lpstr>
      <vt:lpstr>Equity By Design and Institutional Planning</vt:lpstr>
      <vt:lpstr>Equity and Institutional Planning</vt:lpstr>
      <vt:lpstr>Mt. Sac EFCP Task Force - Guiding Principles for Equity-Minded Engagement</vt:lpstr>
      <vt:lpstr>Mt. Sac EFCP Task Force - Guiding Principles for Equity-Minded Engagement</vt:lpstr>
      <vt:lpstr>BREAK</vt:lpstr>
      <vt:lpstr>Equity-Mindedness in the Physical Environment</vt:lpstr>
      <vt:lpstr>PowerPoint Presentation</vt:lpstr>
      <vt:lpstr>PowerPoint Presentation</vt:lpstr>
      <vt:lpstr>PowerPoint Presentation</vt:lpstr>
      <vt:lpstr>PowerPoint Presentation</vt:lpstr>
      <vt:lpstr>PowerPoint Presentation</vt:lpstr>
      <vt:lpstr>PowerPoint Presentation</vt:lpstr>
      <vt:lpstr>Equity By Design: Process Flow  and  Timing of Engagement Activities   Fall 2024 and Spring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Implementation: Challenges  and  Strategies</vt:lpstr>
      <vt:lpstr>PowerPoint Presentation</vt:lpstr>
      <vt:lpstr>PowerPoint Presentation</vt:lpstr>
      <vt:lpstr>Institutional Capacity and Readiness: Survey Indicators</vt:lpstr>
      <vt:lpstr>Institutional Capacity and Readiness: Survey Indicators</vt:lpstr>
      <vt:lpstr>Implementation Activity 1:  Ten Common Reasons  and  Your Mt. SAC Experience</vt:lpstr>
      <vt:lpstr>Implementation Activity 2</vt:lpstr>
      <vt:lpstr>Mt. SAC 2035: Pre-Mortem Activity Overview (60 minutes)</vt:lpstr>
      <vt:lpstr>Mt. SAC 2035: Pre-Mortem Activity Overview (60 minutes)</vt:lpstr>
      <vt:lpstr>Mt. SAC 2035: Pre-Mortem Activity Overview (60 minutes)</vt:lpstr>
      <vt:lpstr>Mt. SAC 2035: Pre-Mortem Activity Overview (60 minutes)</vt:lpstr>
      <vt:lpstr>Closure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Diane White</dc:creator>
  <cp:lastModifiedBy>Diane White</cp:lastModifiedBy>
  <cp:revision>4</cp:revision>
  <dcterms:created xsi:type="dcterms:W3CDTF">2024-10-07T23:25:34Z</dcterms:created>
  <dcterms:modified xsi:type="dcterms:W3CDTF">2024-11-17T05:58:18Z</dcterms:modified>
</cp:coreProperties>
</file>