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notesMasterIdLst>
    <p:notesMasterId r:id="rId16"/>
  </p:notesMasterIdLst>
  <p:sldIdLst>
    <p:sldId id="256" r:id="rId6"/>
    <p:sldId id="266" r:id="rId7"/>
    <p:sldId id="258" r:id="rId8"/>
    <p:sldId id="257" r:id="rId9"/>
    <p:sldId id="261" r:id="rId10"/>
    <p:sldId id="2146847311" r:id="rId11"/>
    <p:sldId id="259" r:id="rId12"/>
    <p:sldId id="262" r:id="rId13"/>
    <p:sldId id="2146847310" r:id="rId14"/>
    <p:sldId id="312" r:id="rId1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29BCB"/>
    <a:srgbClr val="45C3D8"/>
    <a:srgbClr val="CFD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5FDC8F-F101-491F-942B-CCC5E54D2194}" v="1" dt="2024-10-09T20:30:14.3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9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donado-Greenlee, Lianne" userId="525c7285-978f-4548-9cbc-4ce7672adacf" providerId="ADAL" clId="{045FDC8F-F101-491F-942B-CCC5E54D2194}"/>
    <pc:docChg chg="addSld delSld modSld">
      <pc:chgData name="Maldonado-Greenlee, Lianne" userId="525c7285-978f-4548-9cbc-4ce7672adacf" providerId="ADAL" clId="{045FDC8F-F101-491F-942B-CCC5E54D2194}" dt="2024-10-09T20:34:42.212" v="123" actId="20577"/>
      <pc:docMkLst>
        <pc:docMk/>
      </pc:docMkLst>
      <pc:sldChg chg="modSp mod">
        <pc:chgData name="Maldonado-Greenlee, Lianne" userId="525c7285-978f-4548-9cbc-4ce7672adacf" providerId="ADAL" clId="{045FDC8F-F101-491F-942B-CCC5E54D2194}" dt="2024-10-09T20:29:34.017" v="118" actId="20577"/>
        <pc:sldMkLst>
          <pc:docMk/>
          <pc:sldMk cId="0" sldId="256"/>
        </pc:sldMkLst>
        <pc:spChg chg="mod">
          <ac:chgData name="Maldonado-Greenlee, Lianne" userId="525c7285-978f-4548-9cbc-4ce7672adacf" providerId="ADAL" clId="{045FDC8F-F101-491F-942B-CCC5E54D2194}" dt="2024-10-09T20:29:34.017" v="118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Maldonado-Greenlee, Lianne" userId="525c7285-978f-4548-9cbc-4ce7672adacf" providerId="ADAL" clId="{045FDC8F-F101-491F-942B-CCC5E54D2194}" dt="2024-10-09T20:29:21.795" v="116" actId="255"/>
        <pc:sldMkLst>
          <pc:docMk/>
          <pc:sldMk cId="0" sldId="259"/>
        </pc:sldMkLst>
        <pc:spChg chg="mod">
          <ac:chgData name="Maldonado-Greenlee, Lianne" userId="525c7285-978f-4548-9cbc-4ce7672adacf" providerId="ADAL" clId="{045FDC8F-F101-491F-942B-CCC5E54D2194}" dt="2024-10-09T20:29:21.795" v="116" actId="255"/>
          <ac:spMkLst>
            <pc:docMk/>
            <pc:sldMk cId="0" sldId="259"/>
            <ac:spMk id="60" creationId="{563E146E-7B05-4E10-8E9A-1A2B27240804}"/>
          </ac:spMkLst>
        </pc:spChg>
      </pc:sldChg>
      <pc:sldChg chg="del">
        <pc:chgData name="Maldonado-Greenlee, Lianne" userId="525c7285-978f-4548-9cbc-4ce7672adacf" providerId="ADAL" clId="{045FDC8F-F101-491F-942B-CCC5E54D2194}" dt="2024-10-09T20:30:18.406" v="120" actId="47"/>
        <pc:sldMkLst>
          <pc:docMk/>
          <pc:sldMk cId="0" sldId="260"/>
        </pc:sldMkLst>
      </pc:sldChg>
      <pc:sldChg chg="modSp mod">
        <pc:chgData name="Maldonado-Greenlee, Lianne" userId="525c7285-978f-4548-9cbc-4ce7672adacf" providerId="ADAL" clId="{045FDC8F-F101-491F-942B-CCC5E54D2194}" dt="2024-10-09T20:34:42.212" v="123" actId="20577"/>
        <pc:sldMkLst>
          <pc:docMk/>
          <pc:sldMk cId="860523511" sldId="266"/>
        </pc:sldMkLst>
        <pc:spChg chg="mod">
          <ac:chgData name="Maldonado-Greenlee, Lianne" userId="525c7285-978f-4548-9cbc-4ce7672adacf" providerId="ADAL" clId="{045FDC8F-F101-491F-942B-CCC5E54D2194}" dt="2024-10-09T20:34:42.212" v="123" actId="20577"/>
          <ac:spMkLst>
            <pc:docMk/>
            <pc:sldMk cId="860523511" sldId="266"/>
            <ac:spMk id="3" creationId="{00000000-0000-0000-0000-000000000000}"/>
          </ac:spMkLst>
        </pc:spChg>
      </pc:sldChg>
      <pc:sldChg chg="add">
        <pc:chgData name="Maldonado-Greenlee, Lianne" userId="525c7285-978f-4548-9cbc-4ce7672adacf" providerId="ADAL" clId="{045FDC8F-F101-491F-942B-CCC5E54D2194}" dt="2024-10-09T20:30:14.320" v="119"/>
        <pc:sldMkLst>
          <pc:docMk/>
          <pc:sldMk cId="0" sldId="2146847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CEF66-F907-4793-ADD0-F67C0B926DA7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EE26C-2254-42D6-8B3F-536AD689F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4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A3BF2D-2263-4D3F-9856-F5051BD329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17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07F3-ECD4-76D2-BF9C-9470A4F2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C314-EA83-5C48-B1C0-FBEA895D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F00C4-FE64-7991-AF93-1BE461290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E02259-7A37-2CFC-41E4-1C7484AFF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F49D43-E4C7-940F-02E4-81B005A8B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ED55C-90C4-739F-0A66-E8128911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948B7-84F3-EE97-C632-13CF822E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BB55CF-35BC-EE56-27F7-5F173203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9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F6B5-5235-A8D8-7F15-0ADB1C026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AF09C-6CC0-7FF4-C196-0D52F335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0FD60-A3C9-A6DC-52CA-0AAFBFE18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B2B32-627C-E4F3-9A9B-6063AAC1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11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C0ACA-167A-835B-6F8D-80637029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6014E-7436-F3AD-955D-61E2CD2C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B3E51-563D-FB95-00C5-0FC90D5A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92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471A9-4C9E-0B02-36D5-DCEE86B7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508D3-373E-8F36-8A29-878FF9E9A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6B9AB-96C7-95C8-34B6-82A03D6FD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07DB3-F898-665B-5FA3-ECD6B7EE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106C6-C1C1-9F27-8087-931C337F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9866E-0CE8-E42F-CBB6-85B90758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2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2C7C-2DF6-33BF-0B5D-2E010886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CC2E44-1C88-2F3E-756C-011F98C78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89269-B181-E576-8CDE-04128453B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D8C3E-28B7-922B-94B3-75414225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BF321-0330-8A72-E140-42337BB3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FA4E7-D55C-82DB-AF92-0E6FFD287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93D7-FECF-A797-33B8-F9BF1CAA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1320-27EE-AB4A-7750-24A8C7F6C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0907A-39F2-8519-A8C5-6E675589D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D91DC-13A0-8B80-B0C1-07E1C29D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FACAB-D237-2AB6-52F8-46815B31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77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25CBB-B1D2-F792-A33D-8E9B436E9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533AF-4408-04CD-4C46-4580C2BC3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DDBF9-24F0-2CBA-91C2-F875B95D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E42DE-BB54-A6B7-F8F4-51E4E054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B975E-55E9-CB20-C206-BA917C9A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80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696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495044" y="3019044"/>
            <a:ext cx="10079990" cy="1257300"/>
          </a:xfrm>
          <a:custGeom>
            <a:avLst/>
            <a:gdLst/>
            <a:ahLst/>
            <a:cxnLst/>
            <a:rect l="l" t="t" r="r" b="b"/>
            <a:pathLst>
              <a:path w="10079990" h="1257300">
                <a:moveTo>
                  <a:pt x="10079736" y="0"/>
                </a:moveTo>
                <a:lnTo>
                  <a:pt x="0" y="0"/>
                </a:lnTo>
                <a:lnTo>
                  <a:pt x="0" y="1257300"/>
                </a:lnTo>
                <a:lnTo>
                  <a:pt x="10079736" y="1257300"/>
                </a:lnTo>
                <a:lnTo>
                  <a:pt x="10079736" y="0"/>
                </a:lnTo>
                <a:close/>
              </a:path>
            </a:pathLst>
          </a:custGeom>
          <a:solidFill>
            <a:srgbClr val="922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8" cy="684973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251203" y="4459223"/>
            <a:ext cx="10941050" cy="2010410"/>
          </a:xfrm>
          <a:custGeom>
            <a:avLst/>
            <a:gdLst/>
            <a:ahLst/>
            <a:cxnLst/>
            <a:rect l="l" t="t" r="r" b="b"/>
            <a:pathLst>
              <a:path w="10941050" h="2010410">
                <a:moveTo>
                  <a:pt x="10940796" y="0"/>
                </a:moveTo>
                <a:lnTo>
                  <a:pt x="0" y="0"/>
                </a:lnTo>
                <a:lnTo>
                  <a:pt x="0" y="2010156"/>
                </a:lnTo>
                <a:lnTo>
                  <a:pt x="10940796" y="2010156"/>
                </a:lnTo>
                <a:lnTo>
                  <a:pt x="10940796" y="0"/>
                </a:lnTo>
                <a:close/>
              </a:path>
            </a:pathLst>
          </a:custGeom>
          <a:solidFill>
            <a:srgbClr val="922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3519" y="4814315"/>
            <a:ext cx="1941575" cy="13761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EC88-9CDE-53B6-920F-8FC01E685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B2D5C-F205-1EBD-E72F-58BB41C92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9B7B9-B5BF-FF12-A069-3C5730DD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053F9-8022-4130-B572-1DC9C0A2F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8A111-75E0-3084-60E5-E765A407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3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F2BD4-FD75-E432-FF9F-8749FB77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989A-385D-3632-F4B4-E5CF2655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65BA3-9A31-E469-5880-47F32BDF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1AA57-F378-8168-5BF5-E969110D9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5DEA6-FDFF-6853-9A6F-58DB28D5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7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CC613-3E1D-0FB2-8CA1-5B322D068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C67F2-756C-7895-364F-ECA0E02D7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A9045-3F2C-6F3E-3E4F-4304DD12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8B22D-B8AD-3530-6141-D59EF65E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FA7E8-4C94-4F09-8F76-2BD3388E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9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89DF-072D-C81D-A1E3-62F00B02B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66B38-2C0E-C135-E920-276D89DB0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115E-083E-8BAC-90E1-AA1488999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8F6BB-4595-BC2E-B980-A0C355DB5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FC05D-1B61-A08F-21AD-2D528393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A11A6-65C4-8EF1-CB4F-4AC36892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8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4164" y="3189604"/>
            <a:ext cx="4637405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18993" y="1409763"/>
            <a:ext cx="9570720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A8025-E463-E62B-3F42-661A35A0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D6029-C50E-68B0-24BD-03B7A70AA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25D8B-9C88-C2DF-DA7A-F88202DE3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431576-E169-4A0E-B6B0-D823B3998DC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91BF1-9222-502A-AFD5-85E5F38EC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CE55-76B0-BAB5-BBBD-CD7E86562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4800600"/>
            <a:ext cx="11963400" cy="1234312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406015" marR="2352675">
              <a:lnSpc>
                <a:spcPct val="100000"/>
              </a:lnSpc>
              <a:spcBef>
                <a:spcPts val="325"/>
              </a:spcBef>
            </a:pPr>
            <a:r>
              <a:rPr lang="en-US" sz="3600" b="1" spc="-10" dirty="0">
                <a:solidFill>
                  <a:srgbClr val="FFFFFF"/>
                </a:solidFill>
                <a:latin typeface="Arial"/>
                <a:cs typeface="Arial"/>
              </a:rPr>
              <a:t>Mt. SAC 2035</a:t>
            </a:r>
            <a:endParaRPr sz="3600" dirty="0">
              <a:latin typeface="Arial"/>
              <a:cs typeface="Arial"/>
            </a:endParaRPr>
          </a:p>
          <a:p>
            <a:pPr marL="2406015">
              <a:lnSpc>
                <a:spcPct val="100000"/>
              </a:lnSpc>
              <a:spcBef>
                <a:spcPts val="325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Lianne Greenlee</a:t>
            </a:r>
            <a:endParaRPr sz="1800" dirty="0">
              <a:latin typeface="Arial"/>
              <a:cs typeface="Arial"/>
            </a:endParaRPr>
          </a:p>
          <a:p>
            <a:pPr marL="2406015">
              <a:lnSpc>
                <a:spcPct val="100000"/>
              </a:lnSpc>
              <a:spcBef>
                <a:spcPts val="550"/>
              </a:spcBef>
            </a:pPr>
            <a:r>
              <a:rPr lang="en-US" sz="1600" b="1" dirty="0">
                <a:solidFill>
                  <a:srgbClr val="FFFFFF"/>
                </a:solidFill>
                <a:latin typeface="Arial"/>
                <a:cs typeface="Arial"/>
              </a:rPr>
              <a:t>October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b="1" spc="-1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2024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414654" y="1521903"/>
            <a:ext cx="11362690" cy="4935855"/>
            <a:chOff x="457200" y="1600200"/>
            <a:chExt cx="11362690" cy="4859655"/>
          </a:xfrm>
        </p:grpSpPr>
        <p:sp>
          <p:nvSpPr>
            <p:cNvPr id="5" name="object 5"/>
            <p:cNvSpPr/>
            <p:nvPr/>
          </p:nvSpPr>
          <p:spPr>
            <a:xfrm>
              <a:off x="457200" y="1600200"/>
              <a:ext cx="11362690" cy="4859655"/>
            </a:xfrm>
            <a:custGeom>
              <a:avLst/>
              <a:gdLst/>
              <a:ahLst/>
              <a:cxnLst/>
              <a:rect l="l" t="t" r="r" b="b"/>
              <a:pathLst>
                <a:path w="11362690" h="4859655">
                  <a:moveTo>
                    <a:pt x="11362182" y="0"/>
                  </a:moveTo>
                  <a:lnTo>
                    <a:pt x="0" y="0"/>
                  </a:lnTo>
                  <a:lnTo>
                    <a:pt x="0" y="4859274"/>
                  </a:lnTo>
                  <a:lnTo>
                    <a:pt x="11362182" y="4859274"/>
                  </a:lnTo>
                  <a:lnTo>
                    <a:pt x="11362182" y="0"/>
                  </a:lnTo>
                  <a:close/>
                </a:path>
              </a:pathLst>
            </a:custGeom>
            <a:solidFill>
              <a:srgbClr val="9C172E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0346" y="1926218"/>
              <a:ext cx="1185672" cy="1185671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59254" y="3505200"/>
            <a:ext cx="3531746" cy="1807611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Equity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by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Design</a:t>
            </a:r>
            <a:r>
              <a:rPr kumimoji="0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Four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Phase</a:t>
            </a:r>
            <a:r>
              <a:rPr kumimoji="0" sz="18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Planning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Process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8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Timeline: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Listen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September-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</a:t>
            </a:r>
            <a:r>
              <a:rPr kumimoji="0" sz="1400" b="1" i="0" u="none" strike="noStrike" kern="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2024 </a:t>
            </a:r>
            <a:endParaRPr kumimoji="0" lang="en-US" sz="1400" b="1" i="0" u="none" strike="noStrike" kern="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Uncover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-</a:t>
            </a:r>
            <a:r>
              <a:rPr kumimoji="0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Late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October-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November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2024 </a:t>
            </a:r>
            <a:endParaRPr kumimoji="0" lang="en-US" sz="1400" b="1" i="0" u="none" strike="noStrike" kern="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207010" lvl="0" indent="-285750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Design</a:t>
            </a:r>
            <a:r>
              <a:rPr kumimoji="0" sz="1400" b="1" i="0" u="none" strike="noStrike" kern="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December 2024 -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February</a:t>
            </a:r>
            <a:r>
              <a:rPr kumimoji="0" sz="1400" b="1" i="0" u="none" strike="noStrike" kern="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337185" marR="0" lvl="0" indent="-285750" defTabSz="914400" eaLnBrk="1" fontAlgn="auto" latinLnBrk="0" hangingPunct="1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Decide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Late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February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– April</a:t>
            </a:r>
            <a:r>
              <a:rPr kumimoji="0" sz="14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2025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0397" y="3429000"/>
            <a:ext cx="3152396" cy="2027286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Coming Up: Listening</a:t>
            </a:r>
          </a:p>
          <a:p>
            <a:pPr marL="12700" marR="5080" lvl="0" indent="0" defTabSz="914400" eaLnBrk="1" fontAlgn="auto" latinLnBrk="0" hangingPunct="1">
              <a:lnSpc>
                <a:spcPts val="1980"/>
              </a:lnSpc>
              <a:spcBef>
                <a:spcPts val="3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88925" marR="207010" lvl="0" indent="-288925" defTabSz="914400" eaLnBrk="1" fontAlgn="auto" latinLnBrk="0" hangingPunct="1">
              <a:lnSpc>
                <a:spcPct val="127099"/>
              </a:lnSpc>
              <a:spcBef>
                <a:spcPts val="4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1" kern="0" spc="-10" dirty="0">
                <a:solidFill>
                  <a:srgbClr val="FFFFFF"/>
                </a:solidFill>
                <a:latin typeface="Calibri"/>
                <a:cs typeface="Calibri"/>
              </a:rPr>
              <a:t>Listen - September-October 2024 </a:t>
            </a: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Student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Sessions: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October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7 - </a:t>
            </a:r>
            <a:r>
              <a:rPr kumimoji="0" lang="en-US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24</a:t>
            </a: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Conditions</a:t>
            </a:r>
            <a:r>
              <a:rPr kumimoji="0" lang="en-US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for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Success</a:t>
            </a:r>
            <a:r>
              <a:rPr kumimoji="0" lang="en-US" sz="14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Student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Survey: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November</a:t>
            </a:r>
            <a:r>
              <a:rPr kumimoji="0" lang="en-US" sz="14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11 - 22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298450" marR="0" lvl="0" indent="-285750" defTabSz="914400" eaLnBrk="1" fontAlgn="auto" latinLnBrk="0" hangingPunct="1">
              <a:lnSpc>
                <a:spcPct val="100000"/>
              </a:lnSpc>
              <a:spcBef>
                <a:spcPts val="45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Faculty</a:t>
            </a:r>
            <a:r>
              <a:rPr kumimoji="0" sz="14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and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Staff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Sessions:</a:t>
            </a:r>
            <a:r>
              <a:rPr kumimoji="0" sz="14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Dec - Feb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42190" y="3472411"/>
            <a:ext cx="2964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EFCP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Webpage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–</a:t>
            </a:r>
            <a:r>
              <a:rPr kumimoji="0" sz="18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Coming</a:t>
            </a:r>
            <a:r>
              <a:rPr kumimoji="0" sz="1800" b="1" i="0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Soon!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241802E4-04B2-4E81-9A85-746D8AD03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99" y="445025"/>
            <a:ext cx="11568600" cy="49244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libri"/>
                <a:cs typeface="Calibri"/>
              </a:rPr>
              <a:t>Mt. SAC 2035 October Communication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16" name="object 10">
            <a:extLst>
              <a:ext uri="{FF2B5EF4-FFF2-40B4-BE49-F238E27FC236}">
                <a16:creationId xmlns:a16="http://schemas.microsoft.com/office/drawing/2014/main" id="{C4FA6554-9067-4719-9A6A-8F8E377E1B7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067800" y="1900198"/>
            <a:ext cx="1185672" cy="1185672"/>
          </a:xfrm>
          <a:prstGeom prst="rect">
            <a:avLst/>
          </a:prstGeom>
        </p:spPr>
      </p:pic>
      <p:pic>
        <p:nvPicPr>
          <p:cNvPr id="17" name="object 9">
            <a:extLst>
              <a:ext uri="{FF2B5EF4-FFF2-40B4-BE49-F238E27FC236}">
                <a16:creationId xmlns:a16="http://schemas.microsoft.com/office/drawing/2014/main" id="{910CE130-F6D7-4747-98A9-5852E1A5578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05400" y="1853033"/>
            <a:ext cx="1185672" cy="11856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lang="en-US" sz="4000" dirty="0"/>
              <a:t>Agenda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209800" y="1676400"/>
            <a:ext cx="9302913" cy="22191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lang="en-US" sz="2800" dirty="0">
                <a:latin typeface="Arial"/>
                <a:cs typeface="Arial"/>
              </a:rPr>
              <a:t>What is Mt. SAC 2035?</a:t>
            </a:r>
          </a:p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endParaRPr lang="en-US" sz="2800" dirty="0">
              <a:latin typeface="Arial"/>
              <a:cs typeface="Arial"/>
            </a:endParaRPr>
          </a:p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lang="en-US" sz="2800" dirty="0">
                <a:latin typeface="Arial"/>
                <a:cs typeface="Arial"/>
              </a:rPr>
              <a:t>Integrated Planning – How does it relate </a:t>
            </a:r>
            <a:r>
              <a:rPr lang="en-US" sz="2800">
                <a:latin typeface="Arial"/>
                <a:cs typeface="Arial"/>
              </a:rPr>
              <a:t>to IEC?</a:t>
            </a:r>
            <a:endParaRPr lang="en-US" sz="2800" dirty="0">
              <a:latin typeface="Arial"/>
              <a:cs typeface="Arial"/>
            </a:endParaRPr>
          </a:p>
          <a:p>
            <a:pPr marL="469900" marR="222885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Arial"/>
              <a:cs typeface="Arial"/>
            </a:endParaRPr>
          </a:p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lang="en-US" sz="2800" dirty="0">
                <a:latin typeface="Arial"/>
                <a:cs typeface="Arial"/>
              </a:rPr>
              <a:t>Mt. SAC 2035 Timeline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052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BP</a:t>
            </a:r>
            <a:r>
              <a:rPr sz="4000" spc="-145" dirty="0"/>
              <a:t> </a:t>
            </a:r>
            <a:r>
              <a:rPr sz="4000" dirty="0"/>
              <a:t>3250</a:t>
            </a:r>
            <a:r>
              <a:rPr sz="4000" spc="-60" dirty="0"/>
              <a:t> </a:t>
            </a:r>
            <a:r>
              <a:rPr sz="4000" dirty="0"/>
              <a:t>Institutional</a:t>
            </a:r>
            <a:r>
              <a:rPr sz="4000" spc="-60" dirty="0"/>
              <a:t> </a:t>
            </a:r>
            <a:r>
              <a:rPr sz="4000" spc="-10" dirty="0"/>
              <a:t>Planning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780068" y="1292292"/>
            <a:ext cx="10183332" cy="27603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latin typeface="Arial"/>
                <a:cs typeface="Arial"/>
              </a:rPr>
              <a:t>Mt. SAC 2035 is t</a:t>
            </a:r>
            <a:r>
              <a:rPr sz="3200" dirty="0">
                <a:latin typeface="Arial"/>
                <a:cs typeface="Arial"/>
              </a:rPr>
              <a:t>he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lang="en-US" sz="3200" spc="-75" dirty="0">
                <a:latin typeface="Arial"/>
                <a:cs typeface="Arial"/>
              </a:rPr>
              <a:t>College’s </a:t>
            </a:r>
            <a:r>
              <a:rPr lang="en-US" sz="3200" spc="-10" dirty="0">
                <a:latin typeface="Arial"/>
                <a:cs typeface="Arial"/>
              </a:rPr>
              <a:t>broad-</a:t>
            </a:r>
            <a:r>
              <a:rPr lang="en-US" sz="3200" dirty="0">
                <a:latin typeface="Arial"/>
                <a:cs typeface="Arial"/>
              </a:rPr>
              <a:t>based,</a:t>
            </a:r>
            <a:r>
              <a:rPr lang="en-US" sz="3200" spc="-70" dirty="0">
                <a:latin typeface="Arial"/>
                <a:cs typeface="Arial"/>
              </a:rPr>
              <a:t> </a:t>
            </a:r>
            <a:r>
              <a:rPr lang="en-US" sz="3200" spc="-10" dirty="0">
                <a:latin typeface="Arial"/>
                <a:cs typeface="Arial"/>
              </a:rPr>
              <a:t>long-</a:t>
            </a:r>
            <a:r>
              <a:rPr lang="en-US" sz="3200" dirty="0">
                <a:latin typeface="Arial"/>
                <a:cs typeface="Arial"/>
              </a:rPr>
              <a:t>range</a:t>
            </a:r>
            <a:r>
              <a:rPr lang="en-US" sz="3200" spc="-75" dirty="0">
                <a:latin typeface="Arial"/>
                <a:cs typeface="Arial"/>
              </a:rPr>
              <a:t> </a:t>
            </a:r>
            <a:r>
              <a:rPr lang="en-US" sz="3200" spc="-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Education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Facilities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Comprehensive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Plan</a:t>
            </a:r>
            <a:r>
              <a:rPr lang="en-US" sz="3200" spc="-20" dirty="0">
                <a:latin typeface="Arial"/>
                <a:cs typeface="Arial"/>
              </a:rPr>
              <a:t>.</a:t>
            </a:r>
          </a:p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sz="1600" spc="-20" dirty="0">
                <a:latin typeface="Arial"/>
                <a:cs typeface="Arial"/>
              </a:rPr>
              <a:t> </a:t>
            </a:r>
            <a:endParaRPr lang="en-US" sz="1600" spc="-20" dirty="0">
              <a:latin typeface="Arial"/>
              <a:cs typeface="Arial"/>
            </a:endParaRPr>
          </a:p>
          <a:p>
            <a:pPr marL="469900" marR="222885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3200" dirty="0">
                <a:latin typeface="Arial"/>
                <a:cs typeface="Arial"/>
              </a:rPr>
              <a:t>Assesses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accomplishment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Mission</a:t>
            </a:r>
            <a:endParaRPr lang="en-US" sz="3200" spc="-10" dirty="0">
              <a:latin typeface="Arial"/>
              <a:cs typeface="Arial"/>
            </a:endParaRPr>
          </a:p>
          <a:p>
            <a:pPr marL="469900" marR="222885" indent="-457200">
              <a:lnSpc>
                <a:spcPct val="100000"/>
              </a:lnSpc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3200" dirty="0">
                <a:latin typeface="Arial"/>
                <a:cs typeface="Arial"/>
              </a:rPr>
              <a:t>The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blueprint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how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best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our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students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for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next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9-</a:t>
            </a:r>
            <a:r>
              <a:rPr sz="3200" dirty="0">
                <a:latin typeface="Arial"/>
                <a:cs typeface="Arial"/>
              </a:rPr>
              <a:t>10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years.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7655" y="4372355"/>
            <a:ext cx="4142231" cy="23195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4665"/>
              </a:lnSpc>
            </a:pPr>
            <a:r>
              <a:rPr sz="4000" b="0" spc="-10" dirty="0">
                <a:latin typeface="Calibri Light"/>
                <a:cs typeface="Calibri Light"/>
              </a:rPr>
              <a:t>Context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940" marR="508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Since</a:t>
            </a:r>
            <a:r>
              <a:rPr sz="2600" spc="-50" dirty="0"/>
              <a:t> </a:t>
            </a:r>
            <a:r>
              <a:rPr sz="2600" dirty="0"/>
              <a:t>completion</a:t>
            </a:r>
            <a:r>
              <a:rPr sz="2600" spc="-50" dirty="0"/>
              <a:t> </a:t>
            </a:r>
            <a:r>
              <a:rPr sz="2600" dirty="0"/>
              <a:t>of</a:t>
            </a:r>
            <a:r>
              <a:rPr sz="2600" spc="-50" dirty="0"/>
              <a:t> </a:t>
            </a:r>
            <a:r>
              <a:rPr sz="2600" dirty="0"/>
              <a:t>Mt.</a:t>
            </a:r>
            <a:r>
              <a:rPr sz="2600" spc="-35" dirty="0"/>
              <a:t> </a:t>
            </a:r>
            <a:r>
              <a:rPr sz="2600" dirty="0"/>
              <a:t>SAC’s</a:t>
            </a:r>
            <a:r>
              <a:rPr sz="2600" spc="-65" dirty="0"/>
              <a:t> </a:t>
            </a:r>
            <a:r>
              <a:rPr sz="2600" b="1" dirty="0">
                <a:latin typeface="Arial"/>
                <a:cs typeface="Arial"/>
              </a:rPr>
              <a:t>2018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Education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&amp;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spc="-10" dirty="0">
                <a:latin typeface="Arial"/>
                <a:cs typeface="Arial"/>
              </a:rPr>
              <a:t>Facilities </a:t>
            </a:r>
            <a:r>
              <a:rPr sz="2600" b="1" dirty="0">
                <a:latin typeface="Arial"/>
                <a:cs typeface="Arial"/>
              </a:rPr>
              <a:t>Master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Plan</a:t>
            </a:r>
            <a:r>
              <a:rPr sz="2600" dirty="0"/>
              <a:t>,</a:t>
            </a:r>
            <a:r>
              <a:rPr sz="2600" spc="-45" dirty="0"/>
              <a:t> </a:t>
            </a:r>
            <a:r>
              <a:rPr sz="2600" dirty="0"/>
              <a:t>significant,</a:t>
            </a:r>
            <a:r>
              <a:rPr sz="2600" spc="-70" dirty="0"/>
              <a:t> </a:t>
            </a:r>
            <a:r>
              <a:rPr sz="2600" dirty="0"/>
              <a:t>transformative</a:t>
            </a:r>
            <a:r>
              <a:rPr sz="2600" spc="-75" dirty="0"/>
              <a:t> </a:t>
            </a:r>
            <a:r>
              <a:rPr sz="2600" dirty="0"/>
              <a:t>shifts</a:t>
            </a:r>
            <a:r>
              <a:rPr sz="2600" spc="-50" dirty="0"/>
              <a:t> </a:t>
            </a:r>
            <a:r>
              <a:rPr sz="2600" dirty="0"/>
              <a:t>have</a:t>
            </a:r>
            <a:r>
              <a:rPr sz="2600" spc="-55" dirty="0"/>
              <a:t> </a:t>
            </a:r>
            <a:r>
              <a:rPr sz="2600" dirty="0"/>
              <a:t>occurred</a:t>
            </a:r>
            <a:r>
              <a:rPr sz="2600" spc="-75" dirty="0"/>
              <a:t> </a:t>
            </a:r>
            <a:r>
              <a:rPr sz="2600" spc="-25" dirty="0"/>
              <a:t>in </a:t>
            </a:r>
            <a:r>
              <a:rPr sz="2600" dirty="0"/>
              <a:t>higher</a:t>
            </a:r>
            <a:r>
              <a:rPr sz="2600" spc="-55" dirty="0"/>
              <a:t> </a:t>
            </a:r>
            <a:r>
              <a:rPr sz="2600" dirty="0"/>
              <a:t>education</a:t>
            </a:r>
            <a:r>
              <a:rPr sz="2600" spc="-70" dirty="0"/>
              <a:t> </a:t>
            </a:r>
            <a:r>
              <a:rPr sz="2600" dirty="0"/>
              <a:t>that</a:t>
            </a:r>
            <a:r>
              <a:rPr sz="2600" spc="-40" dirty="0"/>
              <a:t> </a:t>
            </a:r>
            <a:r>
              <a:rPr sz="2600" dirty="0"/>
              <a:t>necessitate</a:t>
            </a:r>
            <a:r>
              <a:rPr sz="2600" spc="-70" dirty="0"/>
              <a:t> </a:t>
            </a:r>
            <a:r>
              <a:rPr sz="2600" dirty="0"/>
              <a:t>a</a:t>
            </a:r>
            <a:r>
              <a:rPr sz="2600" spc="-40" dirty="0"/>
              <a:t> </a:t>
            </a:r>
            <a:r>
              <a:rPr sz="2600" spc="-20" dirty="0"/>
              <a:t>re-</a:t>
            </a:r>
            <a:r>
              <a:rPr sz="2600" dirty="0"/>
              <a:t>evaluation</a:t>
            </a:r>
            <a:r>
              <a:rPr sz="2600" spc="-55" dirty="0"/>
              <a:t> </a:t>
            </a:r>
            <a:r>
              <a:rPr sz="2600" dirty="0"/>
              <a:t>of</a:t>
            </a:r>
            <a:r>
              <a:rPr sz="2600" spc="-50" dirty="0"/>
              <a:t> </a:t>
            </a:r>
            <a:r>
              <a:rPr sz="2600" dirty="0"/>
              <a:t>the</a:t>
            </a:r>
            <a:r>
              <a:rPr sz="2600" spc="-35" dirty="0"/>
              <a:t> </a:t>
            </a:r>
            <a:r>
              <a:rPr sz="2600" spc="-10" dirty="0"/>
              <a:t>campus’s </a:t>
            </a:r>
            <a:r>
              <a:rPr sz="2600" dirty="0"/>
              <a:t>highest</a:t>
            </a:r>
            <a:r>
              <a:rPr sz="2600" spc="-55" dirty="0"/>
              <a:t> </a:t>
            </a:r>
            <a:r>
              <a:rPr sz="2600" dirty="0"/>
              <a:t>level</a:t>
            </a:r>
            <a:r>
              <a:rPr sz="2600" spc="-40" dirty="0"/>
              <a:t> </a:t>
            </a:r>
            <a:r>
              <a:rPr sz="2600" dirty="0"/>
              <a:t>integrated</a:t>
            </a:r>
            <a:r>
              <a:rPr sz="2600" spc="-35" dirty="0"/>
              <a:t> </a:t>
            </a:r>
            <a:r>
              <a:rPr sz="2600" dirty="0"/>
              <a:t>planning</a:t>
            </a:r>
            <a:r>
              <a:rPr sz="2600" spc="-45" dirty="0"/>
              <a:t> </a:t>
            </a:r>
            <a:r>
              <a:rPr sz="2600" dirty="0"/>
              <a:t>document</a:t>
            </a:r>
            <a:r>
              <a:rPr sz="2600" spc="-55" dirty="0"/>
              <a:t> </a:t>
            </a:r>
            <a:r>
              <a:rPr sz="2600" dirty="0"/>
              <a:t>and</a:t>
            </a:r>
            <a:r>
              <a:rPr sz="2600" spc="-45" dirty="0"/>
              <a:t> </a:t>
            </a:r>
            <a:r>
              <a:rPr sz="2600" dirty="0"/>
              <a:t>the</a:t>
            </a:r>
            <a:r>
              <a:rPr sz="2600" spc="-25" dirty="0"/>
              <a:t> </a:t>
            </a:r>
            <a:r>
              <a:rPr sz="2600" dirty="0"/>
              <a:t>processes</a:t>
            </a:r>
            <a:r>
              <a:rPr sz="2600" spc="-40" dirty="0"/>
              <a:t> </a:t>
            </a:r>
            <a:r>
              <a:rPr sz="2600" spc="-25" dirty="0"/>
              <a:t>it </a:t>
            </a:r>
            <a:r>
              <a:rPr sz="2600" spc="-10" dirty="0"/>
              <a:t>informs.</a:t>
            </a:r>
            <a:endParaRPr sz="2600">
              <a:latin typeface="Arial"/>
              <a:cs typeface="Arial"/>
            </a:endParaRPr>
          </a:p>
          <a:p>
            <a:pPr marL="774065" indent="-401955">
              <a:lnSpc>
                <a:spcPct val="100000"/>
              </a:lnSpc>
              <a:spcBef>
                <a:spcPts val="1195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dirty="0"/>
              <a:t>Vision</a:t>
            </a:r>
            <a:r>
              <a:rPr sz="2600" spc="-114" dirty="0"/>
              <a:t> </a:t>
            </a:r>
            <a:r>
              <a:rPr sz="2600" spc="-20" dirty="0"/>
              <a:t>2030</a:t>
            </a:r>
            <a:endParaRPr sz="2600"/>
          </a:p>
          <a:p>
            <a:pPr marL="774065" indent="-401955">
              <a:lnSpc>
                <a:spcPct val="100000"/>
              </a:lnSpc>
              <a:spcBef>
                <a:spcPts val="1200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spc="-10" dirty="0"/>
              <a:t>DEISA+</a:t>
            </a:r>
            <a:endParaRPr sz="2600"/>
          </a:p>
          <a:p>
            <a:pPr marL="774065" indent="-401955">
              <a:lnSpc>
                <a:spcPct val="100000"/>
              </a:lnSpc>
              <a:spcBef>
                <a:spcPts val="1200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dirty="0"/>
              <a:t>Healing</a:t>
            </a:r>
            <a:r>
              <a:rPr sz="2600" spc="-80" dirty="0"/>
              <a:t> </a:t>
            </a:r>
            <a:r>
              <a:rPr sz="2600" dirty="0"/>
              <a:t>Centered</a:t>
            </a:r>
            <a:r>
              <a:rPr sz="2600" spc="-75" dirty="0"/>
              <a:t> </a:t>
            </a:r>
            <a:r>
              <a:rPr sz="2600" spc="-10" dirty="0"/>
              <a:t>Engagement</a:t>
            </a:r>
            <a:endParaRPr sz="2600"/>
          </a:p>
        </p:txBody>
      </p:sp>
      <p:sp>
        <p:nvSpPr>
          <p:cNvPr id="4" name="object 4"/>
          <p:cNvSpPr txBox="1"/>
          <p:nvPr/>
        </p:nvSpPr>
        <p:spPr>
          <a:xfrm>
            <a:off x="9357418" y="6433948"/>
            <a:ext cx="20631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From</a:t>
            </a:r>
            <a:r>
              <a:rPr sz="1000" spc="-1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Mt.</a:t>
            </a:r>
            <a:r>
              <a:rPr sz="1000" spc="-3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SAC</a:t>
            </a:r>
            <a:r>
              <a:rPr sz="1000" spc="-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IEC</a:t>
            </a:r>
            <a:r>
              <a:rPr sz="1000" spc="-2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Report</a:t>
            </a:r>
            <a:r>
              <a:rPr sz="1000" spc="-1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PAC</a:t>
            </a:r>
            <a:r>
              <a:rPr sz="1000" spc="-2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A6A6A6"/>
                </a:solidFill>
                <a:latin typeface="Calibri"/>
                <a:cs typeface="Calibri"/>
              </a:rPr>
              <a:t>5/1/24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6" name="Picture 5" descr="A person in a hoodie using a computer&#10;&#10;Description automatically generated">
            <a:extLst>
              <a:ext uri="{FF2B5EF4-FFF2-40B4-BE49-F238E27FC236}">
                <a16:creationId xmlns:a16="http://schemas.microsoft.com/office/drawing/2014/main" id="{262BFFE3-923D-46E2-82C2-7CEA8C99BD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3958971"/>
            <a:ext cx="3729429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1125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spc="-10" dirty="0"/>
              <a:t>Traditional</a:t>
            </a:r>
            <a:r>
              <a:rPr sz="4000" spc="-145" dirty="0"/>
              <a:t> </a:t>
            </a:r>
            <a:r>
              <a:rPr sz="4000" dirty="0"/>
              <a:t>vs.</a:t>
            </a:r>
            <a:r>
              <a:rPr sz="4000" spc="-130" dirty="0"/>
              <a:t> </a:t>
            </a:r>
            <a:r>
              <a:rPr sz="4000" dirty="0"/>
              <a:t>DEISA+</a:t>
            </a:r>
            <a:r>
              <a:rPr sz="4000" spc="-145" dirty="0"/>
              <a:t> </a:t>
            </a:r>
            <a:r>
              <a:rPr sz="4000" dirty="0"/>
              <a:t>Comprehensive</a:t>
            </a:r>
            <a:r>
              <a:rPr sz="4000" spc="-105" dirty="0"/>
              <a:t> </a:t>
            </a:r>
            <a:r>
              <a:rPr sz="4000" spc="-10" dirty="0"/>
              <a:t>Plans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7744777" y="1676755"/>
            <a:ext cx="4087495" cy="4907280"/>
            <a:chOff x="7744777" y="1676755"/>
            <a:chExt cx="4087495" cy="49072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44777" y="1676755"/>
              <a:ext cx="4087367" cy="10972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2774035"/>
              <a:ext cx="4087367" cy="762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44777" y="3536035"/>
              <a:ext cx="4087367" cy="109728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44777" y="4633315"/>
              <a:ext cx="4087367" cy="42671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5060035"/>
              <a:ext cx="4087367" cy="7620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5822035"/>
              <a:ext cx="4087367" cy="762000"/>
            </a:xfrm>
            <a:prstGeom prst="rect">
              <a:avLst/>
            </a:prstGeom>
          </p:spPr>
        </p:pic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819465" y="1237331"/>
          <a:ext cx="10012045" cy="533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Traditional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DEISA+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Focus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79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Institutional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facilities emphasis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145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Student-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community-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centered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instructional</a:t>
                      </a:r>
                      <a:r>
                        <a:rPr sz="2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emphasis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Process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51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705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Hierarchical,</a:t>
                      </a:r>
                      <a:r>
                        <a:rPr sz="2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limited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stakeholder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inclusion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Inclusive,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broad,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diverse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9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vitality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future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growth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(e.g.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FTES,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efficiency)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Quantitative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qualitative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Integration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Linkages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lacking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fragile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Clear,</a:t>
                      </a:r>
                      <a:r>
                        <a:rPr sz="2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interdependent</a:t>
                      </a:r>
                      <a:r>
                        <a:rPr sz="2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linkages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Implementation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44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403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addressed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facilities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695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Clear,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aligned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planning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resource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allocation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Impact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44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0922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2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buy-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in,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commitment,</a:t>
                      </a:r>
                      <a:r>
                        <a:rPr sz="2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accountability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377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Broad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ownership,</a:t>
                      </a:r>
                      <a:r>
                        <a:rPr sz="2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commitment, accountability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23389" y="1418589"/>
            <a:ext cx="10170160" cy="5066665"/>
            <a:chOff x="1723389" y="1418589"/>
            <a:chExt cx="10170160" cy="5066665"/>
          </a:xfrm>
        </p:grpSpPr>
        <p:sp>
          <p:nvSpPr>
            <p:cNvPr id="3" name="object 3"/>
            <p:cNvSpPr/>
            <p:nvPr/>
          </p:nvSpPr>
          <p:spPr>
            <a:xfrm>
              <a:off x="5096255" y="1796795"/>
              <a:ext cx="4419600" cy="4577080"/>
            </a:xfrm>
            <a:custGeom>
              <a:avLst/>
              <a:gdLst/>
              <a:ahLst/>
              <a:cxnLst/>
              <a:rect l="l" t="t" r="r" b="b"/>
              <a:pathLst>
                <a:path w="4419600" h="4577080">
                  <a:moveTo>
                    <a:pt x="2209800" y="0"/>
                  </a:moveTo>
                  <a:lnTo>
                    <a:pt x="0" y="0"/>
                  </a:lnTo>
                  <a:lnTo>
                    <a:pt x="0" y="4576572"/>
                  </a:lnTo>
                  <a:lnTo>
                    <a:pt x="2209800" y="4576572"/>
                  </a:lnTo>
                  <a:lnTo>
                    <a:pt x="4419600" y="2288286"/>
                  </a:lnTo>
                  <a:lnTo>
                    <a:pt x="2209800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96255" y="1796795"/>
              <a:ext cx="4419600" cy="4577080"/>
            </a:xfrm>
            <a:custGeom>
              <a:avLst/>
              <a:gdLst/>
              <a:ahLst/>
              <a:cxnLst/>
              <a:rect l="l" t="t" r="r" b="b"/>
              <a:pathLst>
                <a:path w="4419600" h="4577080">
                  <a:moveTo>
                    <a:pt x="0" y="0"/>
                  </a:moveTo>
                  <a:lnTo>
                    <a:pt x="2209800" y="0"/>
                  </a:lnTo>
                  <a:lnTo>
                    <a:pt x="4419600" y="2288286"/>
                  </a:lnTo>
                  <a:lnTo>
                    <a:pt x="2209800" y="4576572"/>
                  </a:lnTo>
                  <a:lnTo>
                    <a:pt x="0" y="457657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29739" y="1424939"/>
              <a:ext cx="10157460" cy="5053965"/>
            </a:xfrm>
            <a:custGeom>
              <a:avLst/>
              <a:gdLst/>
              <a:ahLst/>
              <a:cxnLst/>
              <a:rect l="l" t="t" r="r" b="b"/>
              <a:pathLst>
                <a:path w="10157460" h="5053965">
                  <a:moveTo>
                    <a:pt x="0" y="0"/>
                  </a:moveTo>
                  <a:lnTo>
                    <a:pt x="10157460" y="0"/>
                  </a:lnTo>
                  <a:lnTo>
                    <a:pt x="10157460" y="5053584"/>
                  </a:lnTo>
                  <a:lnTo>
                    <a:pt x="0" y="505358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42460" y="1796795"/>
              <a:ext cx="640080" cy="4577080"/>
            </a:xfrm>
            <a:custGeom>
              <a:avLst/>
              <a:gdLst/>
              <a:ahLst/>
              <a:cxnLst/>
              <a:rect l="l" t="t" r="r" b="b"/>
              <a:pathLst>
                <a:path w="640079" h="4577080">
                  <a:moveTo>
                    <a:pt x="640079" y="0"/>
                  </a:moveTo>
                  <a:lnTo>
                    <a:pt x="0" y="0"/>
                  </a:lnTo>
                  <a:lnTo>
                    <a:pt x="0" y="4576572"/>
                  </a:lnTo>
                  <a:lnTo>
                    <a:pt x="640079" y="4576572"/>
                  </a:lnTo>
                  <a:lnTo>
                    <a:pt x="640079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A</a:t>
            </a:r>
            <a:r>
              <a:rPr sz="4000" spc="-210" dirty="0"/>
              <a:t> </a:t>
            </a:r>
            <a:r>
              <a:rPr sz="4000" dirty="0"/>
              <a:t>New</a:t>
            </a:r>
            <a:r>
              <a:rPr sz="4000" spc="-60" dirty="0"/>
              <a:t> </a:t>
            </a:r>
            <a:r>
              <a:rPr sz="4000" dirty="0"/>
              <a:t>Focus</a:t>
            </a:r>
            <a:r>
              <a:rPr sz="4000" spc="-60" dirty="0"/>
              <a:t> </a:t>
            </a:r>
            <a:r>
              <a:rPr sz="4000" dirty="0"/>
              <a:t>for</a:t>
            </a:r>
            <a:r>
              <a:rPr sz="4000" spc="-55" dirty="0"/>
              <a:t> </a:t>
            </a:r>
            <a:r>
              <a:rPr sz="4000" dirty="0"/>
              <a:t>the</a:t>
            </a:r>
            <a:r>
              <a:rPr sz="4000" spc="-70" dirty="0"/>
              <a:t> </a:t>
            </a:r>
            <a:r>
              <a:rPr sz="4000" spc="-10" dirty="0"/>
              <a:t>Comprehensive</a:t>
            </a:r>
            <a:r>
              <a:rPr sz="4000" spc="-30" dirty="0"/>
              <a:t> </a:t>
            </a:r>
            <a:r>
              <a:rPr sz="4000" spc="-20" dirty="0"/>
              <a:t>Plan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4540051" y="1796795"/>
            <a:ext cx="422167" cy="452780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2600" dirty="0">
                <a:solidFill>
                  <a:srgbClr val="990033"/>
                </a:solidFill>
                <a:latin typeface="Arial"/>
                <a:cs typeface="Arial"/>
              </a:rPr>
              <a:t>DEISA+</a:t>
            </a:r>
            <a:r>
              <a:rPr sz="2600" spc="-7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lang="en-US" sz="2600" spc="-75" dirty="0">
                <a:solidFill>
                  <a:srgbClr val="990033"/>
                </a:solidFill>
                <a:latin typeface="Arial"/>
                <a:cs typeface="Arial"/>
              </a:rPr>
              <a:t>Healing Centered </a:t>
            </a:r>
            <a:r>
              <a:rPr sz="2600" spc="-20" dirty="0">
                <a:solidFill>
                  <a:srgbClr val="990033"/>
                </a:solidFill>
                <a:latin typeface="Arial"/>
                <a:cs typeface="Arial"/>
              </a:rPr>
              <a:t>Lens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1718" y="2710697"/>
            <a:ext cx="4208098" cy="2949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marR="94615" indent="-273050">
              <a:lnSpc>
                <a:spcPct val="100000"/>
              </a:lnSpc>
              <a:spcBef>
                <a:spcPts val="100"/>
              </a:spcBef>
              <a:spcAft>
                <a:spcPts val="300"/>
              </a:spcAft>
              <a:buChar char="•"/>
              <a:tabLst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Institutional Goals,              Strategies, Outcomes, &amp; Implementation Protocols</a:t>
            </a:r>
          </a:p>
          <a:p>
            <a:pPr marL="285750" marR="94615" indent="-273050">
              <a:lnSpc>
                <a:spcPct val="100000"/>
              </a:lnSpc>
              <a:spcBef>
                <a:spcPts val="100"/>
              </a:spcBef>
              <a:spcAft>
                <a:spcPts val="300"/>
              </a:spcAft>
              <a:buChar char="•"/>
              <a:tabLst>
                <a:tab pos="285750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Instructional</a:t>
            </a:r>
            <a:r>
              <a:rPr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Priorities</a:t>
            </a:r>
            <a:endParaRPr dirty="0">
              <a:latin typeface="Arial"/>
              <a:cs typeface="Arial"/>
            </a:endParaRPr>
          </a:p>
          <a:p>
            <a:pPr marL="285750" marR="5080" indent="-273050">
              <a:lnSpc>
                <a:spcPct val="100000"/>
              </a:lnSpc>
              <a:spcAft>
                <a:spcPts val="300"/>
              </a:spcAft>
              <a:buChar char="•"/>
              <a:tabLst>
                <a:tab pos="285750" algn="l"/>
              </a:tabLst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Comprehensive</a:t>
            </a:r>
            <a:r>
              <a:rPr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Student Services</a:t>
            </a:r>
            <a:endParaRPr dirty="0">
              <a:latin typeface="Arial"/>
              <a:cs typeface="Arial"/>
            </a:endParaRPr>
          </a:p>
          <a:p>
            <a:pPr marL="285750" marR="751205" indent="-273050">
              <a:lnSpc>
                <a:spcPct val="100000"/>
              </a:lnSpc>
              <a:spcAft>
                <a:spcPts val="300"/>
              </a:spcAft>
              <a:buChar char="•"/>
              <a:tabLst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Facilities Planning Principles &amp; Decision-making Rubric for Facilities Improvement</a:t>
            </a:r>
          </a:p>
          <a:p>
            <a:pPr marL="285750" marR="751205" indent="-273050">
              <a:lnSpc>
                <a:spcPct val="100000"/>
              </a:lnSpc>
              <a:spcAft>
                <a:spcPts val="300"/>
              </a:spcAft>
              <a:buChar char="•"/>
              <a:tabLst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Recommendations for   Campus Development</a:t>
            </a:r>
            <a:endParaRPr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38855" y="2480407"/>
            <a:ext cx="2059305" cy="3119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>
                <a:latin typeface="Arial"/>
                <a:cs typeface="Arial"/>
              </a:rPr>
              <a:t>Decision- </a:t>
            </a:r>
            <a:r>
              <a:rPr sz="2900" dirty="0">
                <a:latin typeface="Arial"/>
                <a:cs typeface="Arial"/>
              </a:rPr>
              <a:t>Making</a:t>
            </a:r>
            <a:r>
              <a:rPr sz="2900" spc="-90" dirty="0">
                <a:latin typeface="Arial"/>
                <a:cs typeface="Arial"/>
              </a:rPr>
              <a:t> </a:t>
            </a:r>
            <a:r>
              <a:rPr sz="2900" spc="-20" dirty="0">
                <a:latin typeface="Arial"/>
                <a:cs typeface="Arial"/>
              </a:rPr>
              <a:t>Tool </a:t>
            </a:r>
            <a:r>
              <a:rPr sz="2900" dirty="0">
                <a:latin typeface="Arial"/>
                <a:cs typeface="Arial"/>
              </a:rPr>
              <a:t>to</a:t>
            </a:r>
            <a:r>
              <a:rPr sz="2900" spc="-15" dirty="0">
                <a:latin typeface="Arial"/>
                <a:cs typeface="Arial"/>
              </a:rPr>
              <a:t> </a:t>
            </a:r>
            <a:r>
              <a:rPr sz="2900" spc="-10" dirty="0">
                <a:latin typeface="Arial"/>
                <a:cs typeface="Arial"/>
              </a:rPr>
              <a:t>Guide Prioritization </a:t>
            </a:r>
            <a:r>
              <a:rPr sz="2900" dirty="0">
                <a:latin typeface="Arial"/>
                <a:cs typeface="Arial"/>
              </a:rPr>
              <a:t>of</a:t>
            </a:r>
            <a:r>
              <a:rPr sz="2900" spc="-20" dirty="0">
                <a:latin typeface="Arial"/>
                <a:cs typeface="Arial"/>
              </a:rPr>
              <a:t> </a:t>
            </a:r>
            <a:r>
              <a:rPr sz="2900" spc="-25" dirty="0">
                <a:latin typeface="Arial"/>
                <a:cs typeface="Arial"/>
              </a:rPr>
              <a:t>all </a:t>
            </a:r>
            <a:r>
              <a:rPr sz="2900" spc="-10" dirty="0">
                <a:latin typeface="Arial"/>
                <a:cs typeface="Arial"/>
              </a:rPr>
              <a:t>College </a:t>
            </a:r>
            <a:r>
              <a:rPr sz="2900" spc="-20" dirty="0">
                <a:latin typeface="Arial"/>
                <a:cs typeface="Arial"/>
              </a:rPr>
              <a:t>Work</a:t>
            </a:r>
            <a:endParaRPr sz="2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2861" y="2160008"/>
            <a:ext cx="26924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en-US" sz="3000" dirty="0">
                <a:solidFill>
                  <a:srgbClr val="FFFFFF"/>
                </a:solidFill>
                <a:latin typeface="Arial"/>
                <a:cs typeface="Arial"/>
              </a:rPr>
              <a:t>Mt. SAC 2035</a:t>
            </a:r>
            <a:endParaRPr sz="3000" dirty="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810257" y="4897883"/>
            <a:ext cx="2361565" cy="1482090"/>
            <a:chOff x="1810257" y="4897883"/>
            <a:chExt cx="2361565" cy="1482090"/>
          </a:xfrm>
        </p:grpSpPr>
        <p:sp>
          <p:nvSpPr>
            <p:cNvPr id="13" name="object 13"/>
            <p:cNvSpPr/>
            <p:nvPr/>
          </p:nvSpPr>
          <p:spPr>
            <a:xfrm>
              <a:off x="1816607" y="4904233"/>
              <a:ext cx="2348865" cy="1469390"/>
            </a:xfrm>
            <a:custGeom>
              <a:avLst/>
              <a:gdLst/>
              <a:ahLst/>
              <a:cxnLst/>
              <a:rect l="l" t="t" r="r" b="b"/>
              <a:pathLst>
                <a:path w="2348865" h="1469389">
                  <a:moveTo>
                    <a:pt x="1613915" y="0"/>
                  </a:moveTo>
                  <a:lnTo>
                    <a:pt x="1613915" y="367284"/>
                  </a:lnTo>
                  <a:lnTo>
                    <a:pt x="0" y="367284"/>
                  </a:lnTo>
                  <a:lnTo>
                    <a:pt x="0" y="1101852"/>
                  </a:lnTo>
                  <a:lnTo>
                    <a:pt x="1613915" y="1101852"/>
                  </a:lnTo>
                  <a:lnTo>
                    <a:pt x="1613915" y="1469136"/>
                  </a:lnTo>
                  <a:lnTo>
                    <a:pt x="2348484" y="734568"/>
                  </a:lnTo>
                  <a:lnTo>
                    <a:pt x="1613915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16607" y="4904233"/>
              <a:ext cx="2348865" cy="1469390"/>
            </a:xfrm>
            <a:custGeom>
              <a:avLst/>
              <a:gdLst/>
              <a:ahLst/>
              <a:cxnLst/>
              <a:rect l="l" t="t" r="r" b="b"/>
              <a:pathLst>
                <a:path w="2348865" h="1469389">
                  <a:moveTo>
                    <a:pt x="2348484" y="734568"/>
                  </a:moveTo>
                  <a:lnTo>
                    <a:pt x="1613915" y="0"/>
                  </a:lnTo>
                  <a:lnTo>
                    <a:pt x="1613915" y="367284"/>
                  </a:lnTo>
                  <a:lnTo>
                    <a:pt x="0" y="367284"/>
                  </a:lnTo>
                  <a:lnTo>
                    <a:pt x="0" y="1101852"/>
                  </a:lnTo>
                  <a:lnTo>
                    <a:pt x="1613915" y="1101852"/>
                  </a:lnTo>
                  <a:lnTo>
                    <a:pt x="1613915" y="1469136"/>
                  </a:lnTo>
                  <a:lnTo>
                    <a:pt x="2348484" y="734568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748499" y="5380203"/>
            <a:ext cx="1651423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8585" marR="5080" indent="-96520" algn="ctr">
              <a:lnSpc>
                <a:spcPct val="100000"/>
              </a:lnSpc>
              <a:spcBef>
                <a:spcPts val="95"/>
              </a:spcBef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Constituent</a:t>
            </a:r>
          </a:p>
          <a:p>
            <a:pPr marL="108585" marR="5080" indent="-96520" algn="ctr">
              <a:lnSpc>
                <a:spcPct val="100000"/>
              </a:lnSpc>
              <a:spcBef>
                <a:spcPts val="95"/>
              </a:spcBef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810257" y="3344927"/>
            <a:ext cx="2361565" cy="1480820"/>
            <a:chOff x="1810257" y="3344927"/>
            <a:chExt cx="2361565" cy="1480820"/>
          </a:xfrm>
        </p:grpSpPr>
        <p:sp>
          <p:nvSpPr>
            <p:cNvPr id="17" name="object 17"/>
            <p:cNvSpPr/>
            <p:nvPr/>
          </p:nvSpPr>
          <p:spPr>
            <a:xfrm>
              <a:off x="1816607" y="335127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1614677" y="0"/>
                  </a:move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lnTo>
                    <a:pt x="1614677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6607" y="335127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2348484" y="733806"/>
                  </a:moveTo>
                  <a:lnTo>
                    <a:pt x="1614677" y="0"/>
                  </a:ln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981200" y="3950715"/>
            <a:ext cx="1254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810257" y="1790447"/>
            <a:ext cx="2361565" cy="1480820"/>
            <a:chOff x="1810257" y="1790447"/>
            <a:chExt cx="2361565" cy="1480820"/>
          </a:xfrm>
        </p:grpSpPr>
        <p:sp>
          <p:nvSpPr>
            <p:cNvPr id="21" name="object 21"/>
            <p:cNvSpPr/>
            <p:nvPr/>
          </p:nvSpPr>
          <p:spPr>
            <a:xfrm>
              <a:off x="1816607" y="179679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1614677" y="0"/>
                  </a:move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lnTo>
                    <a:pt x="1614677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16607" y="179679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2348484" y="733806"/>
                  </a:moveTo>
                  <a:lnTo>
                    <a:pt x="1614677" y="0"/>
                  </a:ln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840168" y="2277903"/>
            <a:ext cx="2242101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04165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Plans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(Strategic</a:t>
            </a:r>
            <a:r>
              <a:rPr sz="16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Facilities)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37232" y="2964179"/>
            <a:ext cx="8044180" cy="2169160"/>
            <a:chOff x="2237232" y="2964179"/>
            <a:chExt cx="8044180" cy="2169160"/>
          </a:xfrm>
        </p:grpSpPr>
        <p:sp>
          <p:nvSpPr>
            <p:cNvPr id="3" name="object 3"/>
            <p:cNvSpPr/>
            <p:nvPr/>
          </p:nvSpPr>
          <p:spPr>
            <a:xfrm>
              <a:off x="4357877" y="4572761"/>
              <a:ext cx="5904230" cy="541020"/>
            </a:xfrm>
            <a:custGeom>
              <a:avLst/>
              <a:gdLst/>
              <a:ahLst/>
              <a:cxnLst/>
              <a:rect l="l" t="t" r="r" b="b"/>
              <a:pathLst>
                <a:path w="5904230" h="541020">
                  <a:moveTo>
                    <a:pt x="5903976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5903976" y="541019"/>
                  </a:lnTo>
                  <a:lnTo>
                    <a:pt x="5903976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57877" y="4572761"/>
              <a:ext cx="5904230" cy="541020"/>
            </a:xfrm>
            <a:custGeom>
              <a:avLst/>
              <a:gdLst/>
              <a:ahLst/>
              <a:cxnLst/>
              <a:rect l="l" t="t" r="r" b="b"/>
              <a:pathLst>
                <a:path w="5904230" h="541020">
                  <a:moveTo>
                    <a:pt x="0" y="0"/>
                  </a:moveTo>
                  <a:lnTo>
                    <a:pt x="5903976" y="0"/>
                  </a:lnTo>
                  <a:lnTo>
                    <a:pt x="5903976" y="541019"/>
                  </a:lnTo>
                  <a:lnTo>
                    <a:pt x="0" y="541019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375F92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4956" y="3427475"/>
              <a:ext cx="566927" cy="51206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374388" y="3467099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10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6"/>
                  </a:lnTo>
                  <a:lnTo>
                    <a:pt x="448055" y="296037"/>
                  </a:lnTo>
                  <a:lnTo>
                    <a:pt x="306831" y="197358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7232" y="2964179"/>
              <a:ext cx="781811" cy="5821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87523" y="3046475"/>
              <a:ext cx="682751" cy="44500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6668" y="3003803"/>
              <a:ext cx="662939" cy="464820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Integrated</a:t>
            </a:r>
            <a:r>
              <a:rPr sz="4000" spc="-70" dirty="0"/>
              <a:t> </a:t>
            </a:r>
            <a:r>
              <a:rPr sz="4000" dirty="0"/>
              <a:t>Planning</a:t>
            </a:r>
            <a:r>
              <a:rPr sz="4000" spc="-225" dirty="0"/>
              <a:t> </a:t>
            </a:r>
            <a:r>
              <a:rPr sz="4000" spc="-30" dirty="0"/>
              <a:t>At-a-</a:t>
            </a:r>
            <a:r>
              <a:rPr sz="4000" spc="-10" dirty="0"/>
              <a:t>Glance</a:t>
            </a:r>
            <a:endParaRPr sz="4000"/>
          </a:p>
        </p:txBody>
      </p:sp>
      <p:sp>
        <p:nvSpPr>
          <p:cNvPr id="11" name="object 11"/>
          <p:cNvSpPr txBox="1"/>
          <p:nvPr/>
        </p:nvSpPr>
        <p:spPr>
          <a:xfrm>
            <a:off x="1821947" y="1184697"/>
            <a:ext cx="9794240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US" sz="2500" dirty="0">
                <a:latin typeface="Arial"/>
                <a:cs typeface="Arial"/>
              </a:rPr>
              <a:t>Mt. SAC 2035 will </a:t>
            </a:r>
            <a:r>
              <a:rPr sz="2500" dirty="0">
                <a:latin typeface="Arial"/>
                <a:cs typeface="Arial"/>
              </a:rPr>
              <a:t>serve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as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the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foundation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for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integrated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planning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processes </a:t>
            </a:r>
            <a:r>
              <a:rPr sz="2500" dirty="0">
                <a:latin typeface="Arial"/>
                <a:cs typeface="Arial"/>
              </a:rPr>
              <a:t>and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cycles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of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continuous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quality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improvement.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It</a:t>
            </a:r>
            <a:r>
              <a:rPr sz="2500" spc="-6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is</a:t>
            </a:r>
            <a:r>
              <a:rPr sz="2500" spc="-4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accomplished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through</a:t>
            </a:r>
            <a:r>
              <a:rPr sz="2500" spc="-1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Mt.</a:t>
            </a:r>
            <a:r>
              <a:rPr sz="2500" spc="-5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SAC’s</a:t>
            </a:r>
            <a:r>
              <a:rPr sz="2500" spc="-9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participatory</a:t>
            </a:r>
            <a:r>
              <a:rPr sz="2500" spc="-9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governance,</a:t>
            </a:r>
            <a:r>
              <a:rPr sz="2500" spc="-1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implementation</a:t>
            </a:r>
            <a:r>
              <a:rPr sz="2500" spc="-10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spc="-25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of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focused</a:t>
            </a:r>
            <a:r>
              <a:rPr sz="2500" spc="-7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plans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2500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500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250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work</a:t>
            </a:r>
            <a:r>
              <a:rPr sz="2500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r>
              <a:rPr sz="250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College</a:t>
            </a:r>
            <a:r>
              <a:rPr sz="2500" spc="-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Arial"/>
                <a:cs typeface="Arial"/>
              </a:rPr>
              <a:t>units.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27035" y="3113420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Vision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4878" y="3084616"/>
            <a:ext cx="23850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aspiration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future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02279" y="3474720"/>
            <a:ext cx="786765" cy="958850"/>
            <a:chOff x="3002279" y="3474720"/>
            <a:chExt cx="786765" cy="958850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53155" y="3922776"/>
              <a:ext cx="566927" cy="51053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212595" y="3962400"/>
              <a:ext cx="448309" cy="393700"/>
            </a:xfrm>
            <a:custGeom>
              <a:avLst/>
              <a:gdLst/>
              <a:ahLst/>
              <a:cxnLst/>
              <a:rect l="l" t="t" r="r" b="b"/>
              <a:pathLst>
                <a:path w="448310" h="393700">
                  <a:moveTo>
                    <a:pt x="129120" y="0"/>
                  </a:moveTo>
                  <a:lnTo>
                    <a:pt x="0" y="0"/>
                  </a:lnTo>
                  <a:lnTo>
                    <a:pt x="0" y="359460"/>
                  </a:lnTo>
                  <a:lnTo>
                    <a:pt x="307365" y="359460"/>
                  </a:lnTo>
                  <a:lnTo>
                    <a:pt x="307365" y="393192"/>
                  </a:lnTo>
                  <a:lnTo>
                    <a:pt x="448056" y="294894"/>
                  </a:lnTo>
                  <a:lnTo>
                    <a:pt x="307365" y="196596"/>
                  </a:lnTo>
                  <a:lnTo>
                    <a:pt x="307365" y="230327"/>
                  </a:lnTo>
                  <a:lnTo>
                    <a:pt x="129120" y="230327"/>
                  </a:lnTo>
                  <a:lnTo>
                    <a:pt x="129120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03804" y="3474720"/>
              <a:ext cx="781811" cy="58064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2279" y="3557015"/>
              <a:ext cx="786383" cy="44500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63239" y="3514344"/>
              <a:ext cx="662939" cy="463295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3141398" y="3623729"/>
            <a:ext cx="506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28874" y="3634854"/>
            <a:ext cx="1404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purpose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785616" y="3997452"/>
            <a:ext cx="782320" cy="986155"/>
            <a:chOff x="3785616" y="3997452"/>
            <a:chExt cx="782320" cy="986155"/>
          </a:xfrm>
        </p:grpSpPr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55720" y="4471416"/>
              <a:ext cx="568451" cy="51206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915150" y="4511040"/>
              <a:ext cx="449580" cy="394970"/>
            </a:xfrm>
            <a:custGeom>
              <a:avLst/>
              <a:gdLst/>
              <a:ahLst/>
              <a:cxnLst/>
              <a:rect l="l" t="t" r="r" b="b"/>
              <a:pathLst>
                <a:path w="449579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8355" y="360845"/>
                  </a:lnTo>
                  <a:lnTo>
                    <a:pt x="308355" y="394716"/>
                  </a:lnTo>
                  <a:lnTo>
                    <a:pt x="449579" y="296037"/>
                  </a:lnTo>
                  <a:lnTo>
                    <a:pt x="308355" y="197358"/>
                  </a:lnTo>
                  <a:lnTo>
                    <a:pt x="308355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85616" y="3998976"/>
              <a:ext cx="781811" cy="58064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822192" y="3997452"/>
              <a:ext cx="707135" cy="61112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845052" y="4038600"/>
              <a:ext cx="662939" cy="463295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962623" y="4063996"/>
            <a:ext cx="42799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55880">
              <a:lnSpc>
                <a:spcPts val="1320"/>
              </a:lnSpc>
              <a:spcBef>
                <a:spcPts val="24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Core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Values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22820" y="4082741"/>
            <a:ext cx="391096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Enduring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beliefs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principles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individuals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College </a:t>
            </a:r>
            <a:r>
              <a:rPr sz="1200" dirty="0">
                <a:latin typeface="Calibri"/>
                <a:cs typeface="Calibri"/>
              </a:rPr>
              <a:t>hold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10" dirty="0">
                <a:latin typeface="Calibri"/>
                <a:cs typeface="Calibri"/>
              </a:rPr>
              <a:t>common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endeavor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put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action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379976" y="4565903"/>
            <a:ext cx="855344" cy="944880"/>
            <a:chOff x="4379976" y="4565903"/>
            <a:chExt cx="855344" cy="944880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6571" y="4998719"/>
              <a:ext cx="566927" cy="512063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636002" y="5038343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10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5"/>
                  </a:lnTo>
                  <a:lnTo>
                    <a:pt x="448055" y="296036"/>
                  </a:lnTo>
                  <a:lnTo>
                    <a:pt x="306831" y="197357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6552" y="4565903"/>
              <a:ext cx="781811" cy="582167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79976" y="4575047"/>
              <a:ext cx="854963" cy="60655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475988" y="4605527"/>
              <a:ext cx="662939" cy="464820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4518828" y="4660137"/>
            <a:ext cx="56548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spc="-20" dirty="0">
                <a:solidFill>
                  <a:srgbClr val="FFFFFF"/>
                </a:solidFill>
                <a:latin typeface="Calibri"/>
                <a:cs typeface="Calibri"/>
              </a:rPr>
              <a:t>Mt. SAC 2035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16715" y="4631563"/>
            <a:ext cx="465328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foundation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integrated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planning.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Gives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accomplish </a:t>
            </a:r>
            <a:r>
              <a:rPr sz="1200" spc="-2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Mission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assess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progress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toward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that</a:t>
            </a:r>
            <a:r>
              <a:rPr sz="1200" spc="-20" dirty="0">
                <a:latin typeface="Calibri"/>
                <a:cs typeface="Calibri"/>
              </a:rPr>
              <a:t> goal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5074920" y="5160264"/>
            <a:ext cx="847725" cy="931544"/>
            <a:chOff x="5074920" y="5160264"/>
            <a:chExt cx="847725" cy="931544"/>
          </a:xfrm>
        </p:grpSpPr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22747" y="5580888"/>
              <a:ext cx="566927" cy="51053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282186" y="5620512"/>
              <a:ext cx="448309" cy="393700"/>
            </a:xfrm>
            <a:custGeom>
              <a:avLst/>
              <a:gdLst/>
              <a:ahLst/>
              <a:cxnLst/>
              <a:rect l="l" t="t" r="r" b="b"/>
              <a:pathLst>
                <a:path w="448310" h="393700">
                  <a:moveTo>
                    <a:pt x="129120" y="0"/>
                  </a:moveTo>
                  <a:lnTo>
                    <a:pt x="0" y="0"/>
                  </a:lnTo>
                  <a:lnTo>
                    <a:pt x="0" y="359460"/>
                  </a:lnTo>
                  <a:lnTo>
                    <a:pt x="307365" y="359460"/>
                  </a:lnTo>
                  <a:lnTo>
                    <a:pt x="307365" y="393192"/>
                  </a:lnTo>
                  <a:lnTo>
                    <a:pt x="448055" y="294894"/>
                  </a:lnTo>
                  <a:lnTo>
                    <a:pt x="307365" y="196596"/>
                  </a:lnTo>
                  <a:lnTo>
                    <a:pt x="307365" y="230327"/>
                  </a:lnTo>
                  <a:lnTo>
                    <a:pt x="129120" y="230327"/>
                  </a:lnTo>
                  <a:lnTo>
                    <a:pt x="129120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1683" y="5160264"/>
              <a:ext cx="781811" cy="5821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074920" y="5160264"/>
              <a:ext cx="847343" cy="611123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51119" y="5199888"/>
              <a:ext cx="662939" cy="464820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5214015" y="5226517"/>
            <a:ext cx="53530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03505" marR="5080" indent="-91440">
              <a:lnSpc>
                <a:spcPts val="1320"/>
              </a:lnSpc>
              <a:spcBef>
                <a:spcPts val="24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Focused Plans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26790" y="5310185"/>
            <a:ext cx="414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Guide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specialized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work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alignment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EFCP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870447" y="5702808"/>
            <a:ext cx="782320" cy="906780"/>
            <a:chOff x="5870447" y="5702808"/>
            <a:chExt cx="782320" cy="906780"/>
          </a:xfrm>
        </p:grpSpPr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30467" y="6097524"/>
              <a:ext cx="566927" cy="51206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089900" y="6137148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09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5"/>
                  </a:lnTo>
                  <a:lnTo>
                    <a:pt x="448055" y="296036"/>
                  </a:lnTo>
                  <a:lnTo>
                    <a:pt x="306831" y="197357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70447" y="5702808"/>
              <a:ext cx="781811" cy="582167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018275" y="5785104"/>
              <a:ext cx="483107" cy="44500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929883" y="5742432"/>
              <a:ext cx="662939" cy="464820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6158712" y="5852370"/>
            <a:ext cx="203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ISS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34657" y="5686559"/>
            <a:ext cx="357632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Elements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student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achievement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evaluate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how </a:t>
            </a:r>
            <a:r>
              <a:rPr sz="1200" dirty="0">
                <a:latin typeface="Calibri"/>
                <a:cs typeface="Calibri"/>
              </a:rPr>
              <a:t>well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fulfilling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6582156" y="6195059"/>
            <a:ext cx="866140" cy="611505"/>
            <a:chOff x="6582156" y="6195059"/>
            <a:chExt cx="866140" cy="611505"/>
          </a:xfrm>
        </p:grpSpPr>
        <p:pic>
          <p:nvPicPr>
            <p:cNvPr id="55" name="object 5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06540" y="6195059"/>
              <a:ext cx="781811" cy="58216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582156" y="6195059"/>
              <a:ext cx="865630" cy="61112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665976" y="6234683"/>
              <a:ext cx="662940" cy="464819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6721712" y="6261146"/>
            <a:ext cx="55245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3340" marR="5080" indent="-41275">
              <a:lnSpc>
                <a:spcPts val="1320"/>
              </a:lnSpc>
              <a:spcBef>
                <a:spcPts val="24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483712" y="6185404"/>
            <a:ext cx="2549525" cy="5435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Planning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process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assess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unit </a:t>
            </a:r>
            <a:r>
              <a:rPr sz="1200" spc="-10" dirty="0">
                <a:latin typeface="Calibri"/>
                <a:cs typeface="Calibri"/>
              </a:rPr>
              <a:t>progress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student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learning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Callout: Line with Accent Bar 59">
            <a:extLst>
              <a:ext uri="{FF2B5EF4-FFF2-40B4-BE49-F238E27FC236}">
                <a16:creationId xmlns:a16="http://schemas.microsoft.com/office/drawing/2014/main" id="{563E146E-7B05-4E10-8E9A-1A2B27240804}"/>
              </a:ext>
            </a:extLst>
          </p:cNvPr>
          <p:cNvSpPr/>
          <p:nvPr/>
        </p:nvSpPr>
        <p:spPr>
          <a:xfrm>
            <a:off x="1667809" y="5254750"/>
            <a:ext cx="2628346" cy="1461517"/>
          </a:xfrm>
          <a:prstGeom prst="accentCallout1">
            <a:avLst>
              <a:gd name="adj1" fmla="val 75913"/>
              <a:gd name="adj2" fmla="val 106231"/>
              <a:gd name="adj3" fmla="val 95461"/>
              <a:gd name="adj4" fmla="val 190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IEC will use the goals/strategies/metrics of Mt. SAC 2035 as the foundation of Program Review to support and measure progress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11255" cy="587981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336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lang="en-US" sz="3600" spc="-10" dirty="0"/>
              <a:t>Phases of Equity-Minded Comprehensive Planning</a:t>
            </a:r>
            <a:endParaRPr sz="36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F36EB9-B19C-4C12-B16C-2C3817DE02CC}"/>
              </a:ext>
            </a:extLst>
          </p:cNvPr>
          <p:cNvSpPr/>
          <p:nvPr/>
        </p:nvSpPr>
        <p:spPr>
          <a:xfrm>
            <a:off x="457187" y="2286000"/>
            <a:ext cx="2633472" cy="2971800"/>
          </a:xfrm>
          <a:prstGeom prst="roundRect">
            <a:avLst/>
          </a:prstGeom>
          <a:solidFill>
            <a:srgbClr val="F1F0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0" rIns="45720"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Listen to understand what is and is not working well for historically underserved students.</a:t>
            </a:r>
          </a:p>
          <a:p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Decisions are informed by diverse people and perspectives.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8D053BD-90E7-4839-8454-6B92706EBF40}"/>
              </a:ext>
            </a:extLst>
          </p:cNvPr>
          <p:cNvSpPr>
            <a:spLocks noChangeAspect="1"/>
          </p:cNvSpPr>
          <p:nvPr/>
        </p:nvSpPr>
        <p:spPr>
          <a:xfrm>
            <a:off x="1133843" y="1371600"/>
            <a:ext cx="1280160" cy="1280160"/>
          </a:xfrm>
          <a:prstGeom prst="ellipse">
            <a:avLst/>
          </a:prstGeom>
          <a:solidFill>
            <a:schemeClr val="bg1"/>
          </a:solidFill>
          <a:ln w="152400">
            <a:solidFill>
              <a:srgbClr val="A29BC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Listen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8FC4768-2E10-4A0E-A396-D5A52AB8510F}"/>
              </a:ext>
            </a:extLst>
          </p:cNvPr>
          <p:cNvSpPr/>
          <p:nvPr/>
        </p:nvSpPr>
        <p:spPr>
          <a:xfrm>
            <a:off x="3310113" y="2286000"/>
            <a:ext cx="2633472" cy="2971800"/>
          </a:xfrm>
          <a:prstGeom prst="roundRect">
            <a:avLst/>
          </a:prstGeom>
          <a:solidFill>
            <a:srgbClr val="E3F6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0" rIns="45720"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Uncover the underlying conditions of inequities in student experiences and outcomes.</a:t>
            </a:r>
            <a:b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Decisions address predictable and systemic harm to students from underserved communities.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B7FE8E8-9A93-496D-BE87-C47ABBEE4DCD}"/>
              </a:ext>
            </a:extLst>
          </p:cNvPr>
          <p:cNvSpPr>
            <a:spLocks noChangeAspect="1"/>
          </p:cNvSpPr>
          <p:nvPr/>
        </p:nvSpPr>
        <p:spPr>
          <a:xfrm>
            <a:off x="3986769" y="1371600"/>
            <a:ext cx="1280160" cy="1280160"/>
          </a:xfrm>
          <a:prstGeom prst="ellipse">
            <a:avLst/>
          </a:prstGeom>
          <a:solidFill>
            <a:schemeClr val="bg1"/>
          </a:solidFill>
          <a:ln w="152400">
            <a:solidFill>
              <a:srgbClr val="45C3D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Uncover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6E3790F-FA97-475D-95DD-798B95A8698C}"/>
              </a:ext>
            </a:extLst>
          </p:cNvPr>
          <p:cNvSpPr/>
          <p:nvPr/>
        </p:nvSpPr>
        <p:spPr>
          <a:xfrm>
            <a:off x="6172193" y="2286000"/>
            <a:ext cx="2633472" cy="2971800"/>
          </a:xfrm>
          <a:prstGeom prst="roundRect">
            <a:avLst/>
          </a:prstGeom>
          <a:solidFill>
            <a:srgbClr val="CFD368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0" rIns="45720"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Co-design the plan to serve students’ needs and aspirations.</a:t>
            </a:r>
            <a:b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Decisions directly address underlying conditions and are based on supporting evidence.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A055D26-F468-4324-B376-024FBD92453B}"/>
              </a:ext>
            </a:extLst>
          </p:cNvPr>
          <p:cNvSpPr>
            <a:spLocks noChangeAspect="1"/>
          </p:cNvSpPr>
          <p:nvPr/>
        </p:nvSpPr>
        <p:spPr>
          <a:xfrm>
            <a:off x="6848849" y="1371600"/>
            <a:ext cx="1280160" cy="1280160"/>
          </a:xfrm>
          <a:prstGeom prst="ellipse">
            <a:avLst/>
          </a:prstGeom>
          <a:solidFill>
            <a:schemeClr val="bg1"/>
          </a:solidFill>
          <a:ln w="152400">
            <a:solidFill>
              <a:srgbClr val="CFD3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Design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A2856E6-6B95-463F-96E8-E3E9F49BA68C}"/>
              </a:ext>
            </a:extLst>
          </p:cNvPr>
          <p:cNvSpPr/>
          <p:nvPr/>
        </p:nvSpPr>
        <p:spPr>
          <a:xfrm>
            <a:off x="9025121" y="2286000"/>
            <a:ext cx="2633472" cy="2971800"/>
          </a:xfrm>
          <a:prstGeom prst="roundRect">
            <a:avLst/>
          </a:prstGeom>
          <a:solidFill>
            <a:srgbClr val="DEE4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0" rIns="45720" rtlCol="0" anchor="t"/>
          <a:lstStyle/>
          <a:p>
            <a: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Decide how to deliver the plan within the available resources.</a:t>
            </a:r>
            <a:br>
              <a:rPr lang="en-US" sz="14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400" dirty="0">
              <a:solidFill>
                <a:schemeClr val="tx1"/>
              </a:solidFill>
              <a:latin typeface="Segoe UI" panose="020B0502040204020203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400" b="1" kern="100" dirty="0">
              <a:solidFill>
                <a:schemeClr val="tx1"/>
              </a:solidFill>
              <a:effectLst/>
              <a:latin typeface="Segoe UI" panose="020B0502040204020203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400" b="1" kern="1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Decision-makers commit to actively disrupting harm and are held accountable for outcomes.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960D736-C56B-4652-BCD5-52EC34AC9FAB}"/>
              </a:ext>
            </a:extLst>
          </p:cNvPr>
          <p:cNvSpPr>
            <a:spLocks noChangeAspect="1"/>
          </p:cNvSpPr>
          <p:nvPr/>
        </p:nvSpPr>
        <p:spPr>
          <a:xfrm>
            <a:off x="9701777" y="1371600"/>
            <a:ext cx="1280160" cy="1280160"/>
          </a:xfrm>
          <a:prstGeom prst="ellipse">
            <a:avLst/>
          </a:prstGeom>
          <a:solidFill>
            <a:schemeClr val="bg1"/>
          </a:solidFill>
          <a:ln w="152400">
            <a:solidFill>
              <a:srgbClr val="2048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Decide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A37CF53-CD64-4B30-BC62-783939F838C1}"/>
              </a:ext>
            </a:extLst>
          </p:cNvPr>
          <p:cNvSpPr/>
          <p:nvPr/>
        </p:nvSpPr>
        <p:spPr>
          <a:xfrm>
            <a:off x="457187" y="5486400"/>
            <a:ext cx="11201406" cy="77724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Providing students with decision-making power throughout the process.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7CEFF8E4-4317-4BB9-A033-A3A9BDE76AD5}"/>
              </a:ext>
            </a:extLst>
          </p:cNvPr>
          <p:cNvSpPr txBox="1"/>
          <p:nvPr/>
        </p:nvSpPr>
        <p:spPr>
          <a:xfrm>
            <a:off x="457186" y="1188720"/>
            <a:ext cx="2628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Identify and prioritize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conditions for learning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 with student voices.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Roboto Medium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CBCEBC-3714-E843-266B-8EBCD008F3C1}"/>
              </a:ext>
            </a:extLst>
          </p:cNvPr>
          <p:cNvSpPr txBox="1"/>
          <p:nvPr/>
        </p:nvSpPr>
        <p:spPr>
          <a:xfrm>
            <a:off x="9029700" y="1188720"/>
            <a:ext cx="26288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Develop a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vision and key principles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that define intended student impact.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Roboto Medium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45926DE-95ED-E73A-1767-B24FA81D1DA0}"/>
              </a:ext>
            </a:extLst>
          </p:cNvPr>
          <p:cNvSpPr txBox="1"/>
          <p:nvPr/>
        </p:nvSpPr>
        <p:spPr>
          <a:xfrm>
            <a:off x="3314693" y="1188720"/>
            <a:ext cx="26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Identify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underlying conditions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that the plan must address with student voices.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Roboto Medium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B0658F-35DD-5CF1-1B8D-927ADE96CD89}"/>
              </a:ext>
            </a:extLst>
          </p:cNvPr>
          <p:cNvSpPr txBox="1"/>
          <p:nvPr/>
        </p:nvSpPr>
        <p:spPr>
          <a:xfrm>
            <a:off x="6172193" y="1188720"/>
            <a:ext cx="26288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Identify and prioritize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strategies that work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 with student voices.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Roboto Medium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0CF1BAF-5792-D95A-7F0A-43324DCCCC9C}"/>
              </a:ext>
            </a:extLst>
          </p:cNvPr>
          <p:cNvSpPr/>
          <p:nvPr/>
        </p:nvSpPr>
        <p:spPr>
          <a:xfrm>
            <a:off x="457162" y="2743200"/>
            <a:ext cx="2628897" cy="1143000"/>
          </a:xfrm>
          <a:prstGeom prst="roundRect">
            <a:avLst/>
          </a:prstGeom>
          <a:solidFill>
            <a:srgbClr val="A29BCB">
              <a:alpha val="15000"/>
            </a:srgbClr>
          </a:solidFill>
          <a:ln w="25400">
            <a:solidFill>
              <a:srgbClr val="A29BC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LISTENING SESSIONS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Conditions for Learning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 Groups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D1997BE-4776-79C9-4BAD-3F61571A0930}"/>
              </a:ext>
            </a:extLst>
          </p:cNvPr>
          <p:cNvSpPr/>
          <p:nvPr/>
        </p:nvSpPr>
        <p:spPr>
          <a:xfrm>
            <a:off x="6182772" y="5303520"/>
            <a:ext cx="2618303" cy="1143000"/>
          </a:xfrm>
          <a:prstGeom prst="roundRect">
            <a:avLst/>
          </a:prstGeom>
          <a:solidFill>
            <a:srgbClr val="CFD368">
              <a:alpha val="15000"/>
            </a:srgbClr>
          </a:solidFill>
          <a:ln w="25400">
            <a:solidFill>
              <a:srgbClr val="CFD3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SURVEY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 Design Priorities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Students, Families, CBOs, Faculty, Staff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EDE87F8-343E-6AF7-AD7C-0BCE7DEA918D}"/>
              </a:ext>
            </a:extLst>
          </p:cNvPr>
          <p:cNvSpPr/>
          <p:nvPr/>
        </p:nvSpPr>
        <p:spPr>
          <a:xfrm>
            <a:off x="457162" y="4023360"/>
            <a:ext cx="2628897" cy="1143000"/>
          </a:xfrm>
          <a:prstGeom prst="roundRect">
            <a:avLst/>
          </a:prstGeom>
          <a:solidFill>
            <a:srgbClr val="F1F0F7"/>
          </a:solidFill>
          <a:ln w="25400">
            <a:solidFill>
              <a:srgbClr val="A29BC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SURVEY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Conditions for Learning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526C1D5-2D1B-1E3B-BB02-2DA5552D7F2B}"/>
              </a:ext>
            </a:extLst>
          </p:cNvPr>
          <p:cNvSpPr/>
          <p:nvPr/>
        </p:nvSpPr>
        <p:spPr>
          <a:xfrm>
            <a:off x="3333747" y="2743200"/>
            <a:ext cx="5486400" cy="1143000"/>
          </a:xfrm>
          <a:prstGeom prst="roundRect">
            <a:avLst/>
          </a:prstGeom>
          <a:solidFill>
            <a:srgbClr val="45C3D8">
              <a:alpha val="15000"/>
            </a:srgbClr>
          </a:solidFill>
          <a:ln w="25400">
            <a:solidFill>
              <a:srgbClr val="45C3D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WORKSHOP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Bridging Learning Conditions to Design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Students, Community Partners, Task Force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67AAD18-8F55-6BC0-9B0F-DAC0D793615E}"/>
              </a:ext>
            </a:extLst>
          </p:cNvPr>
          <p:cNvSpPr/>
          <p:nvPr/>
        </p:nvSpPr>
        <p:spPr>
          <a:xfrm>
            <a:off x="3341775" y="4023360"/>
            <a:ext cx="5467333" cy="1143000"/>
          </a:xfrm>
          <a:prstGeom prst="roundRect">
            <a:avLst/>
          </a:prstGeom>
          <a:solidFill>
            <a:srgbClr val="E3F6F9"/>
          </a:solidFill>
          <a:ln w="25400">
            <a:solidFill>
              <a:srgbClr val="45C3D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WORKSHOP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Bridging Learning Conditions to Design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Faculty, Staff, Task Force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1BC7BC4-164A-ACA3-DA62-D1E2F6AF4CC8}"/>
              </a:ext>
            </a:extLst>
          </p:cNvPr>
          <p:cNvSpPr/>
          <p:nvPr/>
        </p:nvSpPr>
        <p:spPr>
          <a:xfrm>
            <a:off x="9037707" y="2743200"/>
            <a:ext cx="2628877" cy="1143000"/>
          </a:xfrm>
          <a:prstGeom prst="roundRect">
            <a:avLst/>
          </a:prstGeom>
          <a:solidFill>
            <a:srgbClr val="20486B">
              <a:alpha val="15000"/>
            </a:srgbClr>
          </a:solidFill>
          <a:ln w="25400">
            <a:solidFill>
              <a:srgbClr val="2048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WORKSHOP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Vision and Key Principles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Students, Community Partners, Faculty, Staff, Task Force</a:t>
            </a:r>
          </a:p>
        </p:txBody>
      </p:sp>
      <p:sp>
        <p:nvSpPr>
          <p:cNvPr id="2" name="Arrow: Striped Right 1">
            <a:extLst>
              <a:ext uri="{FF2B5EF4-FFF2-40B4-BE49-F238E27FC236}">
                <a16:creationId xmlns:a16="http://schemas.microsoft.com/office/drawing/2014/main" id="{DD19D9AD-65C3-C575-31C0-6D1D0E5D74CA}"/>
              </a:ext>
            </a:extLst>
          </p:cNvPr>
          <p:cNvSpPr/>
          <p:nvPr/>
        </p:nvSpPr>
        <p:spPr>
          <a:xfrm>
            <a:off x="457200" y="228600"/>
            <a:ext cx="11209384" cy="914400"/>
          </a:xfrm>
          <a:prstGeom prst="stripedRightArrow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96000">
                <a:schemeClr val="bg1">
                  <a:lumMod val="6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Knowledge Flow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D620DAF-E4FC-217D-3B90-19C09BF1B7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78" r="3778" b="31270"/>
          <a:stretch/>
        </p:blipFill>
        <p:spPr>
          <a:xfrm>
            <a:off x="777240" y="6172200"/>
            <a:ext cx="1397876" cy="56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2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d4b49eee-3212-425d-838b-76a3e176717c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6D581FDFE0C34D94364CF350B6DD6D" ma:contentTypeVersion="20" ma:contentTypeDescription="Create a new document." ma:contentTypeScope="" ma:versionID="db24d1d51e8b37f958a349a08d53ebc1">
  <xsd:schema xmlns:xsd="http://www.w3.org/2001/XMLSchema" xmlns:xs="http://www.w3.org/2001/XMLSchema" xmlns:p="http://schemas.microsoft.com/office/2006/metadata/properties" xmlns:ns1="http://schemas.microsoft.com/sharepoint/v3" xmlns:ns3="d4b49eee-3212-425d-838b-76a3e176717c" xmlns:ns4="d84b7dd5-b143-40d0-828e-1ee6368d35ed" targetNamespace="http://schemas.microsoft.com/office/2006/metadata/properties" ma:root="true" ma:fieldsID="922d9c8dfde18a6ac90b2eafd38994f9" ns1:_="" ns3:_="" ns4:_="">
    <xsd:import namespace="http://schemas.microsoft.com/sharepoint/v3"/>
    <xsd:import namespace="d4b49eee-3212-425d-838b-76a3e176717c"/>
    <xsd:import namespace="d84b7dd5-b143-40d0-828e-1ee6368d35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49eee-3212-425d-838b-76a3e17671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b7dd5-b143-40d0-828e-1ee6368d35e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6E5DD6-324E-4BD2-B882-9D1DFCEC7ED2}">
  <ds:schemaRefs>
    <ds:schemaRef ds:uri="d4b49eee-3212-425d-838b-76a3e176717c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84b7dd5-b143-40d0-828e-1ee6368d35ed"/>
    <ds:schemaRef ds:uri="http://schemas.microsoft.com/office/2006/metadata/properties"/>
    <ds:schemaRef ds:uri="http://purl.org/dc/terms/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2447A7-E9EE-4D04-9774-AB37C8357E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C3F54-3AC1-42F2-B607-20FEBC1143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b49eee-3212-425d-838b-76a3e176717c"/>
    <ds:schemaRef ds:uri="d84b7dd5-b143-40d0-828e-1ee6368d35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775</Words>
  <Application>Microsoft Office PowerPoint</Application>
  <PresentationFormat>Widescreen</PresentationFormat>
  <Paragraphs>121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Calibri Light</vt:lpstr>
      <vt:lpstr>Segoe UI</vt:lpstr>
      <vt:lpstr>Segoe UI Black</vt:lpstr>
      <vt:lpstr>Times New Roman</vt:lpstr>
      <vt:lpstr>Office Theme</vt:lpstr>
      <vt:lpstr>1_Office Theme</vt:lpstr>
      <vt:lpstr>PowerPoint Presentation</vt:lpstr>
      <vt:lpstr>Agenda</vt:lpstr>
      <vt:lpstr>BP 3250 Institutional Planning</vt:lpstr>
      <vt:lpstr>Context</vt:lpstr>
      <vt:lpstr>Traditional vs. DEISA+ Comprehensive Plans</vt:lpstr>
      <vt:lpstr>A New Focus for the Comprehensive Plan</vt:lpstr>
      <vt:lpstr>Integrated Planning At-a-Glance</vt:lpstr>
      <vt:lpstr>Phases of Equity-Minded Comprehensive Planning</vt:lpstr>
      <vt:lpstr>PowerPoint Presentation</vt:lpstr>
      <vt:lpstr>Mt. SAC 2035 October Communication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Mai, Uyen</dc:creator>
  <cp:lastModifiedBy>Maldonado-Greenlee, Lianne</cp:lastModifiedBy>
  <cp:revision>3</cp:revision>
  <dcterms:created xsi:type="dcterms:W3CDTF">2024-08-12T18:27:07Z</dcterms:created>
  <dcterms:modified xsi:type="dcterms:W3CDTF">2024-10-09T20:34:51Z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2024-07-03T00:00:00Z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2024-08-12T00:00:00Z</vt:filetime>
  </property>
  <property fmtid="{D5CDD505-2E9C-101B-9397-08002B2CF9AE}" pid="5" name="Producer">
    <vt:lpwstr>Adobe PDF Library 24.2.159</vt:lpwstr>
  </property>
  <property fmtid="{D5CDD505-2E9C-101B-9397-08002B2CF9AE}" pid="6" name="ContentTypeId">
    <vt:lpwstr>0x010100A36D581FDFE0C34D94364CF350B6DD6D</vt:lpwstr>
  </property>
</Properties>
</file>