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12192000" cy="68580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B0915DA-01A7-41C6-AC56-93ADBEF3506E}" v="45" dt="2024-11-13T19:40:21.029"/>
  </p1510:revLst>
</p1510:revInfo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7" autoAdjust="0"/>
    <p:restoredTop sz="94582" autoAdjust="0"/>
  </p:normalViewPr>
  <p:slideViewPr>
    <p:cSldViewPr>
      <p:cViewPr varScale="1">
        <p:scale>
          <a:sx n="63" d="100"/>
          <a:sy n="63" d="100"/>
        </p:scale>
        <p:origin x="52" y="188"/>
      </p:cViewPr>
      <p:guideLst>
        <p:guide orient="horz" pos="2880"/>
        <p:guide pos="2160"/>
      </p:guideLst>
    </p:cSldViewPr>
  </p:slideViewPr>
  <p:outlineViewPr>
    <p:cViewPr>
      <p:scale>
        <a:sx n="33" d="100"/>
        <a:sy n="33" d="100"/>
      </p:scale>
      <p:origin x="0" y="-156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ldonado-Greenlee, Lianne" userId="525c7285-978f-4548-9cbc-4ce7672adacf" providerId="ADAL" clId="{2B0915DA-01A7-41C6-AC56-93ADBEF3506E}"/>
    <pc:docChg chg="undo custSel modSld">
      <pc:chgData name="Maldonado-Greenlee, Lianne" userId="525c7285-978f-4548-9cbc-4ce7672adacf" providerId="ADAL" clId="{2B0915DA-01A7-41C6-AC56-93ADBEF3506E}" dt="2024-11-13T19:40:15.497" v="180" actId="13244"/>
      <pc:docMkLst>
        <pc:docMk/>
      </pc:docMkLst>
      <pc:sldChg chg="modSp mod">
        <pc:chgData name="Maldonado-Greenlee, Lianne" userId="525c7285-978f-4548-9cbc-4ce7672adacf" providerId="ADAL" clId="{2B0915DA-01A7-41C6-AC56-93ADBEF3506E}" dt="2024-11-13T19:37:05.068" v="137" actId="33553"/>
        <pc:sldMkLst>
          <pc:docMk/>
          <pc:sldMk cId="0" sldId="256"/>
        </pc:sldMkLst>
        <pc:spChg chg="mod">
          <ac:chgData name="Maldonado-Greenlee, Lianne" userId="525c7285-978f-4548-9cbc-4ce7672adacf" providerId="ADAL" clId="{2B0915DA-01A7-41C6-AC56-93ADBEF3506E}" dt="2024-11-13T19:37:05.068" v="137" actId="33553"/>
          <ac:spMkLst>
            <pc:docMk/>
            <pc:sldMk cId="0" sldId="256"/>
            <ac:spMk id="2" creationId="{00000000-0000-0000-0000-000000000000}"/>
          </ac:spMkLst>
        </pc:spChg>
      </pc:sldChg>
      <pc:sldChg chg="modSp mod">
        <pc:chgData name="Maldonado-Greenlee, Lianne" userId="525c7285-978f-4548-9cbc-4ce7672adacf" providerId="ADAL" clId="{2B0915DA-01A7-41C6-AC56-93ADBEF3506E}" dt="2024-11-13T19:34:30.465" v="109" actId="962"/>
        <pc:sldMkLst>
          <pc:docMk/>
          <pc:sldMk cId="0" sldId="258"/>
        </pc:sldMkLst>
        <pc:picChg chg="mod">
          <ac:chgData name="Maldonado-Greenlee, Lianne" userId="525c7285-978f-4548-9cbc-4ce7672adacf" providerId="ADAL" clId="{2B0915DA-01A7-41C6-AC56-93ADBEF3506E}" dt="2024-11-13T19:34:30.465" v="109" actId="962"/>
          <ac:picMkLst>
            <pc:docMk/>
            <pc:sldMk cId="0" sldId="258"/>
            <ac:picMk id="4" creationId="{00000000-0000-0000-0000-000000000000}"/>
          </ac:picMkLst>
        </pc:picChg>
      </pc:sldChg>
      <pc:sldChg chg="modSp mod">
        <pc:chgData name="Maldonado-Greenlee, Lianne" userId="525c7285-978f-4548-9cbc-4ce7672adacf" providerId="ADAL" clId="{2B0915DA-01A7-41C6-AC56-93ADBEF3506E}" dt="2024-11-13T19:35:36.613" v="120" actId="962"/>
        <pc:sldMkLst>
          <pc:docMk/>
          <pc:sldMk cId="0" sldId="259"/>
        </pc:sldMkLst>
        <pc:grpChg chg="mod">
          <ac:chgData name="Maldonado-Greenlee, Lianne" userId="525c7285-978f-4548-9cbc-4ce7672adacf" providerId="ADAL" clId="{2B0915DA-01A7-41C6-AC56-93ADBEF3506E}" dt="2024-11-13T19:35:00.616" v="112" actId="962"/>
          <ac:grpSpMkLst>
            <pc:docMk/>
            <pc:sldMk cId="0" sldId="259"/>
            <ac:grpSpMk id="2" creationId="{00000000-0000-0000-0000-000000000000}"/>
          </ac:grpSpMkLst>
        </pc:grpChg>
        <pc:grpChg chg="mod">
          <ac:chgData name="Maldonado-Greenlee, Lianne" userId="525c7285-978f-4548-9cbc-4ce7672adacf" providerId="ADAL" clId="{2B0915DA-01A7-41C6-AC56-93ADBEF3506E}" dt="2024-11-13T19:35:07.434" v="113" actId="962"/>
          <ac:grpSpMkLst>
            <pc:docMk/>
            <pc:sldMk cId="0" sldId="259"/>
            <ac:grpSpMk id="14" creationId="{00000000-0000-0000-0000-000000000000}"/>
          </ac:grpSpMkLst>
        </pc:grpChg>
        <pc:grpChg chg="mod">
          <ac:chgData name="Maldonado-Greenlee, Lianne" userId="525c7285-978f-4548-9cbc-4ce7672adacf" providerId="ADAL" clId="{2B0915DA-01A7-41C6-AC56-93ADBEF3506E}" dt="2024-11-13T19:35:24.291" v="116" actId="962"/>
          <ac:grpSpMkLst>
            <pc:docMk/>
            <pc:sldMk cId="0" sldId="259"/>
            <ac:grpSpMk id="22" creationId="{00000000-0000-0000-0000-000000000000}"/>
          </ac:grpSpMkLst>
        </pc:grpChg>
        <pc:grpChg chg="mod">
          <ac:chgData name="Maldonado-Greenlee, Lianne" userId="525c7285-978f-4548-9cbc-4ce7672adacf" providerId="ADAL" clId="{2B0915DA-01A7-41C6-AC56-93ADBEF3506E}" dt="2024-11-13T19:35:28.502" v="117" actId="962"/>
          <ac:grpSpMkLst>
            <pc:docMk/>
            <pc:sldMk cId="0" sldId="259"/>
            <ac:grpSpMk id="30" creationId="{00000000-0000-0000-0000-000000000000}"/>
          </ac:grpSpMkLst>
        </pc:grpChg>
        <pc:grpChg chg="mod">
          <ac:chgData name="Maldonado-Greenlee, Lianne" userId="525c7285-978f-4548-9cbc-4ce7672adacf" providerId="ADAL" clId="{2B0915DA-01A7-41C6-AC56-93ADBEF3506E}" dt="2024-11-13T19:35:30.850" v="118" actId="962"/>
          <ac:grpSpMkLst>
            <pc:docMk/>
            <pc:sldMk cId="0" sldId="259"/>
            <ac:grpSpMk id="38" creationId="{00000000-0000-0000-0000-000000000000}"/>
          </ac:grpSpMkLst>
        </pc:grpChg>
        <pc:grpChg chg="mod">
          <ac:chgData name="Maldonado-Greenlee, Lianne" userId="525c7285-978f-4548-9cbc-4ce7672adacf" providerId="ADAL" clId="{2B0915DA-01A7-41C6-AC56-93ADBEF3506E}" dt="2024-11-13T19:35:33.205" v="119" actId="962"/>
          <ac:grpSpMkLst>
            <pc:docMk/>
            <pc:sldMk cId="0" sldId="259"/>
            <ac:grpSpMk id="46" creationId="{00000000-0000-0000-0000-000000000000}"/>
          </ac:grpSpMkLst>
        </pc:grpChg>
        <pc:grpChg chg="mod">
          <ac:chgData name="Maldonado-Greenlee, Lianne" userId="525c7285-978f-4548-9cbc-4ce7672adacf" providerId="ADAL" clId="{2B0915DA-01A7-41C6-AC56-93ADBEF3506E}" dt="2024-11-13T19:35:36.613" v="120" actId="962"/>
          <ac:grpSpMkLst>
            <pc:docMk/>
            <pc:sldMk cId="0" sldId="259"/>
            <ac:grpSpMk id="54" creationId="{00000000-0000-0000-0000-000000000000}"/>
          </ac:grpSpMkLst>
        </pc:grpChg>
      </pc:sldChg>
      <pc:sldChg chg="modSp mod">
        <pc:chgData name="Maldonado-Greenlee, Lianne" userId="525c7285-978f-4548-9cbc-4ce7672adacf" providerId="ADAL" clId="{2B0915DA-01A7-41C6-AC56-93ADBEF3506E}" dt="2024-11-13T19:38:38.416" v="144" actId="167"/>
        <pc:sldMkLst>
          <pc:docMk/>
          <pc:sldMk cId="0" sldId="260"/>
        </pc:sldMkLst>
        <pc:spChg chg="mod">
          <ac:chgData name="Maldonado-Greenlee, Lianne" userId="525c7285-978f-4548-9cbc-4ce7672adacf" providerId="ADAL" clId="{2B0915DA-01A7-41C6-AC56-93ADBEF3506E}" dt="2024-11-13T19:38:06.928" v="141" actId="13244"/>
          <ac:spMkLst>
            <pc:docMk/>
            <pc:sldMk cId="0" sldId="260"/>
            <ac:spMk id="11" creationId="{00000000-0000-0000-0000-000000000000}"/>
          </ac:spMkLst>
        </pc:spChg>
        <pc:spChg chg="mod">
          <ac:chgData name="Maldonado-Greenlee, Lianne" userId="525c7285-978f-4548-9cbc-4ce7672adacf" providerId="ADAL" clId="{2B0915DA-01A7-41C6-AC56-93ADBEF3506E}" dt="2024-11-13T19:37:46.249" v="140" actId="13244"/>
          <ac:spMkLst>
            <pc:docMk/>
            <pc:sldMk cId="0" sldId="260"/>
            <ac:spMk id="15" creationId="{00000000-0000-0000-0000-000000000000}"/>
          </ac:spMkLst>
        </pc:spChg>
        <pc:spChg chg="mod">
          <ac:chgData name="Maldonado-Greenlee, Lianne" userId="525c7285-978f-4548-9cbc-4ce7672adacf" providerId="ADAL" clId="{2B0915DA-01A7-41C6-AC56-93ADBEF3506E}" dt="2024-11-13T19:37:39.039" v="139" actId="13244"/>
          <ac:spMkLst>
            <pc:docMk/>
            <pc:sldMk cId="0" sldId="260"/>
            <ac:spMk id="19" creationId="{00000000-0000-0000-0000-000000000000}"/>
          </ac:spMkLst>
        </pc:spChg>
        <pc:spChg chg="mod">
          <ac:chgData name="Maldonado-Greenlee, Lianne" userId="525c7285-978f-4548-9cbc-4ce7672adacf" providerId="ADAL" clId="{2B0915DA-01A7-41C6-AC56-93ADBEF3506E}" dt="2024-11-13T19:37:32.138" v="138" actId="13244"/>
          <ac:spMkLst>
            <pc:docMk/>
            <pc:sldMk cId="0" sldId="260"/>
            <ac:spMk id="23" creationId="{00000000-0000-0000-0000-000000000000}"/>
          </ac:spMkLst>
        </pc:spChg>
        <pc:grpChg chg="mod">
          <ac:chgData name="Maldonado-Greenlee, Lianne" userId="525c7285-978f-4548-9cbc-4ce7672adacf" providerId="ADAL" clId="{2B0915DA-01A7-41C6-AC56-93ADBEF3506E}" dt="2024-11-13T19:35:57.204" v="123" actId="962"/>
          <ac:grpSpMkLst>
            <pc:docMk/>
            <pc:sldMk cId="0" sldId="260"/>
            <ac:grpSpMk id="2" creationId="{00000000-0000-0000-0000-000000000000}"/>
          </ac:grpSpMkLst>
        </pc:grpChg>
        <pc:grpChg chg="mod">
          <ac:chgData name="Maldonado-Greenlee, Lianne" userId="525c7285-978f-4548-9cbc-4ce7672adacf" providerId="ADAL" clId="{2B0915DA-01A7-41C6-AC56-93ADBEF3506E}" dt="2024-11-13T19:38:38.416" v="144" actId="167"/>
          <ac:grpSpMkLst>
            <pc:docMk/>
            <pc:sldMk cId="0" sldId="260"/>
            <ac:grpSpMk id="12" creationId="{00000000-0000-0000-0000-000000000000}"/>
          </ac:grpSpMkLst>
        </pc:grpChg>
        <pc:grpChg chg="mod">
          <ac:chgData name="Maldonado-Greenlee, Lianne" userId="525c7285-978f-4548-9cbc-4ce7672adacf" providerId="ADAL" clId="{2B0915DA-01A7-41C6-AC56-93ADBEF3506E}" dt="2024-11-13T19:38:33.917" v="143" actId="167"/>
          <ac:grpSpMkLst>
            <pc:docMk/>
            <pc:sldMk cId="0" sldId="260"/>
            <ac:grpSpMk id="16" creationId="{00000000-0000-0000-0000-000000000000}"/>
          </ac:grpSpMkLst>
        </pc:grpChg>
        <pc:grpChg chg="mod">
          <ac:chgData name="Maldonado-Greenlee, Lianne" userId="525c7285-978f-4548-9cbc-4ce7672adacf" providerId="ADAL" clId="{2B0915DA-01A7-41C6-AC56-93ADBEF3506E}" dt="2024-11-13T19:38:30.085" v="142" actId="167"/>
          <ac:grpSpMkLst>
            <pc:docMk/>
            <pc:sldMk cId="0" sldId="260"/>
            <ac:grpSpMk id="20" creationId="{00000000-0000-0000-0000-000000000000}"/>
          </ac:grpSpMkLst>
        </pc:grpChg>
      </pc:sldChg>
      <pc:sldChg chg="modSp mod">
        <pc:chgData name="Maldonado-Greenlee, Lianne" userId="525c7285-978f-4548-9cbc-4ce7672adacf" providerId="ADAL" clId="{2B0915DA-01A7-41C6-AC56-93ADBEF3506E}" dt="2024-11-13T19:36:16.621" v="127" actId="962"/>
        <pc:sldMkLst>
          <pc:docMk/>
          <pc:sldMk cId="0" sldId="261"/>
        </pc:sldMkLst>
        <pc:grpChg chg="mod">
          <ac:chgData name="Maldonado-Greenlee, Lianne" userId="525c7285-978f-4548-9cbc-4ce7672adacf" providerId="ADAL" clId="{2B0915DA-01A7-41C6-AC56-93ADBEF3506E}" dt="2024-11-13T19:36:16.621" v="127" actId="962"/>
          <ac:grpSpMkLst>
            <pc:docMk/>
            <pc:sldMk cId="0" sldId="261"/>
            <ac:grpSpMk id="3" creationId="{00000000-0000-0000-0000-000000000000}"/>
          </ac:grpSpMkLst>
        </pc:grpChg>
      </pc:sldChg>
      <pc:sldChg chg="modSp mod">
        <pc:chgData name="Maldonado-Greenlee, Lianne" userId="525c7285-978f-4548-9cbc-4ce7672adacf" providerId="ADAL" clId="{2B0915DA-01A7-41C6-AC56-93ADBEF3506E}" dt="2024-11-13T19:40:15.497" v="180" actId="13244"/>
        <pc:sldMkLst>
          <pc:docMk/>
          <pc:sldMk cId="0" sldId="263"/>
        </pc:sldMkLst>
        <pc:spChg chg="mod">
          <ac:chgData name="Maldonado-Greenlee, Lianne" userId="525c7285-978f-4548-9cbc-4ce7672adacf" providerId="ADAL" clId="{2B0915DA-01A7-41C6-AC56-93ADBEF3506E}" dt="2024-11-13T19:36:30.576" v="130" actId="962"/>
          <ac:spMkLst>
            <pc:docMk/>
            <pc:sldMk cId="0" sldId="263"/>
            <ac:spMk id="2" creationId="{00000000-0000-0000-0000-000000000000}"/>
          </ac:spMkLst>
        </pc:spChg>
        <pc:spChg chg="mod">
          <ac:chgData name="Maldonado-Greenlee, Lianne" userId="525c7285-978f-4548-9cbc-4ce7672adacf" providerId="ADAL" clId="{2B0915DA-01A7-41C6-AC56-93ADBEF3506E}" dt="2024-11-13T19:39:33.869" v="152" actId="1037"/>
          <ac:spMkLst>
            <pc:docMk/>
            <pc:sldMk cId="0" sldId="263"/>
            <ac:spMk id="3" creationId="{00000000-0000-0000-0000-000000000000}"/>
          </ac:spMkLst>
        </pc:spChg>
        <pc:spChg chg="mod">
          <ac:chgData name="Maldonado-Greenlee, Lianne" userId="525c7285-978f-4548-9cbc-4ce7672adacf" providerId="ADAL" clId="{2B0915DA-01A7-41C6-AC56-93ADBEF3506E}" dt="2024-11-13T19:39:18.372" v="145" actId="13244"/>
          <ac:spMkLst>
            <pc:docMk/>
            <pc:sldMk cId="0" sldId="263"/>
            <ac:spMk id="4" creationId="{00000000-0000-0000-0000-000000000000}"/>
          </ac:spMkLst>
        </pc:spChg>
        <pc:spChg chg="mod">
          <ac:chgData name="Maldonado-Greenlee, Lianne" userId="525c7285-978f-4548-9cbc-4ce7672adacf" providerId="ADAL" clId="{2B0915DA-01A7-41C6-AC56-93ADBEF3506E}" dt="2024-11-13T19:40:15.497" v="180" actId="13244"/>
          <ac:spMkLst>
            <pc:docMk/>
            <pc:sldMk cId="0" sldId="263"/>
            <ac:spMk id="8" creationId="{00000000-0000-0000-0000-000000000000}"/>
          </ac:spMkLst>
        </pc:spChg>
        <pc:spChg chg="mod">
          <ac:chgData name="Maldonado-Greenlee, Lianne" userId="525c7285-978f-4548-9cbc-4ce7672adacf" providerId="ADAL" clId="{2B0915DA-01A7-41C6-AC56-93ADBEF3506E}" dt="2024-11-13T19:40:13.793" v="179" actId="13244"/>
          <ac:spMkLst>
            <pc:docMk/>
            <pc:sldMk cId="0" sldId="263"/>
            <ac:spMk id="12" creationId="{00000000-0000-0000-0000-000000000000}"/>
          </ac:spMkLst>
        </pc:spChg>
        <pc:spChg chg="mod">
          <ac:chgData name="Maldonado-Greenlee, Lianne" userId="525c7285-978f-4548-9cbc-4ce7672adacf" providerId="ADAL" clId="{2B0915DA-01A7-41C6-AC56-93ADBEF3506E}" dt="2024-11-13T19:39:54.357" v="172" actId="1037"/>
          <ac:spMkLst>
            <pc:docMk/>
            <pc:sldMk cId="0" sldId="263"/>
            <ac:spMk id="16" creationId="{00000000-0000-0000-0000-000000000000}"/>
          </ac:spMkLst>
        </pc:spChg>
        <pc:spChg chg="mod">
          <ac:chgData name="Maldonado-Greenlee, Lianne" userId="525c7285-978f-4548-9cbc-4ce7672adacf" providerId="ADAL" clId="{2B0915DA-01A7-41C6-AC56-93ADBEF3506E}" dt="2024-11-13T19:36:49.660" v="135" actId="962"/>
          <ac:spMkLst>
            <pc:docMk/>
            <pc:sldMk cId="0" sldId="263"/>
            <ac:spMk id="20" creationId="{00000000-0000-0000-0000-000000000000}"/>
          </ac:spMkLst>
        </pc:spChg>
        <pc:spChg chg="mod">
          <ac:chgData name="Maldonado-Greenlee, Lianne" userId="525c7285-978f-4548-9cbc-4ce7672adacf" providerId="ADAL" clId="{2B0915DA-01A7-41C6-AC56-93ADBEF3506E}" dt="2024-11-13T19:40:01.062" v="178" actId="1037"/>
          <ac:spMkLst>
            <pc:docMk/>
            <pc:sldMk cId="0" sldId="263"/>
            <ac:spMk id="21" creationId="{00000000-0000-0000-0000-000000000000}"/>
          </ac:spMkLst>
        </pc:spChg>
        <pc:grpChg chg="mod">
          <ac:chgData name="Maldonado-Greenlee, Lianne" userId="525c7285-978f-4548-9cbc-4ce7672adacf" providerId="ADAL" clId="{2B0915DA-01A7-41C6-AC56-93ADBEF3506E}" dt="2024-11-13T19:36:34.635" v="131" actId="962"/>
          <ac:grpSpMkLst>
            <pc:docMk/>
            <pc:sldMk cId="0" sldId="263"/>
            <ac:grpSpMk id="5" creationId="{00000000-0000-0000-0000-000000000000}"/>
          </ac:grpSpMkLst>
        </pc:grpChg>
        <pc:grpChg chg="mod">
          <ac:chgData name="Maldonado-Greenlee, Lianne" userId="525c7285-978f-4548-9cbc-4ce7672adacf" providerId="ADAL" clId="{2B0915DA-01A7-41C6-AC56-93ADBEF3506E}" dt="2024-11-13T19:36:38.279" v="132" actId="962"/>
          <ac:grpSpMkLst>
            <pc:docMk/>
            <pc:sldMk cId="0" sldId="263"/>
            <ac:grpSpMk id="9" creationId="{00000000-0000-0000-0000-000000000000}"/>
          </ac:grpSpMkLst>
        </pc:grpChg>
        <pc:grpChg chg="mod">
          <ac:chgData name="Maldonado-Greenlee, Lianne" userId="525c7285-978f-4548-9cbc-4ce7672adacf" providerId="ADAL" clId="{2B0915DA-01A7-41C6-AC56-93ADBEF3506E}" dt="2024-11-13T19:36:40.660" v="133" actId="962"/>
          <ac:grpSpMkLst>
            <pc:docMk/>
            <pc:sldMk cId="0" sldId="263"/>
            <ac:grpSpMk id="13" creationId="{00000000-0000-0000-0000-000000000000}"/>
          </ac:grpSpMkLst>
        </pc:grpChg>
        <pc:grpChg chg="mod">
          <ac:chgData name="Maldonado-Greenlee, Lianne" userId="525c7285-978f-4548-9cbc-4ce7672adacf" providerId="ADAL" clId="{2B0915DA-01A7-41C6-AC56-93ADBEF3506E}" dt="2024-11-13T19:36:43.525" v="134" actId="962"/>
          <ac:grpSpMkLst>
            <pc:docMk/>
            <pc:sldMk cId="0" sldId="263"/>
            <ac:grpSpMk id="17" creationId="{00000000-0000-0000-0000-000000000000}"/>
          </ac:grpSpMkLst>
        </pc:grpChg>
        <pc:grpChg chg="mod">
          <ac:chgData name="Maldonado-Greenlee, Lianne" userId="525c7285-978f-4548-9cbc-4ce7672adacf" providerId="ADAL" clId="{2B0915DA-01A7-41C6-AC56-93ADBEF3506E}" dt="2024-11-13T19:36:52.289" v="136" actId="962"/>
          <ac:grpSpMkLst>
            <pc:docMk/>
            <pc:sldMk cId="0" sldId="263"/>
            <ac:grpSpMk id="22" creationId="{00000000-0000-0000-0000-000000000000}"/>
          </ac:grpSpMkLst>
        </pc:gr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6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11/13/2024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66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11/13/2024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66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11/13/2024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495044" cy="6858000"/>
          </a:xfrm>
          <a:prstGeom prst="rect">
            <a:avLst/>
          </a:prstGeom>
        </p:spPr>
      </p:pic>
      <p:sp>
        <p:nvSpPr>
          <p:cNvPr id="17" name="bg object 17"/>
          <p:cNvSpPr/>
          <p:nvPr/>
        </p:nvSpPr>
        <p:spPr>
          <a:xfrm>
            <a:off x="1495044" y="3019044"/>
            <a:ext cx="10079990" cy="1257300"/>
          </a:xfrm>
          <a:custGeom>
            <a:avLst/>
            <a:gdLst/>
            <a:ahLst/>
            <a:cxnLst/>
            <a:rect l="l" t="t" r="r" b="b"/>
            <a:pathLst>
              <a:path w="10079990" h="1257300">
                <a:moveTo>
                  <a:pt x="10079736" y="0"/>
                </a:moveTo>
                <a:lnTo>
                  <a:pt x="0" y="0"/>
                </a:lnTo>
                <a:lnTo>
                  <a:pt x="0" y="1257300"/>
                </a:lnTo>
                <a:lnTo>
                  <a:pt x="10079736" y="1257300"/>
                </a:lnTo>
                <a:lnTo>
                  <a:pt x="10079736" y="0"/>
                </a:lnTo>
                <a:close/>
              </a:path>
            </a:pathLst>
          </a:custGeom>
          <a:solidFill>
            <a:srgbClr val="922C3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66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11/13/2024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495044" cy="6858000"/>
          </a:xfrm>
          <a:prstGeom prst="rect">
            <a:avLst/>
          </a:prstGeom>
        </p:spPr>
      </p:pic>
      <p:pic>
        <p:nvPicPr>
          <p:cNvPr id="17" name="bg object 17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12191998" cy="6849738"/>
          </a:xfrm>
          <a:prstGeom prst="rect">
            <a:avLst/>
          </a:prstGeom>
        </p:spPr>
      </p:pic>
      <p:sp>
        <p:nvSpPr>
          <p:cNvPr id="18" name="bg object 18"/>
          <p:cNvSpPr/>
          <p:nvPr/>
        </p:nvSpPr>
        <p:spPr>
          <a:xfrm>
            <a:off x="1251203" y="4459223"/>
            <a:ext cx="10941050" cy="2010410"/>
          </a:xfrm>
          <a:custGeom>
            <a:avLst/>
            <a:gdLst/>
            <a:ahLst/>
            <a:cxnLst/>
            <a:rect l="l" t="t" r="r" b="b"/>
            <a:pathLst>
              <a:path w="10941050" h="2010410">
                <a:moveTo>
                  <a:pt x="10940796" y="0"/>
                </a:moveTo>
                <a:lnTo>
                  <a:pt x="0" y="0"/>
                </a:lnTo>
                <a:lnTo>
                  <a:pt x="0" y="2010156"/>
                </a:lnTo>
                <a:lnTo>
                  <a:pt x="10940796" y="2010156"/>
                </a:lnTo>
                <a:lnTo>
                  <a:pt x="10940796" y="0"/>
                </a:lnTo>
                <a:close/>
              </a:path>
            </a:pathLst>
          </a:custGeom>
          <a:solidFill>
            <a:srgbClr val="922C31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9" name="bg object 19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1493519" y="4814315"/>
            <a:ext cx="1941575" cy="1376171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11/13/2024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1495044" cy="6858000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574164" y="3189604"/>
            <a:ext cx="4637405" cy="103123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6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818993" y="1409763"/>
            <a:ext cx="9570720" cy="4780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11/13/2024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13" Type="http://schemas.openxmlformats.org/officeDocument/2006/relationships/image" Target="../media/image16.png"/><Relationship Id="rId18" Type="http://schemas.openxmlformats.org/officeDocument/2006/relationships/image" Target="../media/image21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12" Type="http://schemas.openxmlformats.org/officeDocument/2006/relationships/image" Target="../media/image15.png"/><Relationship Id="rId17" Type="http://schemas.openxmlformats.org/officeDocument/2006/relationships/image" Target="../media/image20.png"/><Relationship Id="rId2" Type="http://schemas.openxmlformats.org/officeDocument/2006/relationships/image" Target="../media/image5.png"/><Relationship Id="rId16" Type="http://schemas.openxmlformats.org/officeDocument/2006/relationships/image" Target="../media/image1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11" Type="http://schemas.openxmlformats.org/officeDocument/2006/relationships/image" Target="../media/image14.png"/><Relationship Id="rId5" Type="http://schemas.openxmlformats.org/officeDocument/2006/relationships/image" Target="../media/image8.png"/><Relationship Id="rId15" Type="http://schemas.openxmlformats.org/officeDocument/2006/relationships/image" Target="../media/image18.png"/><Relationship Id="rId10" Type="http://schemas.openxmlformats.org/officeDocument/2006/relationships/image" Target="../media/image13.png"/><Relationship Id="rId4" Type="http://schemas.openxmlformats.org/officeDocument/2006/relationships/image" Target="../media/image7.png"/><Relationship Id="rId9" Type="http://schemas.openxmlformats.org/officeDocument/2006/relationships/image" Target="../media/image12.png"/><Relationship Id="rId14" Type="http://schemas.openxmlformats.org/officeDocument/2006/relationships/image" Target="../media/image17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5.png"/><Relationship Id="rId4" Type="http://schemas.openxmlformats.org/officeDocument/2006/relationships/image" Target="../media/image24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 idx="4294967295"/>
          </p:nvPr>
        </p:nvSpPr>
        <p:spPr>
          <a:xfrm>
            <a:off x="1251203" y="4459223"/>
            <a:ext cx="10941050" cy="2010410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0" tIns="41275" rIns="0" bIns="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2406015" marR="2352675" lvl="0" indent="0" defTabSz="914400" eaLnBrk="1" fontAlgn="auto" latinLnBrk="0" hangingPunct="1">
              <a:lnSpc>
                <a:spcPct val="100000"/>
              </a:lnSpc>
              <a:spcBef>
                <a:spcPts val="32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cs typeface="Arial"/>
              </a:rPr>
              <a:t>Education</a:t>
            </a:r>
            <a:r>
              <a:rPr kumimoji="0" lang="en-US" sz="3600" b="1" i="0" u="none" strike="noStrike" kern="0" cap="none" spc="-5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cs typeface="Arial"/>
              </a:rPr>
              <a:t> 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cs typeface="Arial"/>
              </a:rPr>
              <a:t>&amp;</a:t>
            </a:r>
            <a:r>
              <a:rPr kumimoji="0" lang="en-US" sz="3600" b="1" i="0" u="none" strike="noStrike" kern="0" cap="none" spc="-45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cs typeface="Arial"/>
              </a:rPr>
              <a:t> </a:t>
            </a:r>
            <a:r>
              <a:rPr kumimoji="0" lang="en-US" sz="3600" b="1" i="0" u="none" strike="noStrike" kern="0" cap="none" spc="-1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cs typeface="Arial"/>
              </a:rPr>
              <a:t>Facilities 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cs typeface="Arial"/>
              </a:rPr>
              <a:t>Comprehensive</a:t>
            </a:r>
            <a:r>
              <a:rPr kumimoji="0" lang="en-US" sz="3600" b="1" i="0" u="none" strike="noStrike" kern="0" cap="none" spc="-6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cs typeface="Arial"/>
              </a:rPr>
              <a:t> 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cs typeface="Arial"/>
              </a:rPr>
              <a:t>Plan</a:t>
            </a:r>
            <a:r>
              <a:rPr kumimoji="0" lang="en-US" sz="3600" b="1" i="0" u="none" strike="noStrike" kern="0" cap="none" spc="-35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cs typeface="Arial"/>
              </a:rPr>
              <a:t> </a:t>
            </a:r>
            <a:r>
              <a:rPr kumimoji="0" lang="en-US" sz="3600" b="1" i="0" u="none" strike="noStrike" kern="0" cap="none" spc="-1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cs typeface="Arial"/>
              </a:rPr>
              <a:t>(EFCP)</a:t>
            </a:r>
            <a:endParaRPr kumimoji="0" lang="en-US" sz="36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/>
              <a:cs typeface="Arial"/>
            </a:endParaRPr>
          </a:p>
          <a:p>
            <a:pPr marL="2406015" marR="0" lvl="0" indent="0" defTabSz="914400" eaLnBrk="1" fontAlgn="auto" latinLnBrk="0" hangingPunct="1">
              <a:lnSpc>
                <a:spcPct val="100000"/>
              </a:lnSpc>
              <a:spcBef>
                <a:spcPts val="32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cs typeface="Arial"/>
              </a:rPr>
              <a:t>Megan</a:t>
            </a:r>
            <a:r>
              <a:rPr kumimoji="0" lang="en-US" sz="1800" b="1" i="0" u="none" strike="noStrike" kern="0" cap="none" spc="-3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cs typeface="Arial"/>
              </a:rPr>
              <a:t> </a:t>
            </a:r>
            <a:r>
              <a:rPr kumimoji="0" lang="en-US" sz="1800" b="1" i="0" u="none" strike="noStrike" kern="0" cap="none" spc="-1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cs typeface="Arial"/>
              </a:rPr>
              <a:t>Moscol</a:t>
            </a: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/>
              <a:cs typeface="Arial"/>
            </a:endParaRPr>
          </a:p>
          <a:p>
            <a:pPr marL="2406015" marR="0" lvl="0" indent="0" defTabSz="914400" eaLnBrk="1" fontAlgn="auto" latinLnBrk="0" hangingPunct="1">
              <a:lnSpc>
                <a:spcPct val="100000"/>
              </a:lnSpc>
              <a:spcBef>
                <a:spcPts val="55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cs typeface="Arial"/>
              </a:rPr>
              <a:t>July</a:t>
            </a:r>
            <a:r>
              <a:rPr kumimoji="0" lang="en-US" sz="1600" b="1" i="0" u="none" strike="noStrike" kern="0" cap="none" spc="-15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cs typeface="Arial"/>
              </a:rPr>
              <a:t> 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cs typeface="Arial"/>
              </a:rPr>
              <a:t>10,</a:t>
            </a:r>
            <a:r>
              <a:rPr kumimoji="0" lang="en-US" sz="1600" b="1" i="0" u="none" strike="noStrike" kern="0" cap="none" spc="-15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cs typeface="Arial"/>
              </a:rPr>
              <a:t> </a:t>
            </a:r>
            <a:r>
              <a:rPr kumimoji="0" lang="en-US" sz="1600" b="1" i="0" u="none" strike="noStrike" kern="0" cap="none" spc="-2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cs typeface="Arial"/>
              </a:rPr>
              <a:t>2024</a:t>
            </a:r>
            <a:endParaRPr kumimoji="0" lang="en-US" sz="16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10" dirty="0"/>
              <a:t>Questions?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21208" y="448055"/>
            <a:ext cx="11309985" cy="640080"/>
          </a:xfrm>
          <a:prstGeom prst="rect">
            <a:avLst/>
          </a:prstGeom>
          <a:solidFill>
            <a:srgbClr val="922C31"/>
          </a:solidFill>
        </p:spPr>
        <p:txBody>
          <a:bodyPr vert="horz" wrap="square" lIns="0" tIns="0" rIns="0" bIns="0" rtlCol="0">
            <a:spAutoFit/>
          </a:bodyPr>
          <a:lstStyle/>
          <a:p>
            <a:pPr marL="91440">
              <a:lnSpc>
                <a:spcPts val="4665"/>
              </a:lnSpc>
            </a:pPr>
            <a:r>
              <a:rPr sz="4000" b="0" spc="-10" dirty="0">
                <a:latin typeface="Calibri Light"/>
                <a:cs typeface="Calibri Light"/>
              </a:rPr>
              <a:t>Context</a:t>
            </a:r>
            <a:endParaRPr sz="4000">
              <a:latin typeface="Calibri Light"/>
              <a:cs typeface="Calibri Light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7940" marR="5080">
              <a:lnSpc>
                <a:spcPct val="100000"/>
              </a:lnSpc>
              <a:spcBef>
                <a:spcPts val="105"/>
              </a:spcBef>
            </a:pPr>
            <a:r>
              <a:rPr sz="2600" dirty="0"/>
              <a:t>Since</a:t>
            </a:r>
            <a:r>
              <a:rPr sz="2600" spc="-50" dirty="0"/>
              <a:t> </a:t>
            </a:r>
            <a:r>
              <a:rPr sz="2600" dirty="0"/>
              <a:t>completion</a:t>
            </a:r>
            <a:r>
              <a:rPr sz="2600" spc="-50" dirty="0"/>
              <a:t> </a:t>
            </a:r>
            <a:r>
              <a:rPr sz="2600" dirty="0"/>
              <a:t>of</a:t>
            </a:r>
            <a:r>
              <a:rPr sz="2600" spc="-50" dirty="0"/>
              <a:t> </a:t>
            </a:r>
            <a:r>
              <a:rPr sz="2600" dirty="0"/>
              <a:t>Mt.</a:t>
            </a:r>
            <a:r>
              <a:rPr sz="2600" spc="-35" dirty="0"/>
              <a:t> </a:t>
            </a:r>
            <a:r>
              <a:rPr sz="2600" dirty="0"/>
              <a:t>SAC’s</a:t>
            </a:r>
            <a:r>
              <a:rPr sz="2600" spc="-65" dirty="0"/>
              <a:t> </a:t>
            </a:r>
            <a:r>
              <a:rPr sz="2600" b="1" dirty="0">
                <a:latin typeface="Arial"/>
                <a:cs typeface="Arial"/>
              </a:rPr>
              <a:t>2018</a:t>
            </a:r>
            <a:r>
              <a:rPr sz="2600" b="1" spc="-40" dirty="0">
                <a:latin typeface="Arial"/>
                <a:cs typeface="Arial"/>
              </a:rPr>
              <a:t> </a:t>
            </a:r>
            <a:r>
              <a:rPr sz="2600" b="1" dirty="0">
                <a:latin typeface="Arial"/>
                <a:cs typeface="Arial"/>
              </a:rPr>
              <a:t>Education</a:t>
            </a:r>
            <a:r>
              <a:rPr sz="2600" b="1" spc="-70" dirty="0">
                <a:latin typeface="Arial"/>
                <a:cs typeface="Arial"/>
              </a:rPr>
              <a:t> </a:t>
            </a:r>
            <a:r>
              <a:rPr sz="2600" b="1" dirty="0">
                <a:latin typeface="Arial"/>
                <a:cs typeface="Arial"/>
              </a:rPr>
              <a:t>&amp;</a:t>
            </a:r>
            <a:r>
              <a:rPr sz="2600" b="1" spc="-40" dirty="0">
                <a:latin typeface="Arial"/>
                <a:cs typeface="Arial"/>
              </a:rPr>
              <a:t> </a:t>
            </a:r>
            <a:r>
              <a:rPr sz="2600" b="1" spc="-10" dirty="0">
                <a:latin typeface="Arial"/>
                <a:cs typeface="Arial"/>
              </a:rPr>
              <a:t>Facilities </a:t>
            </a:r>
            <a:r>
              <a:rPr sz="2600" b="1" dirty="0">
                <a:latin typeface="Arial"/>
                <a:cs typeface="Arial"/>
              </a:rPr>
              <a:t>Master</a:t>
            </a:r>
            <a:r>
              <a:rPr sz="2600" b="1" spc="-70" dirty="0">
                <a:latin typeface="Arial"/>
                <a:cs typeface="Arial"/>
              </a:rPr>
              <a:t> </a:t>
            </a:r>
            <a:r>
              <a:rPr sz="2600" b="1" dirty="0">
                <a:latin typeface="Arial"/>
                <a:cs typeface="Arial"/>
              </a:rPr>
              <a:t>Plan</a:t>
            </a:r>
            <a:r>
              <a:rPr sz="2600" dirty="0"/>
              <a:t>,</a:t>
            </a:r>
            <a:r>
              <a:rPr sz="2600" spc="-45" dirty="0"/>
              <a:t> </a:t>
            </a:r>
            <a:r>
              <a:rPr sz="2600" dirty="0"/>
              <a:t>significant,</a:t>
            </a:r>
            <a:r>
              <a:rPr sz="2600" spc="-70" dirty="0"/>
              <a:t> </a:t>
            </a:r>
            <a:r>
              <a:rPr sz="2600" dirty="0"/>
              <a:t>transformative</a:t>
            </a:r>
            <a:r>
              <a:rPr sz="2600" spc="-75" dirty="0"/>
              <a:t> </a:t>
            </a:r>
            <a:r>
              <a:rPr sz="2600" dirty="0"/>
              <a:t>shifts</a:t>
            </a:r>
            <a:r>
              <a:rPr sz="2600" spc="-50" dirty="0"/>
              <a:t> </a:t>
            </a:r>
            <a:r>
              <a:rPr sz="2600" dirty="0"/>
              <a:t>have</a:t>
            </a:r>
            <a:r>
              <a:rPr sz="2600" spc="-55" dirty="0"/>
              <a:t> </a:t>
            </a:r>
            <a:r>
              <a:rPr sz="2600" dirty="0"/>
              <a:t>occurred</a:t>
            </a:r>
            <a:r>
              <a:rPr sz="2600" spc="-75" dirty="0"/>
              <a:t> </a:t>
            </a:r>
            <a:r>
              <a:rPr sz="2600" spc="-25" dirty="0"/>
              <a:t>in </a:t>
            </a:r>
            <a:r>
              <a:rPr sz="2600" dirty="0"/>
              <a:t>higher</a:t>
            </a:r>
            <a:r>
              <a:rPr sz="2600" spc="-55" dirty="0"/>
              <a:t> </a:t>
            </a:r>
            <a:r>
              <a:rPr sz="2600" dirty="0"/>
              <a:t>education</a:t>
            </a:r>
            <a:r>
              <a:rPr sz="2600" spc="-70" dirty="0"/>
              <a:t> </a:t>
            </a:r>
            <a:r>
              <a:rPr sz="2600" dirty="0"/>
              <a:t>that</a:t>
            </a:r>
            <a:r>
              <a:rPr sz="2600" spc="-40" dirty="0"/>
              <a:t> </a:t>
            </a:r>
            <a:r>
              <a:rPr sz="2600" dirty="0"/>
              <a:t>necessitate</a:t>
            </a:r>
            <a:r>
              <a:rPr sz="2600" spc="-70" dirty="0"/>
              <a:t> </a:t>
            </a:r>
            <a:r>
              <a:rPr sz="2600" dirty="0"/>
              <a:t>a</a:t>
            </a:r>
            <a:r>
              <a:rPr sz="2600" spc="-40" dirty="0"/>
              <a:t> </a:t>
            </a:r>
            <a:r>
              <a:rPr sz="2600" spc="-20" dirty="0"/>
              <a:t>re-</a:t>
            </a:r>
            <a:r>
              <a:rPr sz="2600" dirty="0"/>
              <a:t>evaluation</a:t>
            </a:r>
            <a:r>
              <a:rPr sz="2600" spc="-55" dirty="0"/>
              <a:t> </a:t>
            </a:r>
            <a:r>
              <a:rPr sz="2600" dirty="0"/>
              <a:t>of</a:t>
            </a:r>
            <a:r>
              <a:rPr sz="2600" spc="-50" dirty="0"/>
              <a:t> </a:t>
            </a:r>
            <a:r>
              <a:rPr sz="2600" dirty="0"/>
              <a:t>the</a:t>
            </a:r>
            <a:r>
              <a:rPr sz="2600" spc="-35" dirty="0"/>
              <a:t> </a:t>
            </a:r>
            <a:r>
              <a:rPr sz="2600" spc="-10" dirty="0"/>
              <a:t>campus’s </a:t>
            </a:r>
            <a:r>
              <a:rPr sz="2600" dirty="0"/>
              <a:t>highest</a:t>
            </a:r>
            <a:r>
              <a:rPr sz="2600" spc="-55" dirty="0"/>
              <a:t> </a:t>
            </a:r>
            <a:r>
              <a:rPr sz="2600" dirty="0"/>
              <a:t>level</a:t>
            </a:r>
            <a:r>
              <a:rPr sz="2600" spc="-40" dirty="0"/>
              <a:t> </a:t>
            </a:r>
            <a:r>
              <a:rPr sz="2600" dirty="0"/>
              <a:t>integrated</a:t>
            </a:r>
            <a:r>
              <a:rPr sz="2600" spc="-35" dirty="0"/>
              <a:t> </a:t>
            </a:r>
            <a:r>
              <a:rPr sz="2600" dirty="0"/>
              <a:t>planning</a:t>
            </a:r>
            <a:r>
              <a:rPr sz="2600" spc="-45" dirty="0"/>
              <a:t> </a:t>
            </a:r>
            <a:r>
              <a:rPr sz="2600" dirty="0"/>
              <a:t>document</a:t>
            </a:r>
            <a:r>
              <a:rPr sz="2600" spc="-55" dirty="0"/>
              <a:t> </a:t>
            </a:r>
            <a:r>
              <a:rPr sz="2600" dirty="0"/>
              <a:t>and</a:t>
            </a:r>
            <a:r>
              <a:rPr sz="2600" spc="-45" dirty="0"/>
              <a:t> </a:t>
            </a:r>
            <a:r>
              <a:rPr sz="2600" dirty="0"/>
              <a:t>the</a:t>
            </a:r>
            <a:r>
              <a:rPr sz="2600" spc="-25" dirty="0"/>
              <a:t> </a:t>
            </a:r>
            <a:r>
              <a:rPr sz="2600" dirty="0"/>
              <a:t>processes</a:t>
            </a:r>
            <a:r>
              <a:rPr sz="2600" spc="-40" dirty="0"/>
              <a:t> </a:t>
            </a:r>
            <a:r>
              <a:rPr sz="2600" spc="-25" dirty="0"/>
              <a:t>it </a:t>
            </a:r>
            <a:r>
              <a:rPr sz="2600" spc="-10" dirty="0"/>
              <a:t>informs.</a:t>
            </a:r>
            <a:endParaRPr sz="2600">
              <a:latin typeface="Arial"/>
              <a:cs typeface="Arial"/>
            </a:endParaRPr>
          </a:p>
          <a:p>
            <a:pPr marL="774065" indent="-401955">
              <a:lnSpc>
                <a:spcPct val="100000"/>
              </a:lnSpc>
              <a:spcBef>
                <a:spcPts val="1195"/>
              </a:spcBef>
              <a:buClr>
                <a:srgbClr val="404040"/>
              </a:buClr>
              <a:buChar char="•"/>
              <a:tabLst>
                <a:tab pos="774065" algn="l"/>
              </a:tabLst>
            </a:pPr>
            <a:r>
              <a:rPr sz="2600" dirty="0"/>
              <a:t>Vision</a:t>
            </a:r>
            <a:r>
              <a:rPr sz="2600" spc="-114" dirty="0"/>
              <a:t> </a:t>
            </a:r>
            <a:r>
              <a:rPr sz="2600" spc="-20" dirty="0"/>
              <a:t>2030</a:t>
            </a:r>
            <a:endParaRPr sz="2600"/>
          </a:p>
          <a:p>
            <a:pPr marL="774065" indent="-401955">
              <a:lnSpc>
                <a:spcPct val="100000"/>
              </a:lnSpc>
              <a:spcBef>
                <a:spcPts val="1200"/>
              </a:spcBef>
              <a:buClr>
                <a:srgbClr val="404040"/>
              </a:buClr>
              <a:buChar char="•"/>
              <a:tabLst>
                <a:tab pos="774065" algn="l"/>
              </a:tabLst>
            </a:pPr>
            <a:r>
              <a:rPr sz="2600" spc="-10" dirty="0"/>
              <a:t>DEISA+</a:t>
            </a:r>
            <a:endParaRPr sz="2600"/>
          </a:p>
          <a:p>
            <a:pPr marL="774065" indent="-401955">
              <a:lnSpc>
                <a:spcPct val="100000"/>
              </a:lnSpc>
              <a:spcBef>
                <a:spcPts val="1200"/>
              </a:spcBef>
              <a:buClr>
                <a:srgbClr val="404040"/>
              </a:buClr>
              <a:buChar char="•"/>
              <a:tabLst>
                <a:tab pos="774065" algn="l"/>
              </a:tabLst>
            </a:pPr>
            <a:r>
              <a:rPr sz="2600" dirty="0"/>
              <a:t>Healing</a:t>
            </a:r>
            <a:r>
              <a:rPr sz="2600" spc="-80" dirty="0"/>
              <a:t> </a:t>
            </a:r>
            <a:r>
              <a:rPr sz="2600" dirty="0"/>
              <a:t>Centered</a:t>
            </a:r>
            <a:r>
              <a:rPr sz="2600" spc="-75" dirty="0"/>
              <a:t> </a:t>
            </a:r>
            <a:r>
              <a:rPr sz="2600" spc="-10" dirty="0"/>
              <a:t>Engagement</a:t>
            </a:r>
            <a:endParaRPr sz="2600"/>
          </a:p>
        </p:txBody>
      </p:sp>
      <p:sp>
        <p:nvSpPr>
          <p:cNvPr id="4" name="object 4"/>
          <p:cNvSpPr txBox="1"/>
          <p:nvPr/>
        </p:nvSpPr>
        <p:spPr>
          <a:xfrm>
            <a:off x="9357418" y="6433948"/>
            <a:ext cx="2063114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dirty="0">
                <a:solidFill>
                  <a:srgbClr val="A6A6A6"/>
                </a:solidFill>
                <a:latin typeface="Calibri"/>
                <a:cs typeface="Calibri"/>
              </a:rPr>
              <a:t>From</a:t>
            </a:r>
            <a:r>
              <a:rPr sz="1000" spc="-10" dirty="0">
                <a:solidFill>
                  <a:srgbClr val="A6A6A6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A6A6A6"/>
                </a:solidFill>
                <a:latin typeface="Calibri"/>
                <a:cs typeface="Calibri"/>
              </a:rPr>
              <a:t>Mt.</a:t>
            </a:r>
            <a:r>
              <a:rPr sz="1000" spc="-30" dirty="0">
                <a:solidFill>
                  <a:srgbClr val="A6A6A6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A6A6A6"/>
                </a:solidFill>
                <a:latin typeface="Calibri"/>
                <a:cs typeface="Calibri"/>
              </a:rPr>
              <a:t>SAC</a:t>
            </a:r>
            <a:r>
              <a:rPr sz="1000" spc="-5" dirty="0">
                <a:solidFill>
                  <a:srgbClr val="A6A6A6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A6A6A6"/>
                </a:solidFill>
                <a:latin typeface="Calibri"/>
                <a:cs typeface="Calibri"/>
              </a:rPr>
              <a:t>IEC</a:t>
            </a:r>
            <a:r>
              <a:rPr sz="1000" spc="-25" dirty="0">
                <a:solidFill>
                  <a:srgbClr val="A6A6A6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A6A6A6"/>
                </a:solidFill>
                <a:latin typeface="Calibri"/>
                <a:cs typeface="Calibri"/>
              </a:rPr>
              <a:t>Report</a:t>
            </a:r>
            <a:r>
              <a:rPr sz="1000" spc="-15" dirty="0">
                <a:solidFill>
                  <a:srgbClr val="A6A6A6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A6A6A6"/>
                </a:solidFill>
                <a:latin typeface="Calibri"/>
                <a:cs typeface="Calibri"/>
              </a:rPr>
              <a:t>to</a:t>
            </a:r>
            <a:r>
              <a:rPr sz="1000" spc="-20" dirty="0">
                <a:solidFill>
                  <a:srgbClr val="A6A6A6"/>
                </a:solidFill>
                <a:latin typeface="Calibri"/>
                <a:cs typeface="Calibri"/>
              </a:rPr>
              <a:t> </a:t>
            </a:r>
            <a:r>
              <a:rPr sz="1000" dirty="0">
                <a:solidFill>
                  <a:srgbClr val="A6A6A6"/>
                </a:solidFill>
                <a:latin typeface="Calibri"/>
                <a:cs typeface="Calibri"/>
              </a:rPr>
              <a:t>PAC</a:t>
            </a:r>
            <a:r>
              <a:rPr sz="1000" spc="-20" dirty="0">
                <a:solidFill>
                  <a:srgbClr val="A6A6A6"/>
                </a:solidFill>
                <a:latin typeface="Calibri"/>
                <a:cs typeface="Calibri"/>
              </a:rPr>
              <a:t> </a:t>
            </a:r>
            <a:r>
              <a:rPr sz="1000" spc="-10" dirty="0">
                <a:solidFill>
                  <a:srgbClr val="A6A6A6"/>
                </a:solidFill>
                <a:latin typeface="Calibri"/>
                <a:cs typeface="Calibri"/>
              </a:rPr>
              <a:t>5/1/24</a:t>
            </a:r>
            <a:endParaRPr sz="1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21208" y="448055"/>
            <a:ext cx="11309985" cy="640080"/>
          </a:xfrm>
          <a:prstGeom prst="rect">
            <a:avLst/>
          </a:prstGeom>
          <a:solidFill>
            <a:srgbClr val="922C31"/>
          </a:solidFill>
        </p:spPr>
        <p:txBody>
          <a:bodyPr vert="horz" wrap="square" lIns="0" tIns="635" rIns="0" bIns="0" rtlCol="0">
            <a:spAutoFit/>
          </a:bodyPr>
          <a:lstStyle/>
          <a:p>
            <a:pPr marL="91440">
              <a:lnSpc>
                <a:spcPct val="100000"/>
              </a:lnSpc>
              <a:spcBef>
                <a:spcPts val="5"/>
              </a:spcBef>
            </a:pPr>
            <a:r>
              <a:rPr sz="4000" dirty="0"/>
              <a:t>BP</a:t>
            </a:r>
            <a:r>
              <a:rPr sz="4000" spc="-145" dirty="0"/>
              <a:t> </a:t>
            </a:r>
            <a:r>
              <a:rPr sz="4000" dirty="0"/>
              <a:t>3250</a:t>
            </a:r>
            <a:r>
              <a:rPr sz="4000" spc="-60" dirty="0"/>
              <a:t> </a:t>
            </a:r>
            <a:r>
              <a:rPr sz="4000" dirty="0"/>
              <a:t>Institutional</a:t>
            </a:r>
            <a:r>
              <a:rPr sz="4000" spc="-60" dirty="0"/>
              <a:t> </a:t>
            </a:r>
            <a:r>
              <a:rPr sz="4000" spc="-10" dirty="0"/>
              <a:t>Planning</a:t>
            </a:r>
            <a:endParaRPr sz="4000"/>
          </a:p>
        </p:txBody>
      </p:sp>
      <p:sp>
        <p:nvSpPr>
          <p:cNvPr id="3" name="object 3"/>
          <p:cNvSpPr txBox="1"/>
          <p:nvPr/>
        </p:nvSpPr>
        <p:spPr>
          <a:xfrm>
            <a:off x="1780068" y="1292292"/>
            <a:ext cx="9885045" cy="2616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222885">
              <a:lnSpc>
                <a:spcPct val="100000"/>
              </a:lnSpc>
              <a:spcBef>
                <a:spcPts val="105"/>
              </a:spcBef>
            </a:pPr>
            <a:r>
              <a:rPr sz="3200" dirty="0">
                <a:latin typeface="Arial"/>
                <a:cs typeface="Arial"/>
              </a:rPr>
              <a:t>The</a:t>
            </a:r>
            <a:r>
              <a:rPr sz="3200" spc="-75" dirty="0">
                <a:latin typeface="Arial"/>
                <a:cs typeface="Arial"/>
              </a:rPr>
              <a:t> </a:t>
            </a:r>
            <a:r>
              <a:rPr sz="3200" dirty="0">
                <a:latin typeface="Arial"/>
                <a:cs typeface="Arial"/>
              </a:rPr>
              <a:t>Education</a:t>
            </a:r>
            <a:r>
              <a:rPr sz="3200" spc="-60" dirty="0">
                <a:latin typeface="Arial"/>
                <a:cs typeface="Arial"/>
              </a:rPr>
              <a:t> </a:t>
            </a:r>
            <a:r>
              <a:rPr sz="3200" dirty="0">
                <a:latin typeface="Arial"/>
                <a:cs typeface="Arial"/>
              </a:rPr>
              <a:t>&amp;</a:t>
            </a:r>
            <a:r>
              <a:rPr sz="3200" spc="-60" dirty="0">
                <a:latin typeface="Arial"/>
                <a:cs typeface="Arial"/>
              </a:rPr>
              <a:t> </a:t>
            </a:r>
            <a:r>
              <a:rPr sz="3200" dirty="0">
                <a:latin typeface="Arial"/>
                <a:cs typeface="Arial"/>
              </a:rPr>
              <a:t>Facilities</a:t>
            </a:r>
            <a:r>
              <a:rPr sz="3200" spc="-60" dirty="0">
                <a:latin typeface="Arial"/>
                <a:cs typeface="Arial"/>
              </a:rPr>
              <a:t> </a:t>
            </a:r>
            <a:r>
              <a:rPr sz="3200" dirty="0">
                <a:latin typeface="Arial"/>
                <a:cs typeface="Arial"/>
              </a:rPr>
              <a:t>Comprehensive</a:t>
            </a:r>
            <a:r>
              <a:rPr sz="3200" spc="-90" dirty="0">
                <a:latin typeface="Arial"/>
                <a:cs typeface="Arial"/>
              </a:rPr>
              <a:t> </a:t>
            </a:r>
            <a:r>
              <a:rPr sz="3200" spc="-20" dirty="0">
                <a:latin typeface="Arial"/>
                <a:cs typeface="Arial"/>
              </a:rPr>
              <a:t>Plan </a:t>
            </a:r>
            <a:r>
              <a:rPr sz="3200" dirty="0">
                <a:latin typeface="Arial"/>
                <a:cs typeface="Arial"/>
              </a:rPr>
              <a:t>(EFCP)</a:t>
            </a:r>
            <a:r>
              <a:rPr sz="3200" spc="-70" dirty="0">
                <a:latin typeface="Arial"/>
                <a:cs typeface="Arial"/>
              </a:rPr>
              <a:t> </a:t>
            </a:r>
            <a:r>
              <a:rPr sz="3200" dirty="0">
                <a:latin typeface="Arial"/>
                <a:cs typeface="Arial"/>
              </a:rPr>
              <a:t>is</a:t>
            </a:r>
            <a:r>
              <a:rPr sz="3200" spc="-40" dirty="0">
                <a:latin typeface="Arial"/>
                <a:cs typeface="Arial"/>
              </a:rPr>
              <a:t> </a:t>
            </a:r>
            <a:r>
              <a:rPr sz="3200" dirty="0">
                <a:latin typeface="Arial"/>
                <a:cs typeface="Arial"/>
              </a:rPr>
              <a:t>the</a:t>
            </a:r>
            <a:r>
              <a:rPr sz="3200" spc="-50" dirty="0">
                <a:latin typeface="Arial"/>
                <a:cs typeface="Arial"/>
              </a:rPr>
              <a:t> </a:t>
            </a:r>
            <a:r>
              <a:rPr sz="3200" dirty="0">
                <a:latin typeface="Arial"/>
                <a:cs typeface="Arial"/>
              </a:rPr>
              <a:t>College’s</a:t>
            </a:r>
            <a:r>
              <a:rPr sz="3200" spc="-40" dirty="0">
                <a:latin typeface="Arial"/>
                <a:cs typeface="Arial"/>
              </a:rPr>
              <a:t> </a:t>
            </a:r>
            <a:r>
              <a:rPr sz="3200" spc="-10" dirty="0">
                <a:latin typeface="Arial"/>
                <a:cs typeface="Arial"/>
              </a:rPr>
              <a:t>broad-</a:t>
            </a:r>
            <a:r>
              <a:rPr sz="3200" dirty="0">
                <a:latin typeface="Arial"/>
                <a:cs typeface="Arial"/>
              </a:rPr>
              <a:t>based,</a:t>
            </a:r>
            <a:r>
              <a:rPr sz="3200" spc="-70" dirty="0">
                <a:latin typeface="Arial"/>
                <a:cs typeface="Arial"/>
              </a:rPr>
              <a:t> </a:t>
            </a:r>
            <a:r>
              <a:rPr sz="3200" spc="-10" dirty="0">
                <a:latin typeface="Arial"/>
                <a:cs typeface="Arial"/>
              </a:rPr>
              <a:t>long-</a:t>
            </a:r>
            <a:r>
              <a:rPr sz="3200" dirty="0">
                <a:latin typeface="Arial"/>
                <a:cs typeface="Arial"/>
              </a:rPr>
              <a:t>range</a:t>
            </a:r>
            <a:r>
              <a:rPr sz="3200" spc="-75" dirty="0">
                <a:latin typeface="Arial"/>
                <a:cs typeface="Arial"/>
              </a:rPr>
              <a:t> </a:t>
            </a:r>
            <a:r>
              <a:rPr sz="3200" spc="-20" dirty="0">
                <a:latin typeface="Arial"/>
                <a:cs typeface="Arial"/>
              </a:rPr>
              <a:t>plan</a:t>
            </a:r>
            <a:endParaRPr sz="3200">
              <a:latin typeface="Arial"/>
              <a:cs typeface="Arial"/>
            </a:endParaRPr>
          </a:p>
          <a:p>
            <a:pPr marL="697865" indent="-685165">
              <a:lnSpc>
                <a:spcPct val="100000"/>
              </a:lnSpc>
              <a:spcBef>
                <a:spcPts val="600"/>
              </a:spcBef>
              <a:buClr>
                <a:srgbClr val="404040"/>
              </a:buClr>
              <a:buChar char="•"/>
              <a:tabLst>
                <a:tab pos="697865" algn="l"/>
              </a:tabLst>
            </a:pPr>
            <a:r>
              <a:rPr sz="3200" dirty="0">
                <a:latin typeface="Arial"/>
                <a:cs typeface="Arial"/>
              </a:rPr>
              <a:t>Assesses</a:t>
            </a:r>
            <a:r>
              <a:rPr sz="3200" spc="-70" dirty="0">
                <a:latin typeface="Arial"/>
                <a:cs typeface="Arial"/>
              </a:rPr>
              <a:t> </a:t>
            </a:r>
            <a:r>
              <a:rPr sz="3200" dirty="0">
                <a:latin typeface="Arial"/>
                <a:cs typeface="Arial"/>
              </a:rPr>
              <a:t>accomplishment</a:t>
            </a:r>
            <a:r>
              <a:rPr sz="3200" spc="-65" dirty="0">
                <a:latin typeface="Arial"/>
                <a:cs typeface="Arial"/>
              </a:rPr>
              <a:t> </a:t>
            </a:r>
            <a:r>
              <a:rPr sz="3200" dirty="0">
                <a:latin typeface="Arial"/>
                <a:cs typeface="Arial"/>
              </a:rPr>
              <a:t>of</a:t>
            </a:r>
            <a:r>
              <a:rPr sz="3200" spc="-50" dirty="0">
                <a:latin typeface="Arial"/>
                <a:cs typeface="Arial"/>
              </a:rPr>
              <a:t> </a:t>
            </a:r>
            <a:r>
              <a:rPr sz="3200" dirty="0">
                <a:latin typeface="Arial"/>
                <a:cs typeface="Arial"/>
              </a:rPr>
              <a:t>the</a:t>
            </a:r>
            <a:r>
              <a:rPr sz="3200" spc="-45" dirty="0">
                <a:latin typeface="Arial"/>
                <a:cs typeface="Arial"/>
              </a:rPr>
              <a:t> </a:t>
            </a:r>
            <a:r>
              <a:rPr sz="3200" spc="-10" dirty="0">
                <a:latin typeface="Arial"/>
                <a:cs typeface="Arial"/>
              </a:rPr>
              <a:t>Mission</a:t>
            </a:r>
            <a:endParaRPr sz="3200">
              <a:latin typeface="Arial"/>
              <a:cs typeface="Arial"/>
            </a:endParaRPr>
          </a:p>
          <a:p>
            <a:pPr marL="698500" marR="5080" indent="-685800">
              <a:lnSpc>
                <a:spcPct val="100000"/>
              </a:lnSpc>
              <a:spcBef>
                <a:spcPts val="600"/>
              </a:spcBef>
              <a:buClr>
                <a:srgbClr val="404040"/>
              </a:buClr>
              <a:buChar char="•"/>
              <a:tabLst>
                <a:tab pos="698500" algn="l"/>
              </a:tabLst>
            </a:pPr>
            <a:r>
              <a:rPr sz="3200" dirty="0">
                <a:latin typeface="Arial"/>
                <a:cs typeface="Arial"/>
              </a:rPr>
              <a:t>The</a:t>
            </a:r>
            <a:r>
              <a:rPr sz="3200" spc="-45" dirty="0">
                <a:latin typeface="Arial"/>
                <a:cs typeface="Arial"/>
              </a:rPr>
              <a:t> </a:t>
            </a:r>
            <a:r>
              <a:rPr sz="3200" dirty="0">
                <a:latin typeface="Arial"/>
                <a:cs typeface="Arial"/>
              </a:rPr>
              <a:t>blueprint</a:t>
            </a:r>
            <a:r>
              <a:rPr sz="3200" spc="-30" dirty="0">
                <a:latin typeface="Arial"/>
                <a:cs typeface="Arial"/>
              </a:rPr>
              <a:t> </a:t>
            </a:r>
            <a:r>
              <a:rPr sz="3200" dirty="0">
                <a:latin typeface="Arial"/>
                <a:cs typeface="Arial"/>
              </a:rPr>
              <a:t>for</a:t>
            </a:r>
            <a:r>
              <a:rPr sz="3200" spc="-35" dirty="0">
                <a:latin typeface="Arial"/>
                <a:cs typeface="Arial"/>
              </a:rPr>
              <a:t> </a:t>
            </a:r>
            <a:r>
              <a:rPr sz="3200" dirty="0">
                <a:latin typeface="Arial"/>
                <a:cs typeface="Arial"/>
              </a:rPr>
              <a:t>how</a:t>
            </a:r>
            <a:r>
              <a:rPr sz="3200" spc="-25" dirty="0">
                <a:latin typeface="Arial"/>
                <a:cs typeface="Arial"/>
              </a:rPr>
              <a:t> </a:t>
            </a:r>
            <a:r>
              <a:rPr sz="3200" dirty="0">
                <a:latin typeface="Arial"/>
                <a:cs typeface="Arial"/>
              </a:rPr>
              <a:t>best</a:t>
            </a:r>
            <a:r>
              <a:rPr sz="3200" spc="-40" dirty="0">
                <a:latin typeface="Arial"/>
                <a:cs typeface="Arial"/>
              </a:rPr>
              <a:t> </a:t>
            </a:r>
            <a:r>
              <a:rPr sz="3200" dirty="0">
                <a:latin typeface="Arial"/>
                <a:cs typeface="Arial"/>
              </a:rPr>
              <a:t>to</a:t>
            </a:r>
            <a:r>
              <a:rPr sz="3200" spc="-35" dirty="0">
                <a:latin typeface="Arial"/>
                <a:cs typeface="Arial"/>
              </a:rPr>
              <a:t> </a:t>
            </a:r>
            <a:r>
              <a:rPr sz="3200" dirty="0">
                <a:latin typeface="Arial"/>
                <a:cs typeface="Arial"/>
              </a:rPr>
              <a:t>serve</a:t>
            </a:r>
            <a:r>
              <a:rPr sz="3200" spc="-55" dirty="0">
                <a:latin typeface="Arial"/>
                <a:cs typeface="Arial"/>
              </a:rPr>
              <a:t> </a:t>
            </a:r>
            <a:r>
              <a:rPr sz="3200" dirty="0">
                <a:latin typeface="Arial"/>
                <a:cs typeface="Arial"/>
              </a:rPr>
              <a:t>our</a:t>
            </a:r>
            <a:r>
              <a:rPr sz="3200" spc="-35" dirty="0">
                <a:latin typeface="Arial"/>
                <a:cs typeface="Arial"/>
              </a:rPr>
              <a:t> </a:t>
            </a:r>
            <a:r>
              <a:rPr sz="3200" dirty="0">
                <a:latin typeface="Arial"/>
                <a:cs typeface="Arial"/>
              </a:rPr>
              <a:t>students</a:t>
            </a:r>
            <a:r>
              <a:rPr sz="3200" spc="-45" dirty="0">
                <a:latin typeface="Arial"/>
                <a:cs typeface="Arial"/>
              </a:rPr>
              <a:t> </a:t>
            </a:r>
            <a:r>
              <a:rPr sz="3200" spc="-25" dirty="0">
                <a:latin typeface="Arial"/>
                <a:cs typeface="Arial"/>
              </a:rPr>
              <a:t>for </a:t>
            </a:r>
            <a:r>
              <a:rPr sz="3200" dirty="0">
                <a:latin typeface="Arial"/>
                <a:cs typeface="Arial"/>
              </a:rPr>
              <a:t>the</a:t>
            </a:r>
            <a:r>
              <a:rPr sz="3200" spc="-25" dirty="0">
                <a:latin typeface="Arial"/>
                <a:cs typeface="Arial"/>
              </a:rPr>
              <a:t> </a:t>
            </a:r>
            <a:r>
              <a:rPr sz="3200" dirty="0">
                <a:latin typeface="Arial"/>
                <a:cs typeface="Arial"/>
              </a:rPr>
              <a:t>next</a:t>
            </a:r>
            <a:r>
              <a:rPr sz="3200" spc="-25" dirty="0">
                <a:latin typeface="Arial"/>
                <a:cs typeface="Arial"/>
              </a:rPr>
              <a:t> </a:t>
            </a:r>
            <a:r>
              <a:rPr sz="3200" spc="-10" dirty="0">
                <a:latin typeface="Arial"/>
                <a:cs typeface="Arial"/>
              </a:rPr>
              <a:t>9-</a:t>
            </a:r>
            <a:r>
              <a:rPr sz="3200" dirty="0">
                <a:latin typeface="Arial"/>
                <a:cs typeface="Arial"/>
              </a:rPr>
              <a:t>10</a:t>
            </a:r>
            <a:r>
              <a:rPr sz="3200" spc="-30" dirty="0">
                <a:latin typeface="Arial"/>
                <a:cs typeface="Arial"/>
              </a:rPr>
              <a:t> </a:t>
            </a:r>
            <a:r>
              <a:rPr sz="3200" spc="-10" dirty="0">
                <a:latin typeface="Arial"/>
                <a:cs typeface="Arial"/>
              </a:rPr>
              <a:t>years.</a:t>
            </a:r>
            <a:endParaRPr sz="3200">
              <a:latin typeface="Arial"/>
              <a:cs typeface="Arial"/>
            </a:endParaRPr>
          </a:p>
        </p:txBody>
      </p:sp>
      <p:pic>
        <p:nvPicPr>
          <p:cNvPr id="4" name="object 4" descr="Mt. SAC graduating Students at commencement ceremony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867655" y="4372355"/>
            <a:ext cx="4142231" cy="2319528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2237232" y="2964179"/>
            <a:ext cx="8044180" cy="2169160"/>
            <a:chOff x="2237232" y="2964179"/>
            <a:chExt cx="8044180" cy="2169160"/>
          </a:xfrm>
        </p:grpSpPr>
        <p:sp>
          <p:nvSpPr>
            <p:cNvPr id="3" name="object 3"/>
            <p:cNvSpPr/>
            <p:nvPr/>
          </p:nvSpPr>
          <p:spPr>
            <a:xfrm>
              <a:off x="4357877" y="4572761"/>
              <a:ext cx="5904230" cy="541020"/>
            </a:xfrm>
            <a:custGeom>
              <a:avLst/>
              <a:gdLst/>
              <a:ahLst/>
              <a:cxnLst/>
              <a:rect l="l" t="t" r="r" b="b"/>
              <a:pathLst>
                <a:path w="5904230" h="541020">
                  <a:moveTo>
                    <a:pt x="5903976" y="0"/>
                  </a:moveTo>
                  <a:lnTo>
                    <a:pt x="0" y="0"/>
                  </a:lnTo>
                  <a:lnTo>
                    <a:pt x="0" y="541019"/>
                  </a:lnTo>
                  <a:lnTo>
                    <a:pt x="5903976" y="541019"/>
                  </a:lnTo>
                  <a:lnTo>
                    <a:pt x="5903976" y="0"/>
                  </a:lnTo>
                  <a:close/>
                </a:path>
              </a:pathLst>
            </a:custGeom>
            <a:solidFill>
              <a:srgbClr val="FFFFC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4357877" y="4572761"/>
              <a:ext cx="5904230" cy="541020"/>
            </a:xfrm>
            <a:custGeom>
              <a:avLst/>
              <a:gdLst/>
              <a:ahLst/>
              <a:cxnLst/>
              <a:rect l="l" t="t" r="r" b="b"/>
              <a:pathLst>
                <a:path w="5904230" h="541020">
                  <a:moveTo>
                    <a:pt x="0" y="0"/>
                  </a:moveTo>
                  <a:lnTo>
                    <a:pt x="5903976" y="0"/>
                  </a:lnTo>
                  <a:lnTo>
                    <a:pt x="5903976" y="541019"/>
                  </a:lnTo>
                  <a:lnTo>
                    <a:pt x="0" y="541019"/>
                  </a:lnTo>
                  <a:lnTo>
                    <a:pt x="0" y="0"/>
                  </a:lnTo>
                  <a:close/>
                </a:path>
              </a:pathLst>
            </a:custGeom>
            <a:ln w="38100">
              <a:solidFill>
                <a:srgbClr val="375F92"/>
              </a:solidFill>
              <a:prstDash val="sys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" name="object 5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314956" y="3427475"/>
              <a:ext cx="566927" cy="512063"/>
            </a:xfrm>
            <a:prstGeom prst="rect">
              <a:avLst/>
            </a:prstGeom>
          </p:spPr>
        </p:pic>
        <p:sp>
          <p:nvSpPr>
            <p:cNvPr id="6" name="object 6"/>
            <p:cNvSpPr/>
            <p:nvPr/>
          </p:nvSpPr>
          <p:spPr>
            <a:xfrm>
              <a:off x="2374388" y="3467099"/>
              <a:ext cx="448309" cy="394970"/>
            </a:xfrm>
            <a:custGeom>
              <a:avLst/>
              <a:gdLst/>
              <a:ahLst/>
              <a:cxnLst/>
              <a:rect l="l" t="t" r="r" b="b"/>
              <a:pathLst>
                <a:path w="448310" h="394970">
                  <a:moveTo>
                    <a:pt x="129628" y="0"/>
                  </a:moveTo>
                  <a:lnTo>
                    <a:pt x="0" y="0"/>
                  </a:lnTo>
                  <a:lnTo>
                    <a:pt x="0" y="360845"/>
                  </a:lnTo>
                  <a:lnTo>
                    <a:pt x="306831" y="360845"/>
                  </a:lnTo>
                  <a:lnTo>
                    <a:pt x="306831" y="394716"/>
                  </a:lnTo>
                  <a:lnTo>
                    <a:pt x="448055" y="296037"/>
                  </a:lnTo>
                  <a:lnTo>
                    <a:pt x="306831" y="197358"/>
                  </a:lnTo>
                  <a:lnTo>
                    <a:pt x="306831" y="231228"/>
                  </a:lnTo>
                  <a:lnTo>
                    <a:pt x="129628" y="231228"/>
                  </a:lnTo>
                  <a:lnTo>
                    <a:pt x="129628" y="0"/>
                  </a:lnTo>
                  <a:close/>
                </a:path>
              </a:pathLst>
            </a:custGeom>
            <a:solidFill>
              <a:srgbClr val="E3BEC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7" name="object 7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237232" y="2964179"/>
              <a:ext cx="781811" cy="582167"/>
            </a:xfrm>
            <a:prstGeom prst="rect">
              <a:avLst/>
            </a:prstGeom>
          </p:spPr>
        </p:pic>
        <p:pic>
          <p:nvPicPr>
            <p:cNvPr id="8" name="object 8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2287523" y="3046475"/>
              <a:ext cx="682751" cy="445007"/>
            </a:xfrm>
            <a:prstGeom prst="rect">
              <a:avLst/>
            </a:prstGeom>
          </p:spPr>
        </p:pic>
        <p:pic>
          <p:nvPicPr>
            <p:cNvPr id="9" name="object 9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2296668" y="3003803"/>
              <a:ext cx="662939" cy="464820"/>
            </a:xfrm>
            <a:prstGeom prst="rect">
              <a:avLst/>
            </a:prstGeom>
          </p:spPr>
        </p:pic>
      </p:grpSp>
      <p:sp>
        <p:nvSpPr>
          <p:cNvPr id="10" name="object 10"/>
          <p:cNvSpPr txBox="1">
            <a:spLocks noGrp="1"/>
          </p:cNvSpPr>
          <p:nvPr>
            <p:ph type="title"/>
          </p:nvPr>
        </p:nvSpPr>
        <p:spPr>
          <a:xfrm>
            <a:off x="521208" y="448055"/>
            <a:ext cx="11309985" cy="640080"/>
          </a:xfrm>
          <a:prstGeom prst="rect">
            <a:avLst/>
          </a:prstGeom>
          <a:solidFill>
            <a:srgbClr val="922C31"/>
          </a:solidFill>
        </p:spPr>
        <p:txBody>
          <a:bodyPr vert="horz" wrap="square" lIns="0" tIns="635" rIns="0" bIns="0" rtlCol="0">
            <a:spAutoFit/>
          </a:bodyPr>
          <a:lstStyle/>
          <a:p>
            <a:pPr marL="91440">
              <a:lnSpc>
                <a:spcPct val="100000"/>
              </a:lnSpc>
              <a:spcBef>
                <a:spcPts val="5"/>
              </a:spcBef>
            </a:pPr>
            <a:r>
              <a:rPr sz="4000" dirty="0"/>
              <a:t>Integrated</a:t>
            </a:r>
            <a:r>
              <a:rPr sz="4000" spc="-70" dirty="0"/>
              <a:t> </a:t>
            </a:r>
            <a:r>
              <a:rPr sz="4000" dirty="0"/>
              <a:t>Planning</a:t>
            </a:r>
            <a:r>
              <a:rPr sz="4000" spc="-225" dirty="0"/>
              <a:t> </a:t>
            </a:r>
            <a:r>
              <a:rPr sz="4000" spc="-30" dirty="0"/>
              <a:t>At-a-</a:t>
            </a:r>
            <a:r>
              <a:rPr sz="4000" spc="-10" dirty="0"/>
              <a:t>Glance</a:t>
            </a:r>
            <a:endParaRPr sz="4000"/>
          </a:p>
        </p:txBody>
      </p:sp>
      <p:sp>
        <p:nvSpPr>
          <p:cNvPr id="11" name="object 11"/>
          <p:cNvSpPr txBox="1"/>
          <p:nvPr/>
        </p:nvSpPr>
        <p:spPr>
          <a:xfrm>
            <a:off x="1821947" y="1184697"/>
            <a:ext cx="9794240" cy="15494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sz="2500" dirty="0">
                <a:latin typeface="Arial"/>
                <a:cs typeface="Arial"/>
              </a:rPr>
              <a:t>The</a:t>
            </a:r>
            <a:r>
              <a:rPr sz="2500" spc="-60" dirty="0">
                <a:latin typeface="Arial"/>
                <a:cs typeface="Arial"/>
              </a:rPr>
              <a:t> </a:t>
            </a:r>
            <a:r>
              <a:rPr sz="2500" dirty="0">
                <a:latin typeface="Arial"/>
                <a:cs typeface="Arial"/>
              </a:rPr>
              <a:t>EFCP</a:t>
            </a:r>
            <a:r>
              <a:rPr sz="2500" spc="-105" dirty="0">
                <a:latin typeface="Arial"/>
                <a:cs typeface="Arial"/>
              </a:rPr>
              <a:t> </a:t>
            </a:r>
            <a:r>
              <a:rPr sz="2500" dirty="0">
                <a:latin typeface="Arial"/>
                <a:cs typeface="Arial"/>
              </a:rPr>
              <a:t>serves</a:t>
            </a:r>
            <a:r>
              <a:rPr sz="2500" spc="-60" dirty="0">
                <a:latin typeface="Arial"/>
                <a:cs typeface="Arial"/>
              </a:rPr>
              <a:t> </a:t>
            </a:r>
            <a:r>
              <a:rPr sz="2500" dirty="0">
                <a:latin typeface="Arial"/>
                <a:cs typeface="Arial"/>
              </a:rPr>
              <a:t>as</a:t>
            </a:r>
            <a:r>
              <a:rPr sz="2500" spc="-55" dirty="0">
                <a:latin typeface="Arial"/>
                <a:cs typeface="Arial"/>
              </a:rPr>
              <a:t> </a:t>
            </a:r>
            <a:r>
              <a:rPr sz="2500" dirty="0">
                <a:latin typeface="Arial"/>
                <a:cs typeface="Arial"/>
              </a:rPr>
              <a:t>the</a:t>
            </a:r>
            <a:r>
              <a:rPr sz="2500" spc="-60" dirty="0">
                <a:latin typeface="Arial"/>
                <a:cs typeface="Arial"/>
              </a:rPr>
              <a:t> </a:t>
            </a:r>
            <a:r>
              <a:rPr sz="2500" dirty="0">
                <a:latin typeface="Arial"/>
                <a:cs typeface="Arial"/>
              </a:rPr>
              <a:t>foundation</a:t>
            </a:r>
            <a:r>
              <a:rPr sz="2500" spc="-80" dirty="0">
                <a:latin typeface="Arial"/>
                <a:cs typeface="Arial"/>
              </a:rPr>
              <a:t> </a:t>
            </a:r>
            <a:r>
              <a:rPr sz="2500" dirty="0">
                <a:latin typeface="Arial"/>
                <a:cs typeface="Arial"/>
              </a:rPr>
              <a:t>for</a:t>
            </a:r>
            <a:r>
              <a:rPr sz="2500" spc="-45" dirty="0">
                <a:latin typeface="Arial"/>
                <a:cs typeface="Arial"/>
              </a:rPr>
              <a:t> </a:t>
            </a:r>
            <a:r>
              <a:rPr sz="2500" dirty="0">
                <a:latin typeface="Arial"/>
                <a:cs typeface="Arial"/>
              </a:rPr>
              <a:t>integrated</a:t>
            </a:r>
            <a:r>
              <a:rPr sz="2500" spc="-65" dirty="0">
                <a:latin typeface="Arial"/>
                <a:cs typeface="Arial"/>
              </a:rPr>
              <a:t> </a:t>
            </a:r>
            <a:r>
              <a:rPr sz="2500" dirty="0">
                <a:latin typeface="Arial"/>
                <a:cs typeface="Arial"/>
              </a:rPr>
              <a:t>planning</a:t>
            </a:r>
            <a:r>
              <a:rPr sz="2500" spc="-65" dirty="0">
                <a:latin typeface="Arial"/>
                <a:cs typeface="Arial"/>
              </a:rPr>
              <a:t> </a:t>
            </a:r>
            <a:r>
              <a:rPr sz="2500" spc="-10" dirty="0">
                <a:latin typeface="Arial"/>
                <a:cs typeface="Arial"/>
              </a:rPr>
              <a:t>processes </a:t>
            </a:r>
            <a:r>
              <a:rPr sz="2500" dirty="0">
                <a:latin typeface="Arial"/>
                <a:cs typeface="Arial"/>
              </a:rPr>
              <a:t>and</a:t>
            </a:r>
            <a:r>
              <a:rPr sz="2500" spc="-50" dirty="0">
                <a:latin typeface="Arial"/>
                <a:cs typeface="Arial"/>
              </a:rPr>
              <a:t> </a:t>
            </a:r>
            <a:r>
              <a:rPr sz="2500" dirty="0">
                <a:latin typeface="Arial"/>
                <a:cs typeface="Arial"/>
              </a:rPr>
              <a:t>cycles</a:t>
            </a:r>
            <a:r>
              <a:rPr sz="2500" spc="-65" dirty="0">
                <a:latin typeface="Arial"/>
                <a:cs typeface="Arial"/>
              </a:rPr>
              <a:t> </a:t>
            </a:r>
            <a:r>
              <a:rPr sz="2500" dirty="0">
                <a:latin typeface="Arial"/>
                <a:cs typeface="Arial"/>
              </a:rPr>
              <a:t>of</a:t>
            </a:r>
            <a:r>
              <a:rPr sz="2500" spc="-40" dirty="0">
                <a:latin typeface="Arial"/>
                <a:cs typeface="Arial"/>
              </a:rPr>
              <a:t> </a:t>
            </a:r>
            <a:r>
              <a:rPr sz="2500" dirty="0">
                <a:latin typeface="Arial"/>
                <a:cs typeface="Arial"/>
              </a:rPr>
              <a:t>continuous</a:t>
            </a:r>
            <a:r>
              <a:rPr sz="2500" spc="-65" dirty="0">
                <a:latin typeface="Arial"/>
                <a:cs typeface="Arial"/>
              </a:rPr>
              <a:t> </a:t>
            </a:r>
            <a:r>
              <a:rPr sz="2500" dirty="0">
                <a:latin typeface="Arial"/>
                <a:cs typeface="Arial"/>
              </a:rPr>
              <a:t>quality</a:t>
            </a:r>
            <a:r>
              <a:rPr sz="2500" spc="-80" dirty="0">
                <a:latin typeface="Arial"/>
                <a:cs typeface="Arial"/>
              </a:rPr>
              <a:t> </a:t>
            </a:r>
            <a:r>
              <a:rPr sz="2500" spc="-10" dirty="0">
                <a:latin typeface="Arial"/>
                <a:cs typeface="Arial"/>
              </a:rPr>
              <a:t>improvement.</a:t>
            </a:r>
            <a:r>
              <a:rPr sz="2500" spc="-60" dirty="0">
                <a:latin typeface="Arial"/>
                <a:cs typeface="Arial"/>
              </a:rPr>
              <a:t> </a:t>
            </a:r>
            <a:r>
              <a:rPr sz="2500" dirty="0">
                <a:latin typeface="Arial"/>
                <a:cs typeface="Arial"/>
              </a:rPr>
              <a:t>It</a:t>
            </a:r>
            <a:r>
              <a:rPr sz="2500" spc="-60" dirty="0">
                <a:latin typeface="Arial"/>
                <a:cs typeface="Arial"/>
              </a:rPr>
              <a:t> </a:t>
            </a:r>
            <a:r>
              <a:rPr sz="2500" dirty="0">
                <a:solidFill>
                  <a:srgbClr val="404040"/>
                </a:solidFill>
                <a:latin typeface="Arial"/>
                <a:cs typeface="Arial"/>
              </a:rPr>
              <a:t>is</a:t>
            </a:r>
            <a:r>
              <a:rPr sz="2500" spc="-45" dirty="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sz="2500" spc="-10" dirty="0">
                <a:solidFill>
                  <a:srgbClr val="404040"/>
                </a:solidFill>
                <a:latin typeface="Arial"/>
                <a:cs typeface="Arial"/>
              </a:rPr>
              <a:t>accomplished </a:t>
            </a:r>
            <a:r>
              <a:rPr sz="2500" dirty="0">
                <a:solidFill>
                  <a:srgbClr val="404040"/>
                </a:solidFill>
                <a:latin typeface="Arial"/>
                <a:cs typeface="Arial"/>
              </a:rPr>
              <a:t>through</a:t>
            </a:r>
            <a:r>
              <a:rPr sz="2500" spc="-110" dirty="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sz="2500" dirty="0">
                <a:solidFill>
                  <a:srgbClr val="404040"/>
                </a:solidFill>
                <a:latin typeface="Arial"/>
                <a:cs typeface="Arial"/>
              </a:rPr>
              <a:t>Mt.</a:t>
            </a:r>
            <a:r>
              <a:rPr sz="2500" spc="-50" dirty="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sz="2500" dirty="0">
                <a:solidFill>
                  <a:srgbClr val="404040"/>
                </a:solidFill>
                <a:latin typeface="Arial"/>
                <a:cs typeface="Arial"/>
              </a:rPr>
              <a:t>SAC’s</a:t>
            </a:r>
            <a:r>
              <a:rPr sz="2500" spc="-95" dirty="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sz="2500" dirty="0">
                <a:solidFill>
                  <a:srgbClr val="404040"/>
                </a:solidFill>
                <a:latin typeface="Arial"/>
                <a:cs typeface="Arial"/>
              </a:rPr>
              <a:t>participatory</a:t>
            </a:r>
            <a:r>
              <a:rPr sz="2500" spc="-95" dirty="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sz="2500" dirty="0">
                <a:solidFill>
                  <a:srgbClr val="404040"/>
                </a:solidFill>
                <a:latin typeface="Arial"/>
                <a:cs typeface="Arial"/>
              </a:rPr>
              <a:t>governance,</a:t>
            </a:r>
            <a:r>
              <a:rPr sz="2500" spc="-100" dirty="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sz="2500" spc="-10" dirty="0">
                <a:solidFill>
                  <a:srgbClr val="404040"/>
                </a:solidFill>
                <a:latin typeface="Arial"/>
                <a:cs typeface="Arial"/>
              </a:rPr>
              <a:t>implementation</a:t>
            </a:r>
            <a:r>
              <a:rPr sz="2500" spc="-105" dirty="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sz="2500" spc="-25" dirty="0">
                <a:solidFill>
                  <a:srgbClr val="404040"/>
                </a:solidFill>
                <a:latin typeface="Arial"/>
                <a:cs typeface="Arial"/>
              </a:rPr>
              <a:t>of </a:t>
            </a:r>
            <a:r>
              <a:rPr sz="2500" dirty="0">
                <a:solidFill>
                  <a:srgbClr val="404040"/>
                </a:solidFill>
                <a:latin typeface="Arial"/>
                <a:cs typeface="Arial"/>
              </a:rPr>
              <a:t>focused</a:t>
            </a:r>
            <a:r>
              <a:rPr sz="2500" spc="-70" dirty="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sz="2500" dirty="0">
                <a:solidFill>
                  <a:srgbClr val="404040"/>
                </a:solidFill>
                <a:latin typeface="Arial"/>
                <a:cs typeface="Arial"/>
              </a:rPr>
              <a:t>plans,</a:t>
            </a:r>
            <a:r>
              <a:rPr sz="2500" spc="-60" dirty="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sz="2500" dirty="0">
                <a:solidFill>
                  <a:srgbClr val="404040"/>
                </a:solidFill>
                <a:latin typeface="Arial"/>
                <a:cs typeface="Arial"/>
              </a:rPr>
              <a:t>and</a:t>
            </a:r>
            <a:r>
              <a:rPr sz="2500" spc="-55" dirty="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sz="2500" dirty="0">
                <a:solidFill>
                  <a:srgbClr val="404040"/>
                </a:solidFill>
                <a:latin typeface="Arial"/>
                <a:cs typeface="Arial"/>
              </a:rPr>
              <a:t>the</a:t>
            </a:r>
            <a:r>
              <a:rPr sz="2500" spc="-35" dirty="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sz="2500" dirty="0">
                <a:solidFill>
                  <a:srgbClr val="404040"/>
                </a:solidFill>
                <a:latin typeface="Arial"/>
                <a:cs typeface="Arial"/>
              </a:rPr>
              <a:t>work</a:t>
            </a:r>
            <a:r>
              <a:rPr sz="2500" spc="-50" dirty="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sz="2500" dirty="0">
                <a:solidFill>
                  <a:srgbClr val="404040"/>
                </a:solidFill>
                <a:latin typeface="Arial"/>
                <a:cs typeface="Arial"/>
              </a:rPr>
              <a:t>of</a:t>
            </a:r>
            <a:r>
              <a:rPr sz="2500" spc="-35" dirty="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sz="2500" dirty="0">
                <a:solidFill>
                  <a:srgbClr val="404040"/>
                </a:solidFill>
                <a:latin typeface="Arial"/>
                <a:cs typeface="Arial"/>
              </a:rPr>
              <a:t>College</a:t>
            </a:r>
            <a:r>
              <a:rPr sz="2500" spc="-65" dirty="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sz="2500" spc="-10" dirty="0">
                <a:solidFill>
                  <a:srgbClr val="404040"/>
                </a:solidFill>
                <a:latin typeface="Arial"/>
                <a:cs typeface="Arial"/>
              </a:rPr>
              <a:t>units.</a:t>
            </a:r>
            <a:endParaRPr sz="250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2427035" y="3113420"/>
            <a:ext cx="40322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10" dirty="0">
                <a:solidFill>
                  <a:srgbClr val="FFFFFF"/>
                </a:solidFill>
                <a:latin typeface="Calibri"/>
                <a:cs typeface="Calibri"/>
              </a:rPr>
              <a:t>Vision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2994878" y="3084616"/>
            <a:ext cx="238506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0" indent="-114300">
              <a:lnSpc>
                <a:spcPct val="100000"/>
              </a:lnSpc>
              <a:spcBef>
                <a:spcPts val="100"/>
              </a:spcBef>
              <a:buChar char="•"/>
              <a:tabLst>
                <a:tab pos="127000" algn="l"/>
              </a:tabLst>
            </a:pPr>
            <a:r>
              <a:rPr sz="1200" dirty="0">
                <a:latin typeface="Calibri"/>
                <a:cs typeface="Calibri"/>
              </a:rPr>
              <a:t>The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College</a:t>
            </a:r>
            <a:r>
              <a:rPr sz="1200" spc="-5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aspiration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for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the</a:t>
            </a:r>
            <a:r>
              <a:rPr sz="1200" spc="-10" dirty="0">
                <a:latin typeface="Calibri"/>
                <a:cs typeface="Calibri"/>
              </a:rPr>
              <a:t> future</a:t>
            </a:r>
            <a:endParaRPr sz="1200">
              <a:latin typeface="Calibri"/>
              <a:cs typeface="Calibri"/>
            </a:endParaRPr>
          </a:p>
        </p:txBody>
      </p:sp>
      <p:grpSp>
        <p:nvGrpSpPr>
          <p:cNvPr id="14" name="object 14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3002279" y="3474720"/>
            <a:ext cx="786765" cy="958850"/>
            <a:chOff x="3002279" y="3474720"/>
            <a:chExt cx="786765" cy="958850"/>
          </a:xfrm>
        </p:grpSpPr>
        <p:pic>
          <p:nvPicPr>
            <p:cNvPr id="15" name="object 15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3153155" y="3922776"/>
              <a:ext cx="566927" cy="510539"/>
            </a:xfrm>
            <a:prstGeom prst="rect">
              <a:avLst/>
            </a:prstGeom>
          </p:spPr>
        </p:pic>
        <p:sp>
          <p:nvSpPr>
            <p:cNvPr id="16" name="object 16"/>
            <p:cNvSpPr/>
            <p:nvPr/>
          </p:nvSpPr>
          <p:spPr>
            <a:xfrm>
              <a:off x="3212595" y="3962400"/>
              <a:ext cx="448309" cy="393700"/>
            </a:xfrm>
            <a:custGeom>
              <a:avLst/>
              <a:gdLst/>
              <a:ahLst/>
              <a:cxnLst/>
              <a:rect l="l" t="t" r="r" b="b"/>
              <a:pathLst>
                <a:path w="448310" h="393700">
                  <a:moveTo>
                    <a:pt x="129120" y="0"/>
                  </a:moveTo>
                  <a:lnTo>
                    <a:pt x="0" y="0"/>
                  </a:lnTo>
                  <a:lnTo>
                    <a:pt x="0" y="359460"/>
                  </a:lnTo>
                  <a:lnTo>
                    <a:pt x="307365" y="359460"/>
                  </a:lnTo>
                  <a:lnTo>
                    <a:pt x="307365" y="393192"/>
                  </a:lnTo>
                  <a:lnTo>
                    <a:pt x="448056" y="294894"/>
                  </a:lnTo>
                  <a:lnTo>
                    <a:pt x="307365" y="196596"/>
                  </a:lnTo>
                  <a:lnTo>
                    <a:pt x="307365" y="230327"/>
                  </a:lnTo>
                  <a:lnTo>
                    <a:pt x="129120" y="230327"/>
                  </a:lnTo>
                  <a:lnTo>
                    <a:pt x="129120" y="0"/>
                  </a:lnTo>
                  <a:close/>
                </a:path>
              </a:pathLst>
            </a:custGeom>
            <a:solidFill>
              <a:srgbClr val="E3BEC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7" name="object 17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3003804" y="3474720"/>
              <a:ext cx="781811" cy="580643"/>
            </a:xfrm>
            <a:prstGeom prst="rect">
              <a:avLst/>
            </a:prstGeom>
          </p:spPr>
        </p:pic>
        <p:pic>
          <p:nvPicPr>
            <p:cNvPr id="18" name="object 18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3002279" y="3557015"/>
              <a:ext cx="786383" cy="445007"/>
            </a:xfrm>
            <a:prstGeom prst="rect">
              <a:avLst/>
            </a:prstGeom>
          </p:spPr>
        </p:pic>
        <p:pic>
          <p:nvPicPr>
            <p:cNvPr id="19" name="object 19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3063239" y="3514344"/>
              <a:ext cx="662939" cy="463295"/>
            </a:xfrm>
            <a:prstGeom prst="rect">
              <a:avLst/>
            </a:prstGeom>
          </p:spPr>
        </p:pic>
      </p:grpSp>
      <p:sp>
        <p:nvSpPr>
          <p:cNvPr id="20" name="object 20"/>
          <p:cNvSpPr txBox="1"/>
          <p:nvPr/>
        </p:nvSpPr>
        <p:spPr>
          <a:xfrm>
            <a:off x="3141398" y="3623729"/>
            <a:ext cx="50673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10" dirty="0">
                <a:solidFill>
                  <a:srgbClr val="FFFFFF"/>
                </a:solidFill>
                <a:latin typeface="Calibri"/>
                <a:cs typeface="Calibri"/>
              </a:rPr>
              <a:t>Mission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3828874" y="3634854"/>
            <a:ext cx="140462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0" indent="-114300">
              <a:lnSpc>
                <a:spcPct val="100000"/>
              </a:lnSpc>
              <a:spcBef>
                <a:spcPts val="100"/>
              </a:spcBef>
              <a:buChar char="•"/>
              <a:tabLst>
                <a:tab pos="127000" algn="l"/>
              </a:tabLst>
            </a:pPr>
            <a:r>
              <a:rPr sz="1200" dirty="0">
                <a:latin typeface="Calibri"/>
                <a:cs typeface="Calibri"/>
              </a:rPr>
              <a:t>The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College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purpose</a:t>
            </a:r>
            <a:endParaRPr sz="1200">
              <a:latin typeface="Calibri"/>
              <a:cs typeface="Calibri"/>
            </a:endParaRPr>
          </a:p>
        </p:txBody>
      </p:sp>
      <p:grpSp>
        <p:nvGrpSpPr>
          <p:cNvPr id="22" name="object 22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3785616" y="3997452"/>
            <a:ext cx="782320" cy="986155"/>
            <a:chOff x="3785616" y="3997452"/>
            <a:chExt cx="782320" cy="986155"/>
          </a:xfrm>
        </p:grpSpPr>
        <p:pic>
          <p:nvPicPr>
            <p:cNvPr id="23" name="object 23"/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3855720" y="4471416"/>
              <a:ext cx="568451" cy="512063"/>
            </a:xfrm>
            <a:prstGeom prst="rect">
              <a:avLst/>
            </a:prstGeom>
          </p:spPr>
        </p:pic>
        <p:sp>
          <p:nvSpPr>
            <p:cNvPr id="24" name="object 24"/>
            <p:cNvSpPr/>
            <p:nvPr/>
          </p:nvSpPr>
          <p:spPr>
            <a:xfrm>
              <a:off x="3915150" y="4511040"/>
              <a:ext cx="449580" cy="394970"/>
            </a:xfrm>
            <a:custGeom>
              <a:avLst/>
              <a:gdLst/>
              <a:ahLst/>
              <a:cxnLst/>
              <a:rect l="l" t="t" r="r" b="b"/>
              <a:pathLst>
                <a:path w="449579" h="394970">
                  <a:moveTo>
                    <a:pt x="129628" y="0"/>
                  </a:moveTo>
                  <a:lnTo>
                    <a:pt x="0" y="0"/>
                  </a:lnTo>
                  <a:lnTo>
                    <a:pt x="0" y="360845"/>
                  </a:lnTo>
                  <a:lnTo>
                    <a:pt x="308355" y="360845"/>
                  </a:lnTo>
                  <a:lnTo>
                    <a:pt x="308355" y="394716"/>
                  </a:lnTo>
                  <a:lnTo>
                    <a:pt x="449579" y="296037"/>
                  </a:lnTo>
                  <a:lnTo>
                    <a:pt x="308355" y="197358"/>
                  </a:lnTo>
                  <a:lnTo>
                    <a:pt x="308355" y="231228"/>
                  </a:lnTo>
                  <a:lnTo>
                    <a:pt x="129628" y="231228"/>
                  </a:lnTo>
                  <a:lnTo>
                    <a:pt x="129628" y="0"/>
                  </a:lnTo>
                  <a:close/>
                </a:path>
              </a:pathLst>
            </a:custGeom>
            <a:solidFill>
              <a:srgbClr val="E3BEC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5" name="object 25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3785616" y="3998976"/>
              <a:ext cx="781811" cy="580643"/>
            </a:xfrm>
            <a:prstGeom prst="rect">
              <a:avLst/>
            </a:prstGeom>
          </p:spPr>
        </p:pic>
        <p:pic>
          <p:nvPicPr>
            <p:cNvPr id="26" name="object 26"/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3822192" y="3997452"/>
              <a:ext cx="707135" cy="611123"/>
            </a:xfrm>
            <a:prstGeom prst="rect">
              <a:avLst/>
            </a:prstGeom>
          </p:spPr>
        </p:pic>
        <p:pic>
          <p:nvPicPr>
            <p:cNvPr id="27" name="object 27"/>
            <p:cNvPicPr/>
            <p:nvPr/>
          </p:nvPicPr>
          <p:blipFill>
            <a:blip r:embed="rId12" cstate="print"/>
            <a:stretch>
              <a:fillRect/>
            </a:stretch>
          </p:blipFill>
          <p:spPr>
            <a:xfrm>
              <a:off x="3845052" y="4038600"/>
              <a:ext cx="662939" cy="463295"/>
            </a:xfrm>
            <a:prstGeom prst="rect">
              <a:avLst/>
            </a:prstGeom>
          </p:spPr>
        </p:pic>
      </p:grpSp>
      <p:sp>
        <p:nvSpPr>
          <p:cNvPr id="28" name="object 28"/>
          <p:cNvSpPr txBox="1"/>
          <p:nvPr/>
        </p:nvSpPr>
        <p:spPr>
          <a:xfrm>
            <a:off x="3962623" y="4063996"/>
            <a:ext cx="427990" cy="375920"/>
          </a:xfrm>
          <a:prstGeom prst="rect">
            <a:avLst/>
          </a:prstGeom>
        </p:spPr>
        <p:txBody>
          <a:bodyPr vert="horz" wrap="square" lIns="0" tIns="30480" rIns="0" bIns="0" rtlCol="0">
            <a:spAutoFit/>
          </a:bodyPr>
          <a:lstStyle/>
          <a:p>
            <a:pPr marL="12700" marR="5080" indent="55880">
              <a:lnSpc>
                <a:spcPts val="1320"/>
              </a:lnSpc>
              <a:spcBef>
                <a:spcPts val="240"/>
              </a:spcBef>
            </a:pPr>
            <a:r>
              <a:rPr sz="1200" spc="-20" dirty="0">
                <a:solidFill>
                  <a:srgbClr val="FFFFFF"/>
                </a:solidFill>
                <a:latin typeface="Calibri"/>
                <a:cs typeface="Calibri"/>
              </a:rPr>
              <a:t>Core </a:t>
            </a:r>
            <a:r>
              <a:rPr sz="1200" spc="-25" dirty="0">
                <a:solidFill>
                  <a:srgbClr val="FFFFFF"/>
                </a:solidFill>
                <a:latin typeface="Calibri"/>
                <a:cs typeface="Calibri"/>
              </a:rPr>
              <a:t>Values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4622820" y="4082741"/>
            <a:ext cx="3910965" cy="375920"/>
          </a:xfrm>
          <a:prstGeom prst="rect">
            <a:avLst/>
          </a:prstGeom>
        </p:spPr>
        <p:txBody>
          <a:bodyPr vert="horz" wrap="square" lIns="0" tIns="30480" rIns="0" bIns="0" rtlCol="0">
            <a:spAutoFit/>
          </a:bodyPr>
          <a:lstStyle/>
          <a:p>
            <a:pPr marL="127000" marR="5080" indent="-114300">
              <a:lnSpc>
                <a:spcPts val="1320"/>
              </a:lnSpc>
              <a:spcBef>
                <a:spcPts val="240"/>
              </a:spcBef>
              <a:buChar char="•"/>
              <a:tabLst>
                <a:tab pos="127000" algn="l"/>
              </a:tabLst>
            </a:pPr>
            <a:r>
              <a:rPr sz="1200" dirty="0">
                <a:latin typeface="Calibri"/>
                <a:cs typeface="Calibri"/>
              </a:rPr>
              <a:t>Enduring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beliefs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and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principles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that</a:t>
            </a:r>
            <a:r>
              <a:rPr sz="1200" spc="-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individuals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of</a:t>
            </a:r>
            <a:r>
              <a:rPr sz="1200" spc="-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the</a:t>
            </a:r>
            <a:r>
              <a:rPr sz="1200" spc="-5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College </a:t>
            </a:r>
            <a:r>
              <a:rPr sz="1200" dirty="0">
                <a:latin typeface="Calibri"/>
                <a:cs typeface="Calibri"/>
              </a:rPr>
              <a:t>hold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in </a:t>
            </a:r>
            <a:r>
              <a:rPr sz="1200" spc="-10" dirty="0">
                <a:latin typeface="Calibri"/>
                <a:cs typeface="Calibri"/>
              </a:rPr>
              <a:t>common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and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endeavor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to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put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into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action</a:t>
            </a:r>
            <a:endParaRPr sz="1200">
              <a:latin typeface="Calibri"/>
              <a:cs typeface="Calibri"/>
            </a:endParaRPr>
          </a:p>
        </p:txBody>
      </p:sp>
      <p:grpSp>
        <p:nvGrpSpPr>
          <p:cNvPr id="30" name="object 30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4379976" y="4565903"/>
            <a:ext cx="855344" cy="944880"/>
            <a:chOff x="4379976" y="4565903"/>
            <a:chExt cx="855344" cy="944880"/>
          </a:xfrm>
        </p:grpSpPr>
        <p:pic>
          <p:nvPicPr>
            <p:cNvPr id="31" name="object 31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4576571" y="4998719"/>
              <a:ext cx="566927" cy="512063"/>
            </a:xfrm>
            <a:prstGeom prst="rect">
              <a:avLst/>
            </a:prstGeom>
          </p:spPr>
        </p:pic>
        <p:sp>
          <p:nvSpPr>
            <p:cNvPr id="32" name="object 32"/>
            <p:cNvSpPr/>
            <p:nvPr/>
          </p:nvSpPr>
          <p:spPr>
            <a:xfrm>
              <a:off x="4636002" y="5038343"/>
              <a:ext cx="448309" cy="394970"/>
            </a:xfrm>
            <a:custGeom>
              <a:avLst/>
              <a:gdLst/>
              <a:ahLst/>
              <a:cxnLst/>
              <a:rect l="l" t="t" r="r" b="b"/>
              <a:pathLst>
                <a:path w="448310" h="394970">
                  <a:moveTo>
                    <a:pt x="129628" y="0"/>
                  </a:moveTo>
                  <a:lnTo>
                    <a:pt x="0" y="0"/>
                  </a:lnTo>
                  <a:lnTo>
                    <a:pt x="0" y="360845"/>
                  </a:lnTo>
                  <a:lnTo>
                    <a:pt x="306831" y="360845"/>
                  </a:lnTo>
                  <a:lnTo>
                    <a:pt x="306831" y="394715"/>
                  </a:lnTo>
                  <a:lnTo>
                    <a:pt x="448055" y="296036"/>
                  </a:lnTo>
                  <a:lnTo>
                    <a:pt x="306831" y="197357"/>
                  </a:lnTo>
                  <a:lnTo>
                    <a:pt x="306831" y="231228"/>
                  </a:lnTo>
                  <a:lnTo>
                    <a:pt x="129628" y="231228"/>
                  </a:lnTo>
                  <a:lnTo>
                    <a:pt x="129628" y="0"/>
                  </a:lnTo>
                  <a:close/>
                </a:path>
              </a:pathLst>
            </a:custGeom>
            <a:solidFill>
              <a:srgbClr val="E3BEC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3" name="object 33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416552" y="4565903"/>
              <a:ext cx="781811" cy="582167"/>
            </a:xfrm>
            <a:prstGeom prst="rect">
              <a:avLst/>
            </a:prstGeom>
          </p:spPr>
        </p:pic>
        <p:pic>
          <p:nvPicPr>
            <p:cNvPr id="34" name="object 34"/>
            <p:cNvPicPr/>
            <p:nvPr/>
          </p:nvPicPr>
          <p:blipFill>
            <a:blip r:embed="rId13" cstate="print"/>
            <a:stretch>
              <a:fillRect/>
            </a:stretch>
          </p:blipFill>
          <p:spPr>
            <a:xfrm>
              <a:off x="4379976" y="4575047"/>
              <a:ext cx="854963" cy="606551"/>
            </a:xfrm>
            <a:prstGeom prst="rect">
              <a:avLst/>
            </a:prstGeom>
          </p:spPr>
        </p:pic>
        <p:pic>
          <p:nvPicPr>
            <p:cNvPr id="35" name="object 35"/>
            <p:cNvPicPr/>
            <p:nvPr/>
          </p:nvPicPr>
          <p:blipFill>
            <a:blip r:embed="rId14" cstate="print"/>
            <a:stretch>
              <a:fillRect/>
            </a:stretch>
          </p:blipFill>
          <p:spPr>
            <a:xfrm>
              <a:off x="4475988" y="4605527"/>
              <a:ext cx="662939" cy="464820"/>
            </a:xfrm>
            <a:prstGeom prst="rect">
              <a:avLst/>
            </a:prstGeom>
          </p:spPr>
        </p:pic>
      </p:grpSp>
      <p:sp>
        <p:nvSpPr>
          <p:cNvPr id="36" name="object 36"/>
          <p:cNvSpPr txBox="1"/>
          <p:nvPr/>
        </p:nvSpPr>
        <p:spPr>
          <a:xfrm>
            <a:off x="4566756" y="4661839"/>
            <a:ext cx="48260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20" dirty="0">
                <a:solidFill>
                  <a:srgbClr val="FFFFFF"/>
                </a:solidFill>
                <a:latin typeface="Calibri"/>
                <a:cs typeface="Calibri"/>
              </a:rPr>
              <a:t>EFCP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5316715" y="4631563"/>
            <a:ext cx="4653280" cy="375920"/>
          </a:xfrm>
          <a:prstGeom prst="rect">
            <a:avLst/>
          </a:prstGeom>
        </p:spPr>
        <p:txBody>
          <a:bodyPr vert="horz" wrap="square" lIns="0" tIns="30480" rIns="0" bIns="0" rtlCol="0">
            <a:spAutoFit/>
          </a:bodyPr>
          <a:lstStyle/>
          <a:p>
            <a:pPr marL="127000" marR="5080" indent="-114300">
              <a:lnSpc>
                <a:spcPts val="1320"/>
              </a:lnSpc>
              <a:spcBef>
                <a:spcPts val="240"/>
              </a:spcBef>
              <a:buChar char="•"/>
              <a:tabLst>
                <a:tab pos="127000" algn="l"/>
              </a:tabLst>
            </a:pPr>
            <a:r>
              <a:rPr sz="1200" dirty="0">
                <a:latin typeface="Calibri"/>
                <a:cs typeface="Calibri"/>
              </a:rPr>
              <a:t>The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foundation</a:t>
            </a:r>
            <a:r>
              <a:rPr sz="1200" spc="-4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of</a:t>
            </a:r>
            <a:r>
              <a:rPr sz="1200" spc="265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integrated</a:t>
            </a:r>
            <a:r>
              <a:rPr sz="1200" spc="-4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planning.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Gives</a:t>
            </a:r>
            <a:r>
              <a:rPr sz="1200" spc="-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direction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to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accomplish </a:t>
            </a:r>
            <a:r>
              <a:rPr sz="1200" spc="-25" dirty="0">
                <a:latin typeface="Calibri"/>
                <a:cs typeface="Calibri"/>
              </a:rPr>
              <a:t>the </a:t>
            </a:r>
            <a:r>
              <a:rPr sz="1200" dirty="0">
                <a:latin typeface="Calibri"/>
                <a:cs typeface="Calibri"/>
              </a:rPr>
              <a:t>Mission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and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means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to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assess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progress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toward</a:t>
            </a:r>
            <a:r>
              <a:rPr sz="1200" spc="-4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that</a:t>
            </a:r>
            <a:r>
              <a:rPr sz="1200" spc="-20" dirty="0">
                <a:latin typeface="Calibri"/>
                <a:cs typeface="Calibri"/>
              </a:rPr>
              <a:t> goal</a:t>
            </a:r>
            <a:endParaRPr sz="1200">
              <a:latin typeface="Calibri"/>
              <a:cs typeface="Calibri"/>
            </a:endParaRPr>
          </a:p>
        </p:txBody>
      </p:sp>
      <p:grpSp>
        <p:nvGrpSpPr>
          <p:cNvPr id="38" name="object 38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5074920" y="5160264"/>
            <a:ext cx="847725" cy="931544"/>
            <a:chOff x="5074920" y="5160264"/>
            <a:chExt cx="847725" cy="931544"/>
          </a:xfrm>
        </p:grpSpPr>
        <p:pic>
          <p:nvPicPr>
            <p:cNvPr id="39" name="object 39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5222747" y="5580888"/>
              <a:ext cx="566927" cy="510539"/>
            </a:xfrm>
            <a:prstGeom prst="rect">
              <a:avLst/>
            </a:prstGeom>
          </p:spPr>
        </p:pic>
        <p:sp>
          <p:nvSpPr>
            <p:cNvPr id="40" name="object 40"/>
            <p:cNvSpPr/>
            <p:nvPr/>
          </p:nvSpPr>
          <p:spPr>
            <a:xfrm>
              <a:off x="5282186" y="5620512"/>
              <a:ext cx="448309" cy="393700"/>
            </a:xfrm>
            <a:custGeom>
              <a:avLst/>
              <a:gdLst/>
              <a:ahLst/>
              <a:cxnLst/>
              <a:rect l="l" t="t" r="r" b="b"/>
              <a:pathLst>
                <a:path w="448310" h="393700">
                  <a:moveTo>
                    <a:pt x="129120" y="0"/>
                  </a:moveTo>
                  <a:lnTo>
                    <a:pt x="0" y="0"/>
                  </a:lnTo>
                  <a:lnTo>
                    <a:pt x="0" y="359460"/>
                  </a:lnTo>
                  <a:lnTo>
                    <a:pt x="307365" y="359460"/>
                  </a:lnTo>
                  <a:lnTo>
                    <a:pt x="307365" y="393192"/>
                  </a:lnTo>
                  <a:lnTo>
                    <a:pt x="448055" y="294894"/>
                  </a:lnTo>
                  <a:lnTo>
                    <a:pt x="307365" y="196596"/>
                  </a:lnTo>
                  <a:lnTo>
                    <a:pt x="307365" y="230327"/>
                  </a:lnTo>
                  <a:lnTo>
                    <a:pt x="129120" y="230327"/>
                  </a:lnTo>
                  <a:lnTo>
                    <a:pt x="129120" y="0"/>
                  </a:lnTo>
                  <a:close/>
                </a:path>
              </a:pathLst>
            </a:custGeom>
            <a:solidFill>
              <a:srgbClr val="E3BEC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41" name="object 41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5091683" y="5160264"/>
              <a:ext cx="781811" cy="582167"/>
            </a:xfrm>
            <a:prstGeom prst="rect">
              <a:avLst/>
            </a:prstGeom>
          </p:spPr>
        </p:pic>
        <p:pic>
          <p:nvPicPr>
            <p:cNvPr id="42" name="object 42"/>
            <p:cNvPicPr/>
            <p:nvPr/>
          </p:nvPicPr>
          <p:blipFill>
            <a:blip r:embed="rId15" cstate="print"/>
            <a:stretch>
              <a:fillRect/>
            </a:stretch>
          </p:blipFill>
          <p:spPr>
            <a:xfrm>
              <a:off x="5074920" y="5160264"/>
              <a:ext cx="847343" cy="611123"/>
            </a:xfrm>
            <a:prstGeom prst="rect">
              <a:avLst/>
            </a:prstGeom>
          </p:spPr>
        </p:pic>
        <p:pic>
          <p:nvPicPr>
            <p:cNvPr id="43" name="object 43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5151119" y="5199888"/>
              <a:ext cx="662939" cy="464820"/>
            </a:xfrm>
            <a:prstGeom prst="rect">
              <a:avLst/>
            </a:prstGeom>
          </p:spPr>
        </p:pic>
      </p:grpSp>
      <p:sp>
        <p:nvSpPr>
          <p:cNvPr id="44" name="object 44"/>
          <p:cNvSpPr txBox="1"/>
          <p:nvPr/>
        </p:nvSpPr>
        <p:spPr>
          <a:xfrm>
            <a:off x="5214015" y="5226517"/>
            <a:ext cx="535305" cy="375920"/>
          </a:xfrm>
          <a:prstGeom prst="rect">
            <a:avLst/>
          </a:prstGeom>
        </p:spPr>
        <p:txBody>
          <a:bodyPr vert="horz" wrap="square" lIns="0" tIns="30480" rIns="0" bIns="0" rtlCol="0">
            <a:spAutoFit/>
          </a:bodyPr>
          <a:lstStyle/>
          <a:p>
            <a:pPr marL="103505" marR="5080" indent="-91440">
              <a:lnSpc>
                <a:spcPts val="1320"/>
              </a:lnSpc>
              <a:spcBef>
                <a:spcPts val="240"/>
              </a:spcBef>
            </a:pPr>
            <a:r>
              <a:rPr sz="1200" spc="-10" dirty="0">
                <a:solidFill>
                  <a:srgbClr val="FFFFFF"/>
                </a:solidFill>
                <a:latin typeface="Calibri"/>
                <a:cs typeface="Calibri"/>
              </a:rPr>
              <a:t>Focused Plans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5926790" y="5310185"/>
            <a:ext cx="414401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0" indent="-114300">
              <a:lnSpc>
                <a:spcPct val="100000"/>
              </a:lnSpc>
              <a:spcBef>
                <a:spcPts val="100"/>
              </a:spcBef>
              <a:buChar char="•"/>
              <a:tabLst>
                <a:tab pos="127000" algn="l"/>
              </a:tabLst>
            </a:pPr>
            <a:r>
              <a:rPr sz="1200" dirty="0">
                <a:latin typeface="Calibri"/>
                <a:cs typeface="Calibri"/>
              </a:rPr>
              <a:t>Guide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specialized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work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of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the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College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in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alignment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with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the</a:t>
            </a:r>
            <a:r>
              <a:rPr sz="1200" spc="-20" dirty="0">
                <a:latin typeface="Calibri"/>
                <a:cs typeface="Calibri"/>
              </a:rPr>
              <a:t> EFCP</a:t>
            </a:r>
            <a:endParaRPr sz="1200">
              <a:latin typeface="Calibri"/>
              <a:cs typeface="Calibri"/>
            </a:endParaRPr>
          </a:p>
        </p:txBody>
      </p:sp>
      <p:grpSp>
        <p:nvGrpSpPr>
          <p:cNvPr id="46" name="object 46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5870447" y="5702808"/>
            <a:ext cx="782320" cy="906780"/>
            <a:chOff x="5870447" y="5702808"/>
            <a:chExt cx="782320" cy="906780"/>
          </a:xfrm>
        </p:grpSpPr>
        <p:pic>
          <p:nvPicPr>
            <p:cNvPr id="47" name="object 47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6030467" y="6097524"/>
              <a:ext cx="566927" cy="512063"/>
            </a:xfrm>
            <a:prstGeom prst="rect">
              <a:avLst/>
            </a:prstGeom>
          </p:spPr>
        </p:pic>
        <p:sp>
          <p:nvSpPr>
            <p:cNvPr id="48" name="object 48"/>
            <p:cNvSpPr/>
            <p:nvPr/>
          </p:nvSpPr>
          <p:spPr>
            <a:xfrm>
              <a:off x="6089900" y="6137148"/>
              <a:ext cx="448309" cy="394970"/>
            </a:xfrm>
            <a:custGeom>
              <a:avLst/>
              <a:gdLst/>
              <a:ahLst/>
              <a:cxnLst/>
              <a:rect l="l" t="t" r="r" b="b"/>
              <a:pathLst>
                <a:path w="448309" h="394970">
                  <a:moveTo>
                    <a:pt x="129628" y="0"/>
                  </a:moveTo>
                  <a:lnTo>
                    <a:pt x="0" y="0"/>
                  </a:lnTo>
                  <a:lnTo>
                    <a:pt x="0" y="360845"/>
                  </a:lnTo>
                  <a:lnTo>
                    <a:pt x="306831" y="360845"/>
                  </a:lnTo>
                  <a:lnTo>
                    <a:pt x="306831" y="394715"/>
                  </a:lnTo>
                  <a:lnTo>
                    <a:pt x="448055" y="296036"/>
                  </a:lnTo>
                  <a:lnTo>
                    <a:pt x="306831" y="197357"/>
                  </a:lnTo>
                  <a:lnTo>
                    <a:pt x="306831" y="231228"/>
                  </a:lnTo>
                  <a:lnTo>
                    <a:pt x="129628" y="231228"/>
                  </a:lnTo>
                  <a:lnTo>
                    <a:pt x="129628" y="0"/>
                  </a:lnTo>
                  <a:close/>
                </a:path>
              </a:pathLst>
            </a:custGeom>
            <a:solidFill>
              <a:srgbClr val="E3BEC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49" name="object 49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5870447" y="5702808"/>
              <a:ext cx="781811" cy="582167"/>
            </a:xfrm>
            <a:prstGeom prst="rect">
              <a:avLst/>
            </a:prstGeom>
          </p:spPr>
        </p:pic>
        <p:pic>
          <p:nvPicPr>
            <p:cNvPr id="50" name="object 50"/>
            <p:cNvPicPr/>
            <p:nvPr/>
          </p:nvPicPr>
          <p:blipFill>
            <a:blip r:embed="rId16" cstate="print"/>
            <a:stretch>
              <a:fillRect/>
            </a:stretch>
          </p:blipFill>
          <p:spPr>
            <a:xfrm>
              <a:off x="6018275" y="5785104"/>
              <a:ext cx="483107" cy="445007"/>
            </a:xfrm>
            <a:prstGeom prst="rect">
              <a:avLst/>
            </a:prstGeom>
          </p:spPr>
        </p:pic>
        <p:pic>
          <p:nvPicPr>
            <p:cNvPr id="51" name="object 51"/>
            <p:cNvPicPr/>
            <p:nvPr/>
          </p:nvPicPr>
          <p:blipFill>
            <a:blip r:embed="rId17" cstate="print"/>
            <a:stretch>
              <a:fillRect/>
            </a:stretch>
          </p:blipFill>
          <p:spPr>
            <a:xfrm>
              <a:off x="5929883" y="5742432"/>
              <a:ext cx="662939" cy="464820"/>
            </a:xfrm>
            <a:prstGeom prst="rect">
              <a:avLst/>
            </a:prstGeom>
          </p:spPr>
        </p:pic>
      </p:grpSp>
      <p:sp>
        <p:nvSpPr>
          <p:cNvPr id="52" name="object 52"/>
          <p:cNvSpPr txBox="1"/>
          <p:nvPr/>
        </p:nvSpPr>
        <p:spPr>
          <a:xfrm>
            <a:off x="6158712" y="5852370"/>
            <a:ext cx="20383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25" dirty="0">
                <a:solidFill>
                  <a:srgbClr val="FFFFFF"/>
                </a:solidFill>
                <a:latin typeface="Calibri"/>
                <a:cs typeface="Calibri"/>
              </a:rPr>
              <a:t>ISS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53" name="object 53"/>
          <p:cNvSpPr txBox="1"/>
          <p:nvPr/>
        </p:nvSpPr>
        <p:spPr>
          <a:xfrm>
            <a:off x="6634657" y="5686559"/>
            <a:ext cx="3576320" cy="375920"/>
          </a:xfrm>
          <a:prstGeom prst="rect">
            <a:avLst/>
          </a:prstGeom>
        </p:spPr>
        <p:txBody>
          <a:bodyPr vert="horz" wrap="square" lIns="0" tIns="30480" rIns="0" bIns="0" rtlCol="0">
            <a:spAutoFit/>
          </a:bodyPr>
          <a:lstStyle/>
          <a:p>
            <a:pPr marL="127000" marR="5080" indent="-114300">
              <a:lnSpc>
                <a:spcPts val="1320"/>
              </a:lnSpc>
              <a:spcBef>
                <a:spcPts val="240"/>
              </a:spcBef>
              <a:buChar char="•"/>
              <a:tabLst>
                <a:tab pos="127000" algn="l"/>
              </a:tabLst>
            </a:pPr>
            <a:r>
              <a:rPr sz="1200" dirty="0">
                <a:latin typeface="Calibri"/>
                <a:cs typeface="Calibri"/>
              </a:rPr>
              <a:t>Elements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of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student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achievement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used</a:t>
            </a:r>
            <a:r>
              <a:rPr sz="1200" spc="-1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to</a:t>
            </a:r>
            <a:r>
              <a:rPr sz="1200" spc="-5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evaluate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spc="-25" dirty="0">
                <a:latin typeface="Calibri"/>
                <a:cs typeface="Calibri"/>
              </a:rPr>
              <a:t>how </a:t>
            </a:r>
            <a:r>
              <a:rPr sz="1200" dirty="0">
                <a:latin typeface="Calibri"/>
                <a:cs typeface="Calibri"/>
              </a:rPr>
              <a:t>well</a:t>
            </a:r>
            <a:r>
              <a:rPr sz="1200" spc="-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the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College</a:t>
            </a:r>
            <a:r>
              <a:rPr sz="1200" spc="-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is</a:t>
            </a:r>
            <a:r>
              <a:rPr sz="1200" spc="-2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fulfilling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the</a:t>
            </a:r>
            <a:r>
              <a:rPr sz="1200" spc="-25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Mission</a:t>
            </a:r>
            <a:endParaRPr sz="1200">
              <a:latin typeface="Calibri"/>
              <a:cs typeface="Calibri"/>
            </a:endParaRPr>
          </a:p>
        </p:txBody>
      </p:sp>
      <p:grpSp>
        <p:nvGrpSpPr>
          <p:cNvPr id="54" name="object 54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6582156" y="6195059"/>
            <a:ext cx="866140" cy="611505"/>
            <a:chOff x="6582156" y="6195059"/>
            <a:chExt cx="866140" cy="611505"/>
          </a:xfrm>
        </p:grpSpPr>
        <p:pic>
          <p:nvPicPr>
            <p:cNvPr id="55" name="object 55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6606540" y="6195059"/>
              <a:ext cx="781811" cy="582167"/>
            </a:xfrm>
            <a:prstGeom prst="rect">
              <a:avLst/>
            </a:prstGeom>
          </p:spPr>
        </p:pic>
        <p:pic>
          <p:nvPicPr>
            <p:cNvPr id="56" name="object 56"/>
            <p:cNvPicPr/>
            <p:nvPr/>
          </p:nvPicPr>
          <p:blipFill>
            <a:blip r:embed="rId18" cstate="print"/>
            <a:stretch>
              <a:fillRect/>
            </a:stretch>
          </p:blipFill>
          <p:spPr>
            <a:xfrm>
              <a:off x="6582156" y="6195059"/>
              <a:ext cx="865630" cy="611123"/>
            </a:xfrm>
            <a:prstGeom prst="rect">
              <a:avLst/>
            </a:prstGeom>
          </p:spPr>
        </p:pic>
        <p:pic>
          <p:nvPicPr>
            <p:cNvPr id="57" name="object 57"/>
            <p:cNvPicPr/>
            <p:nvPr/>
          </p:nvPicPr>
          <p:blipFill>
            <a:blip r:embed="rId14" cstate="print"/>
            <a:stretch>
              <a:fillRect/>
            </a:stretch>
          </p:blipFill>
          <p:spPr>
            <a:xfrm>
              <a:off x="6665976" y="6234683"/>
              <a:ext cx="662940" cy="464819"/>
            </a:xfrm>
            <a:prstGeom prst="rect">
              <a:avLst/>
            </a:prstGeom>
          </p:spPr>
        </p:pic>
      </p:grpSp>
      <p:sp>
        <p:nvSpPr>
          <p:cNvPr id="58" name="object 58"/>
          <p:cNvSpPr txBox="1"/>
          <p:nvPr/>
        </p:nvSpPr>
        <p:spPr>
          <a:xfrm>
            <a:off x="6721712" y="6261146"/>
            <a:ext cx="552450" cy="375920"/>
          </a:xfrm>
          <a:prstGeom prst="rect">
            <a:avLst/>
          </a:prstGeom>
        </p:spPr>
        <p:txBody>
          <a:bodyPr vert="horz" wrap="square" lIns="0" tIns="30480" rIns="0" bIns="0" rtlCol="0">
            <a:spAutoFit/>
          </a:bodyPr>
          <a:lstStyle/>
          <a:p>
            <a:pPr marL="53340" marR="5080" indent="-41275">
              <a:lnSpc>
                <a:spcPts val="1320"/>
              </a:lnSpc>
              <a:spcBef>
                <a:spcPts val="240"/>
              </a:spcBef>
            </a:pPr>
            <a:r>
              <a:rPr sz="1200" spc="-20" dirty="0">
                <a:solidFill>
                  <a:srgbClr val="FFFFFF"/>
                </a:solidFill>
                <a:latin typeface="Calibri"/>
                <a:cs typeface="Calibri"/>
              </a:rPr>
              <a:t>Program </a:t>
            </a:r>
            <a:r>
              <a:rPr sz="1200" spc="-10" dirty="0">
                <a:solidFill>
                  <a:srgbClr val="FFFFFF"/>
                </a:solidFill>
                <a:latin typeface="Calibri"/>
                <a:cs typeface="Calibri"/>
              </a:rPr>
              <a:t>Review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59" name="object 59"/>
          <p:cNvSpPr txBox="1"/>
          <p:nvPr/>
        </p:nvSpPr>
        <p:spPr>
          <a:xfrm>
            <a:off x="7483712" y="6185404"/>
            <a:ext cx="2549525" cy="543560"/>
          </a:xfrm>
          <a:prstGeom prst="rect">
            <a:avLst/>
          </a:prstGeom>
        </p:spPr>
        <p:txBody>
          <a:bodyPr vert="horz" wrap="square" lIns="0" tIns="30480" rIns="0" bIns="0" rtlCol="0">
            <a:spAutoFit/>
          </a:bodyPr>
          <a:lstStyle/>
          <a:p>
            <a:pPr marL="127000" marR="5080" indent="-114300">
              <a:lnSpc>
                <a:spcPts val="1320"/>
              </a:lnSpc>
              <a:spcBef>
                <a:spcPts val="240"/>
              </a:spcBef>
              <a:buChar char="•"/>
              <a:tabLst>
                <a:tab pos="127000" algn="l"/>
              </a:tabLst>
            </a:pPr>
            <a:r>
              <a:rPr sz="1200" dirty="0">
                <a:latin typeface="Calibri"/>
                <a:cs typeface="Calibri"/>
              </a:rPr>
              <a:t>Planning</a:t>
            </a:r>
            <a:r>
              <a:rPr sz="1200" spc="-5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process</a:t>
            </a:r>
            <a:r>
              <a:rPr sz="1200" spc="-4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used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to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assess</a:t>
            </a:r>
            <a:r>
              <a:rPr sz="1200" spc="-35" dirty="0">
                <a:latin typeface="Calibri"/>
                <a:cs typeface="Calibri"/>
              </a:rPr>
              <a:t> </a:t>
            </a:r>
            <a:r>
              <a:rPr sz="1200" spc="-20" dirty="0">
                <a:latin typeface="Calibri"/>
                <a:cs typeface="Calibri"/>
              </a:rPr>
              <a:t>unit </a:t>
            </a:r>
            <a:r>
              <a:rPr sz="1200" spc="-10" dirty="0">
                <a:latin typeface="Calibri"/>
                <a:cs typeface="Calibri"/>
              </a:rPr>
              <a:t>progress </a:t>
            </a:r>
            <a:r>
              <a:rPr sz="1200" dirty="0">
                <a:latin typeface="Calibri"/>
                <a:cs typeface="Calibri"/>
              </a:rPr>
              <a:t>in</a:t>
            </a:r>
            <a:r>
              <a:rPr sz="1200" spc="-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support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of</a:t>
            </a:r>
            <a:r>
              <a:rPr sz="1200" spc="-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student</a:t>
            </a:r>
            <a:r>
              <a:rPr sz="1200" spc="-30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learning </a:t>
            </a:r>
            <a:r>
              <a:rPr sz="1200" dirty="0">
                <a:latin typeface="Calibri"/>
                <a:cs typeface="Calibri"/>
              </a:rPr>
              <a:t>and</a:t>
            </a:r>
            <a:r>
              <a:rPr sz="1200" spc="-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the</a:t>
            </a:r>
            <a:r>
              <a:rPr sz="1200" spc="-15" dirty="0">
                <a:latin typeface="Calibri"/>
                <a:cs typeface="Calibri"/>
              </a:rPr>
              <a:t> </a:t>
            </a:r>
            <a:r>
              <a:rPr sz="1200" spc="-10" dirty="0">
                <a:latin typeface="Calibri"/>
                <a:cs typeface="Calibri"/>
              </a:rPr>
              <a:t>mission</a:t>
            </a:r>
            <a:endParaRPr sz="1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object 12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1810257" y="4897883"/>
            <a:ext cx="2361565" cy="1482090"/>
            <a:chOff x="1810257" y="4897883"/>
            <a:chExt cx="2361565" cy="1482090"/>
          </a:xfrm>
        </p:grpSpPr>
        <p:sp>
          <p:nvSpPr>
            <p:cNvPr id="13" name="object 13"/>
            <p:cNvSpPr/>
            <p:nvPr/>
          </p:nvSpPr>
          <p:spPr>
            <a:xfrm>
              <a:off x="1816607" y="4904233"/>
              <a:ext cx="2348865" cy="1469390"/>
            </a:xfrm>
            <a:custGeom>
              <a:avLst/>
              <a:gdLst/>
              <a:ahLst/>
              <a:cxnLst/>
              <a:rect l="l" t="t" r="r" b="b"/>
              <a:pathLst>
                <a:path w="2348865" h="1469389">
                  <a:moveTo>
                    <a:pt x="1613915" y="0"/>
                  </a:moveTo>
                  <a:lnTo>
                    <a:pt x="1613915" y="367284"/>
                  </a:lnTo>
                  <a:lnTo>
                    <a:pt x="0" y="367284"/>
                  </a:lnTo>
                  <a:lnTo>
                    <a:pt x="0" y="1101852"/>
                  </a:lnTo>
                  <a:lnTo>
                    <a:pt x="1613915" y="1101852"/>
                  </a:lnTo>
                  <a:lnTo>
                    <a:pt x="1613915" y="1469136"/>
                  </a:lnTo>
                  <a:lnTo>
                    <a:pt x="2348484" y="734568"/>
                  </a:lnTo>
                  <a:lnTo>
                    <a:pt x="1613915" y="0"/>
                  </a:lnTo>
                  <a:close/>
                </a:path>
              </a:pathLst>
            </a:custGeom>
            <a:solidFill>
              <a:srgbClr val="99003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1816607" y="4904233"/>
              <a:ext cx="2348865" cy="1469390"/>
            </a:xfrm>
            <a:custGeom>
              <a:avLst/>
              <a:gdLst/>
              <a:ahLst/>
              <a:cxnLst/>
              <a:rect l="l" t="t" r="r" b="b"/>
              <a:pathLst>
                <a:path w="2348865" h="1469389">
                  <a:moveTo>
                    <a:pt x="2348484" y="734568"/>
                  </a:moveTo>
                  <a:lnTo>
                    <a:pt x="1613915" y="0"/>
                  </a:lnTo>
                  <a:lnTo>
                    <a:pt x="1613915" y="367284"/>
                  </a:lnTo>
                  <a:lnTo>
                    <a:pt x="0" y="367284"/>
                  </a:lnTo>
                  <a:lnTo>
                    <a:pt x="0" y="1101852"/>
                  </a:lnTo>
                  <a:lnTo>
                    <a:pt x="1613915" y="1101852"/>
                  </a:lnTo>
                  <a:lnTo>
                    <a:pt x="1613915" y="1469136"/>
                  </a:lnTo>
                  <a:lnTo>
                    <a:pt x="2348484" y="734568"/>
                  </a:lnTo>
                  <a:close/>
                </a:path>
              </a:pathLst>
            </a:custGeom>
            <a:ln w="12700">
              <a:solidFill>
                <a:srgbClr val="99003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6" name="object 16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1810257" y="3344927"/>
            <a:ext cx="2361565" cy="1480820"/>
            <a:chOff x="1810257" y="3344927"/>
            <a:chExt cx="2361565" cy="1480820"/>
          </a:xfrm>
        </p:grpSpPr>
        <p:sp>
          <p:nvSpPr>
            <p:cNvPr id="17" name="object 17"/>
            <p:cNvSpPr/>
            <p:nvPr/>
          </p:nvSpPr>
          <p:spPr>
            <a:xfrm>
              <a:off x="1816607" y="3351277"/>
              <a:ext cx="2348865" cy="1468120"/>
            </a:xfrm>
            <a:custGeom>
              <a:avLst/>
              <a:gdLst/>
              <a:ahLst/>
              <a:cxnLst/>
              <a:rect l="l" t="t" r="r" b="b"/>
              <a:pathLst>
                <a:path w="2348865" h="1468120">
                  <a:moveTo>
                    <a:pt x="1614677" y="0"/>
                  </a:moveTo>
                  <a:lnTo>
                    <a:pt x="1614677" y="366903"/>
                  </a:lnTo>
                  <a:lnTo>
                    <a:pt x="0" y="366903"/>
                  </a:lnTo>
                  <a:lnTo>
                    <a:pt x="0" y="1100709"/>
                  </a:lnTo>
                  <a:lnTo>
                    <a:pt x="1614677" y="1100709"/>
                  </a:lnTo>
                  <a:lnTo>
                    <a:pt x="1614677" y="1467612"/>
                  </a:lnTo>
                  <a:lnTo>
                    <a:pt x="2348484" y="733806"/>
                  </a:lnTo>
                  <a:lnTo>
                    <a:pt x="1614677" y="0"/>
                  </a:lnTo>
                  <a:close/>
                </a:path>
              </a:pathLst>
            </a:custGeom>
            <a:solidFill>
              <a:srgbClr val="99003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1816607" y="3351277"/>
              <a:ext cx="2348865" cy="1468120"/>
            </a:xfrm>
            <a:custGeom>
              <a:avLst/>
              <a:gdLst/>
              <a:ahLst/>
              <a:cxnLst/>
              <a:rect l="l" t="t" r="r" b="b"/>
              <a:pathLst>
                <a:path w="2348865" h="1468120">
                  <a:moveTo>
                    <a:pt x="2348484" y="733806"/>
                  </a:moveTo>
                  <a:lnTo>
                    <a:pt x="1614677" y="0"/>
                  </a:lnTo>
                  <a:lnTo>
                    <a:pt x="1614677" y="366903"/>
                  </a:lnTo>
                  <a:lnTo>
                    <a:pt x="0" y="366903"/>
                  </a:lnTo>
                  <a:lnTo>
                    <a:pt x="0" y="1100709"/>
                  </a:lnTo>
                  <a:lnTo>
                    <a:pt x="1614677" y="1100709"/>
                  </a:lnTo>
                  <a:lnTo>
                    <a:pt x="1614677" y="1467612"/>
                  </a:lnTo>
                  <a:lnTo>
                    <a:pt x="2348484" y="733806"/>
                  </a:lnTo>
                  <a:close/>
                </a:path>
              </a:pathLst>
            </a:custGeom>
            <a:ln w="12700">
              <a:solidFill>
                <a:srgbClr val="99003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20" name="object 20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1810257" y="1790447"/>
            <a:ext cx="2361565" cy="1480820"/>
            <a:chOff x="1810257" y="1790447"/>
            <a:chExt cx="2361565" cy="1480820"/>
          </a:xfrm>
        </p:grpSpPr>
        <p:sp>
          <p:nvSpPr>
            <p:cNvPr id="21" name="object 21"/>
            <p:cNvSpPr/>
            <p:nvPr/>
          </p:nvSpPr>
          <p:spPr>
            <a:xfrm>
              <a:off x="1816607" y="1796797"/>
              <a:ext cx="2348865" cy="1468120"/>
            </a:xfrm>
            <a:custGeom>
              <a:avLst/>
              <a:gdLst/>
              <a:ahLst/>
              <a:cxnLst/>
              <a:rect l="l" t="t" r="r" b="b"/>
              <a:pathLst>
                <a:path w="2348865" h="1468120">
                  <a:moveTo>
                    <a:pt x="1614677" y="0"/>
                  </a:moveTo>
                  <a:lnTo>
                    <a:pt x="1614677" y="366903"/>
                  </a:lnTo>
                  <a:lnTo>
                    <a:pt x="0" y="366903"/>
                  </a:lnTo>
                  <a:lnTo>
                    <a:pt x="0" y="1100709"/>
                  </a:lnTo>
                  <a:lnTo>
                    <a:pt x="1614677" y="1100709"/>
                  </a:lnTo>
                  <a:lnTo>
                    <a:pt x="1614677" y="1467612"/>
                  </a:lnTo>
                  <a:lnTo>
                    <a:pt x="2348484" y="733806"/>
                  </a:lnTo>
                  <a:lnTo>
                    <a:pt x="1614677" y="0"/>
                  </a:lnTo>
                  <a:close/>
                </a:path>
              </a:pathLst>
            </a:custGeom>
            <a:solidFill>
              <a:srgbClr val="99003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1816607" y="1796797"/>
              <a:ext cx="2348865" cy="1468120"/>
            </a:xfrm>
            <a:custGeom>
              <a:avLst/>
              <a:gdLst/>
              <a:ahLst/>
              <a:cxnLst/>
              <a:rect l="l" t="t" r="r" b="b"/>
              <a:pathLst>
                <a:path w="2348865" h="1468120">
                  <a:moveTo>
                    <a:pt x="2348484" y="733806"/>
                  </a:moveTo>
                  <a:lnTo>
                    <a:pt x="1614677" y="0"/>
                  </a:lnTo>
                  <a:lnTo>
                    <a:pt x="1614677" y="366903"/>
                  </a:lnTo>
                  <a:lnTo>
                    <a:pt x="0" y="366903"/>
                  </a:lnTo>
                  <a:lnTo>
                    <a:pt x="0" y="1100709"/>
                  </a:lnTo>
                  <a:lnTo>
                    <a:pt x="1614677" y="1100709"/>
                  </a:lnTo>
                  <a:lnTo>
                    <a:pt x="1614677" y="1467612"/>
                  </a:lnTo>
                  <a:lnTo>
                    <a:pt x="2348484" y="733806"/>
                  </a:lnTo>
                  <a:close/>
                </a:path>
              </a:pathLst>
            </a:custGeom>
            <a:ln w="12700">
              <a:solidFill>
                <a:srgbClr val="99003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2" name="object 2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1723389" y="1418589"/>
            <a:ext cx="10170160" cy="5066665"/>
            <a:chOff x="1723389" y="1418589"/>
            <a:chExt cx="10170160" cy="5066665"/>
          </a:xfrm>
        </p:grpSpPr>
        <p:sp>
          <p:nvSpPr>
            <p:cNvPr id="3" name="object 3"/>
            <p:cNvSpPr/>
            <p:nvPr/>
          </p:nvSpPr>
          <p:spPr>
            <a:xfrm>
              <a:off x="5096255" y="1796795"/>
              <a:ext cx="4419600" cy="4577080"/>
            </a:xfrm>
            <a:custGeom>
              <a:avLst/>
              <a:gdLst/>
              <a:ahLst/>
              <a:cxnLst/>
              <a:rect l="l" t="t" r="r" b="b"/>
              <a:pathLst>
                <a:path w="4419600" h="4577080">
                  <a:moveTo>
                    <a:pt x="2209800" y="0"/>
                  </a:moveTo>
                  <a:lnTo>
                    <a:pt x="0" y="0"/>
                  </a:lnTo>
                  <a:lnTo>
                    <a:pt x="0" y="4576572"/>
                  </a:lnTo>
                  <a:lnTo>
                    <a:pt x="2209800" y="4576572"/>
                  </a:lnTo>
                  <a:lnTo>
                    <a:pt x="4419600" y="2288286"/>
                  </a:lnTo>
                  <a:lnTo>
                    <a:pt x="2209800" y="0"/>
                  </a:lnTo>
                  <a:close/>
                </a:path>
              </a:pathLst>
            </a:custGeom>
            <a:solidFill>
              <a:srgbClr val="99003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5096255" y="1796795"/>
              <a:ext cx="4419600" cy="4577080"/>
            </a:xfrm>
            <a:custGeom>
              <a:avLst/>
              <a:gdLst/>
              <a:ahLst/>
              <a:cxnLst/>
              <a:rect l="l" t="t" r="r" b="b"/>
              <a:pathLst>
                <a:path w="4419600" h="4577080">
                  <a:moveTo>
                    <a:pt x="0" y="0"/>
                  </a:moveTo>
                  <a:lnTo>
                    <a:pt x="2209800" y="0"/>
                  </a:lnTo>
                  <a:lnTo>
                    <a:pt x="4419600" y="2288286"/>
                  </a:lnTo>
                  <a:lnTo>
                    <a:pt x="2209800" y="4576572"/>
                  </a:lnTo>
                  <a:lnTo>
                    <a:pt x="0" y="4576572"/>
                  </a:lnTo>
                  <a:lnTo>
                    <a:pt x="0" y="0"/>
                  </a:lnTo>
                  <a:close/>
                </a:path>
              </a:pathLst>
            </a:custGeom>
            <a:ln w="12700">
              <a:solidFill>
                <a:srgbClr val="99003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1729739" y="1424939"/>
              <a:ext cx="10157460" cy="5053965"/>
            </a:xfrm>
            <a:custGeom>
              <a:avLst/>
              <a:gdLst/>
              <a:ahLst/>
              <a:cxnLst/>
              <a:rect l="l" t="t" r="r" b="b"/>
              <a:pathLst>
                <a:path w="10157460" h="5053965">
                  <a:moveTo>
                    <a:pt x="0" y="0"/>
                  </a:moveTo>
                  <a:lnTo>
                    <a:pt x="10157460" y="0"/>
                  </a:lnTo>
                  <a:lnTo>
                    <a:pt x="10157460" y="5053584"/>
                  </a:lnTo>
                  <a:lnTo>
                    <a:pt x="0" y="5053584"/>
                  </a:lnTo>
                  <a:lnTo>
                    <a:pt x="0" y="0"/>
                  </a:lnTo>
                  <a:close/>
                </a:path>
              </a:pathLst>
            </a:custGeom>
            <a:ln w="12700">
              <a:solidFill>
                <a:srgbClr val="99003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4442460" y="1796795"/>
              <a:ext cx="640080" cy="4577080"/>
            </a:xfrm>
            <a:custGeom>
              <a:avLst/>
              <a:gdLst/>
              <a:ahLst/>
              <a:cxnLst/>
              <a:rect l="l" t="t" r="r" b="b"/>
              <a:pathLst>
                <a:path w="640079" h="4577080">
                  <a:moveTo>
                    <a:pt x="640079" y="0"/>
                  </a:moveTo>
                  <a:lnTo>
                    <a:pt x="0" y="0"/>
                  </a:lnTo>
                  <a:lnTo>
                    <a:pt x="0" y="4576572"/>
                  </a:lnTo>
                  <a:lnTo>
                    <a:pt x="640079" y="4576572"/>
                  </a:lnTo>
                  <a:lnTo>
                    <a:pt x="640079" y="0"/>
                  </a:lnTo>
                  <a:close/>
                </a:path>
              </a:pathLst>
            </a:custGeom>
            <a:solidFill>
              <a:srgbClr val="FFFFC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521208" y="448055"/>
            <a:ext cx="11309985" cy="640080"/>
          </a:xfrm>
          <a:prstGeom prst="rect">
            <a:avLst/>
          </a:prstGeom>
          <a:solidFill>
            <a:srgbClr val="922C31"/>
          </a:solidFill>
        </p:spPr>
        <p:txBody>
          <a:bodyPr vert="horz" wrap="square" lIns="0" tIns="635" rIns="0" bIns="0" rtlCol="0">
            <a:spAutoFit/>
          </a:bodyPr>
          <a:lstStyle/>
          <a:p>
            <a:pPr marL="91440">
              <a:lnSpc>
                <a:spcPct val="100000"/>
              </a:lnSpc>
              <a:spcBef>
                <a:spcPts val="5"/>
              </a:spcBef>
            </a:pPr>
            <a:r>
              <a:rPr sz="4000" dirty="0"/>
              <a:t>A</a:t>
            </a:r>
            <a:r>
              <a:rPr sz="4000" spc="-210" dirty="0"/>
              <a:t> </a:t>
            </a:r>
            <a:r>
              <a:rPr sz="4000" dirty="0"/>
              <a:t>New</a:t>
            </a:r>
            <a:r>
              <a:rPr sz="4000" spc="-60" dirty="0"/>
              <a:t> </a:t>
            </a:r>
            <a:r>
              <a:rPr sz="4000" dirty="0"/>
              <a:t>Focus</a:t>
            </a:r>
            <a:r>
              <a:rPr sz="4000" spc="-60" dirty="0"/>
              <a:t> </a:t>
            </a:r>
            <a:r>
              <a:rPr sz="4000" dirty="0"/>
              <a:t>for</a:t>
            </a:r>
            <a:r>
              <a:rPr sz="4000" spc="-55" dirty="0"/>
              <a:t> </a:t>
            </a:r>
            <a:r>
              <a:rPr sz="4000" dirty="0"/>
              <a:t>the</a:t>
            </a:r>
            <a:r>
              <a:rPr sz="4000" spc="-70" dirty="0"/>
              <a:t> </a:t>
            </a:r>
            <a:r>
              <a:rPr sz="4000" spc="-10" dirty="0"/>
              <a:t>Comprehensive</a:t>
            </a:r>
            <a:r>
              <a:rPr sz="4000" spc="-30" dirty="0"/>
              <a:t> </a:t>
            </a:r>
            <a:r>
              <a:rPr sz="4000" spc="-20" dirty="0"/>
              <a:t>Plan</a:t>
            </a:r>
            <a:endParaRPr sz="4000" dirty="0"/>
          </a:p>
        </p:txBody>
      </p:sp>
      <p:sp>
        <p:nvSpPr>
          <p:cNvPr id="23" name="object 23"/>
          <p:cNvSpPr txBox="1"/>
          <p:nvPr/>
        </p:nvSpPr>
        <p:spPr>
          <a:xfrm>
            <a:off x="1929977" y="2298399"/>
            <a:ext cx="1757045" cy="45339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 indent="304165">
              <a:lnSpc>
                <a:spcPct val="100000"/>
              </a:lnSpc>
              <a:spcBef>
                <a:spcPts val="105"/>
              </a:spcBef>
            </a:pPr>
            <a:r>
              <a:rPr sz="1400" dirty="0">
                <a:solidFill>
                  <a:srgbClr val="FFFFFF"/>
                </a:solidFill>
                <a:latin typeface="Arial"/>
                <a:cs typeface="Arial"/>
              </a:rPr>
              <a:t>Existing</a:t>
            </a:r>
            <a:r>
              <a:rPr sz="1400" spc="-3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400" spc="-20" dirty="0">
                <a:solidFill>
                  <a:srgbClr val="FFFFFF"/>
                </a:solidFill>
                <a:latin typeface="Arial"/>
                <a:cs typeface="Arial"/>
              </a:rPr>
              <a:t>Plans </a:t>
            </a:r>
            <a:r>
              <a:rPr sz="1400" dirty="0">
                <a:solidFill>
                  <a:srgbClr val="FFFFFF"/>
                </a:solidFill>
                <a:latin typeface="Arial"/>
                <a:cs typeface="Arial"/>
              </a:rPr>
              <a:t>(Strategic</a:t>
            </a:r>
            <a:r>
              <a:rPr sz="1400" spc="-6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FFFFFF"/>
                </a:solidFill>
                <a:latin typeface="Arial"/>
                <a:cs typeface="Arial"/>
              </a:rPr>
              <a:t>&amp;</a:t>
            </a:r>
            <a:r>
              <a:rPr sz="1400" spc="-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400" spc="-10" dirty="0">
                <a:solidFill>
                  <a:srgbClr val="FFFFFF"/>
                </a:solidFill>
                <a:latin typeface="Arial"/>
                <a:cs typeface="Arial"/>
              </a:rPr>
              <a:t>Facilities)</a:t>
            </a:r>
            <a:endParaRPr sz="140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2252962" y="5378006"/>
            <a:ext cx="1109345" cy="513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08585" marR="5080" indent="-96520">
              <a:lnSpc>
                <a:spcPct val="100000"/>
              </a:lnSpc>
              <a:spcBef>
                <a:spcPts val="95"/>
              </a:spcBef>
            </a:pPr>
            <a:r>
              <a:rPr sz="1600" spc="-10" dirty="0">
                <a:solidFill>
                  <a:srgbClr val="FFFFFF"/>
                </a:solidFill>
                <a:latin typeface="Arial"/>
                <a:cs typeface="Arial"/>
              </a:rPr>
              <a:t>Stakeholder Feedback</a:t>
            </a:r>
            <a:endParaRPr sz="1600">
              <a:latin typeface="Arial"/>
              <a:cs typeface="Arial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2179810" y="3945644"/>
            <a:ext cx="125476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10" dirty="0">
                <a:solidFill>
                  <a:srgbClr val="FFFFFF"/>
                </a:solidFill>
                <a:latin typeface="Arial"/>
                <a:cs typeface="Arial"/>
              </a:rPr>
              <a:t>Data</a:t>
            </a:r>
            <a:r>
              <a:rPr sz="1600" spc="-9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00" spc="-10" dirty="0">
                <a:solidFill>
                  <a:srgbClr val="FFFFFF"/>
                </a:solidFill>
                <a:latin typeface="Arial"/>
                <a:cs typeface="Arial"/>
              </a:rPr>
              <a:t>Analysis</a:t>
            </a:r>
            <a:endParaRPr sz="16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501951" y="2847455"/>
            <a:ext cx="480059" cy="2477135"/>
          </a:xfrm>
          <a:prstGeom prst="rect">
            <a:avLst/>
          </a:prstGeom>
        </p:spPr>
        <p:txBody>
          <a:bodyPr vert="vert270" wrap="square" lIns="0" tIns="0" rIns="0" bIns="0" rtlCol="0">
            <a:spAutoFit/>
          </a:bodyPr>
          <a:lstStyle/>
          <a:p>
            <a:pPr marL="12700">
              <a:lnSpc>
                <a:spcPts val="3640"/>
              </a:lnSpc>
            </a:pPr>
            <a:r>
              <a:rPr sz="3200" dirty="0">
                <a:solidFill>
                  <a:srgbClr val="990033"/>
                </a:solidFill>
                <a:latin typeface="Arial"/>
                <a:cs typeface="Arial"/>
              </a:rPr>
              <a:t>DEISA+</a:t>
            </a:r>
            <a:r>
              <a:rPr sz="3200" spc="-75" dirty="0">
                <a:solidFill>
                  <a:srgbClr val="990033"/>
                </a:solidFill>
                <a:latin typeface="Arial"/>
                <a:cs typeface="Arial"/>
              </a:rPr>
              <a:t> </a:t>
            </a:r>
            <a:r>
              <a:rPr sz="3200" spc="-20" dirty="0">
                <a:solidFill>
                  <a:srgbClr val="990033"/>
                </a:solidFill>
                <a:latin typeface="Arial"/>
                <a:cs typeface="Arial"/>
              </a:rPr>
              <a:t>Lens</a:t>
            </a:r>
            <a:endParaRPr sz="32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5197062" y="1923569"/>
            <a:ext cx="2692400" cy="1854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065" marR="5080" algn="ctr">
              <a:lnSpc>
                <a:spcPct val="100000"/>
              </a:lnSpc>
              <a:spcBef>
                <a:spcPts val="100"/>
              </a:spcBef>
            </a:pPr>
            <a:r>
              <a:rPr sz="3000" dirty="0">
                <a:solidFill>
                  <a:srgbClr val="FFFFFF"/>
                </a:solidFill>
                <a:latin typeface="Arial"/>
                <a:cs typeface="Arial"/>
              </a:rPr>
              <a:t>Education</a:t>
            </a:r>
            <a:r>
              <a:rPr sz="3000" spc="-4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000" spc="-50" dirty="0">
                <a:solidFill>
                  <a:srgbClr val="FFFFFF"/>
                </a:solidFill>
                <a:latin typeface="Arial"/>
                <a:cs typeface="Arial"/>
              </a:rPr>
              <a:t>&amp; </a:t>
            </a:r>
            <a:r>
              <a:rPr sz="3000" spc="-10" dirty="0">
                <a:solidFill>
                  <a:srgbClr val="FFFFFF"/>
                </a:solidFill>
                <a:latin typeface="Arial"/>
                <a:cs typeface="Arial"/>
              </a:rPr>
              <a:t>Facilities Comprehensive </a:t>
            </a:r>
            <a:r>
              <a:rPr sz="3000" spc="-20" dirty="0">
                <a:solidFill>
                  <a:srgbClr val="FFFFFF"/>
                </a:solidFill>
                <a:latin typeface="Arial"/>
                <a:cs typeface="Arial"/>
              </a:rPr>
              <a:t>Plan</a:t>
            </a:r>
            <a:endParaRPr sz="30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249603" y="3860938"/>
            <a:ext cx="3211195" cy="18554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69900" marR="94615" indent="-457200">
              <a:lnSpc>
                <a:spcPct val="100000"/>
              </a:lnSpc>
              <a:spcBef>
                <a:spcPts val="100"/>
              </a:spcBef>
              <a:buChar char="•"/>
              <a:tabLst>
                <a:tab pos="469900" algn="l"/>
              </a:tabLst>
            </a:pP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Instructional</a:t>
            </a:r>
            <a:r>
              <a:rPr sz="2000" spc="-6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spc="-25" dirty="0">
                <a:solidFill>
                  <a:srgbClr val="FFFFFF"/>
                </a:solidFill>
                <a:latin typeface="Arial"/>
                <a:cs typeface="Arial"/>
              </a:rPr>
              <a:t>and </a:t>
            </a: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Programmatic</a:t>
            </a:r>
            <a:r>
              <a:rPr sz="2000" spc="-1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spc="-10" dirty="0">
                <a:solidFill>
                  <a:srgbClr val="FFFFFF"/>
                </a:solidFill>
                <a:latin typeface="Arial"/>
                <a:cs typeface="Arial"/>
              </a:rPr>
              <a:t>Priorities</a:t>
            </a:r>
            <a:endParaRPr sz="2000">
              <a:latin typeface="Arial"/>
              <a:cs typeface="Arial"/>
            </a:endParaRPr>
          </a:p>
          <a:p>
            <a:pPr marL="469900" marR="5080" indent="-457200">
              <a:lnSpc>
                <a:spcPct val="100000"/>
              </a:lnSpc>
              <a:buChar char="•"/>
              <a:tabLst>
                <a:tab pos="469900" algn="l"/>
              </a:tabLst>
            </a:pP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Comprehensive</a:t>
            </a:r>
            <a:r>
              <a:rPr sz="2000" spc="-8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spc="-10" dirty="0">
                <a:solidFill>
                  <a:srgbClr val="FFFFFF"/>
                </a:solidFill>
                <a:latin typeface="Arial"/>
                <a:cs typeface="Arial"/>
              </a:rPr>
              <a:t>Student Services</a:t>
            </a:r>
            <a:endParaRPr sz="2000">
              <a:latin typeface="Arial"/>
              <a:cs typeface="Arial"/>
            </a:endParaRPr>
          </a:p>
          <a:p>
            <a:pPr marL="469900" marR="751205" indent="-457200">
              <a:lnSpc>
                <a:spcPct val="100000"/>
              </a:lnSpc>
              <a:buChar char="•"/>
              <a:tabLst>
                <a:tab pos="469900" algn="l"/>
              </a:tabLst>
            </a:pP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Healing</a:t>
            </a:r>
            <a:r>
              <a:rPr sz="2000" spc="-8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spc="-10" dirty="0">
                <a:solidFill>
                  <a:srgbClr val="FFFFFF"/>
                </a:solidFill>
                <a:latin typeface="Arial"/>
                <a:cs typeface="Arial"/>
              </a:rPr>
              <a:t>Centered Engagement</a:t>
            </a:r>
            <a:endParaRPr sz="20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9638855" y="2480407"/>
            <a:ext cx="2059305" cy="311912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 indent="-3175" algn="ctr">
              <a:lnSpc>
                <a:spcPct val="100000"/>
              </a:lnSpc>
              <a:spcBef>
                <a:spcPts val="105"/>
              </a:spcBef>
            </a:pPr>
            <a:r>
              <a:rPr sz="2900" spc="-10" dirty="0">
                <a:latin typeface="Arial"/>
                <a:cs typeface="Arial"/>
              </a:rPr>
              <a:t>Decision- </a:t>
            </a:r>
            <a:r>
              <a:rPr sz="2900" dirty="0">
                <a:latin typeface="Arial"/>
                <a:cs typeface="Arial"/>
              </a:rPr>
              <a:t>Making</a:t>
            </a:r>
            <a:r>
              <a:rPr sz="2900" spc="-90" dirty="0">
                <a:latin typeface="Arial"/>
                <a:cs typeface="Arial"/>
              </a:rPr>
              <a:t> </a:t>
            </a:r>
            <a:r>
              <a:rPr sz="2900" spc="-20" dirty="0">
                <a:latin typeface="Arial"/>
                <a:cs typeface="Arial"/>
              </a:rPr>
              <a:t>Tool </a:t>
            </a:r>
            <a:r>
              <a:rPr sz="2900" dirty="0">
                <a:latin typeface="Arial"/>
                <a:cs typeface="Arial"/>
              </a:rPr>
              <a:t>to</a:t>
            </a:r>
            <a:r>
              <a:rPr sz="2900" spc="-15" dirty="0">
                <a:latin typeface="Arial"/>
                <a:cs typeface="Arial"/>
              </a:rPr>
              <a:t> </a:t>
            </a:r>
            <a:r>
              <a:rPr sz="2900" spc="-10" dirty="0">
                <a:latin typeface="Arial"/>
                <a:cs typeface="Arial"/>
              </a:rPr>
              <a:t>Guide Prioritization </a:t>
            </a:r>
            <a:r>
              <a:rPr sz="2900" dirty="0">
                <a:latin typeface="Arial"/>
                <a:cs typeface="Arial"/>
              </a:rPr>
              <a:t>of</a:t>
            </a:r>
            <a:r>
              <a:rPr sz="2900" spc="-20" dirty="0">
                <a:latin typeface="Arial"/>
                <a:cs typeface="Arial"/>
              </a:rPr>
              <a:t> </a:t>
            </a:r>
            <a:r>
              <a:rPr sz="2900" spc="-25" dirty="0">
                <a:latin typeface="Arial"/>
                <a:cs typeface="Arial"/>
              </a:rPr>
              <a:t>all </a:t>
            </a:r>
            <a:r>
              <a:rPr sz="2900" spc="-10" dirty="0">
                <a:latin typeface="Arial"/>
                <a:cs typeface="Arial"/>
              </a:rPr>
              <a:t>College </a:t>
            </a:r>
            <a:r>
              <a:rPr sz="2900" spc="-20" dirty="0">
                <a:latin typeface="Arial"/>
                <a:cs typeface="Arial"/>
              </a:rPr>
              <a:t>Work</a:t>
            </a:r>
            <a:endParaRPr sz="29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21208" y="448055"/>
            <a:ext cx="11311255" cy="640080"/>
          </a:xfrm>
          <a:prstGeom prst="rect">
            <a:avLst/>
          </a:prstGeom>
          <a:solidFill>
            <a:srgbClr val="922C31"/>
          </a:solidFill>
        </p:spPr>
        <p:txBody>
          <a:bodyPr vert="horz" wrap="square" lIns="0" tIns="635" rIns="0" bIns="0" rtlCol="0">
            <a:spAutoFit/>
          </a:bodyPr>
          <a:lstStyle/>
          <a:p>
            <a:pPr marL="91440">
              <a:lnSpc>
                <a:spcPct val="100000"/>
              </a:lnSpc>
              <a:spcBef>
                <a:spcPts val="5"/>
              </a:spcBef>
            </a:pPr>
            <a:r>
              <a:rPr sz="4000" spc="-10" dirty="0"/>
              <a:t>Traditional</a:t>
            </a:r>
            <a:r>
              <a:rPr sz="4000" spc="-145" dirty="0"/>
              <a:t> </a:t>
            </a:r>
            <a:r>
              <a:rPr sz="4000" dirty="0"/>
              <a:t>vs.</a:t>
            </a:r>
            <a:r>
              <a:rPr sz="4000" spc="-130" dirty="0"/>
              <a:t> </a:t>
            </a:r>
            <a:r>
              <a:rPr sz="4000" dirty="0"/>
              <a:t>DEISA+</a:t>
            </a:r>
            <a:r>
              <a:rPr sz="4000" spc="-145" dirty="0"/>
              <a:t> </a:t>
            </a:r>
            <a:r>
              <a:rPr sz="4000" dirty="0"/>
              <a:t>Comprehensive</a:t>
            </a:r>
            <a:r>
              <a:rPr sz="4000" spc="-105" dirty="0"/>
              <a:t> </a:t>
            </a:r>
            <a:r>
              <a:rPr sz="4000" spc="-10" dirty="0"/>
              <a:t>Plans</a:t>
            </a:r>
            <a:endParaRPr sz="4000"/>
          </a:p>
        </p:txBody>
      </p:sp>
      <p:grpSp>
        <p:nvGrpSpPr>
          <p:cNvPr id="3" name="object 3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7744777" y="1676755"/>
            <a:ext cx="4087495" cy="4907280"/>
            <a:chOff x="7744777" y="1676755"/>
            <a:chExt cx="4087495" cy="4907280"/>
          </a:xfrm>
        </p:grpSpPr>
        <p:pic>
          <p:nvPicPr>
            <p:cNvPr id="4" name="object 4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7744777" y="1676755"/>
              <a:ext cx="4087367" cy="1097279"/>
            </a:xfrm>
            <a:prstGeom prst="rect">
              <a:avLst/>
            </a:prstGeom>
          </p:spPr>
        </p:pic>
        <p:pic>
          <p:nvPicPr>
            <p:cNvPr id="5" name="object 5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744777" y="2774035"/>
              <a:ext cx="4087367" cy="762000"/>
            </a:xfrm>
            <a:prstGeom prst="rect">
              <a:avLst/>
            </a:prstGeom>
          </p:spPr>
        </p:pic>
        <p:pic>
          <p:nvPicPr>
            <p:cNvPr id="6" name="object 6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7744777" y="3536035"/>
              <a:ext cx="4087367" cy="1097280"/>
            </a:xfrm>
            <a:prstGeom prst="rect">
              <a:avLst/>
            </a:prstGeom>
          </p:spPr>
        </p:pic>
        <p:pic>
          <p:nvPicPr>
            <p:cNvPr id="7" name="object 7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7744777" y="4633315"/>
              <a:ext cx="4087367" cy="426719"/>
            </a:xfrm>
            <a:prstGeom prst="rect">
              <a:avLst/>
            </a:prstGeom>
          </p:spPr>
        </p:pic>
        <p:pic>
          <p:nvPicPr>
            <p:cNvPr id="8" name="object 8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744777" y="5060035"/>
              <a:ext cx="4087367" cy="762000"/>
            </a:xfrm>
            <a:prstGeom prst="rect">
              <a:avLst/>
            </a:prstGeom>
          </p:spPr>
        </p:pic>
        <p:pic>
          <p:nvPicPr>
            <p:cNvPr id="9" name="object 9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744777" y="5822035"/>
              <a:ext cx="4087367" cy="762000"/>
            </a:xfrm>
            <a:prstGeom prst="rect">
              <a:avLst/>
            </a:prstGeom>
          </p:spPr>
        </p:pic>
      </p:grpSp>
      <p:graphicFrame>
        <p:nvGraphicFramePr>
          <p:cNvPr id="10" name="object 10"/>
          <p:cNvGraphicFramePr>
            <a:graphicFrameLocks noGrp="1"/>
          </p:cNvGraphicFramePr>
          <p:nvPr/>
        </p:nvGraphicFramePr>
        <p:xfrm>
          <a:off x="1819465" y="1237331"/>
          <a:ext cx="10012045" cy="533336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3418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826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08749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2672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3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8394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2200" b="1" spc="-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Traditional</a:t>
                      </a:r>
                      <a:endParaRPr sz="2200">
                        <a:latin typeface="Arial"/>
                        <a:cs typeface="Arial"/>
                      </a:endParaRPr>
                    </a:p>
                  </a:txBody>
                  <a:tcPr marL="0" marR="0" marT="37465" marB="0"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rgbClr val="922C3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2200" b="1" spc="-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DEISA+</a:t>
                      </a:r>
                      <a:endParaRPr sz="2200">
                        <a:latin typeface="Arial"/>
                        <a:cs typeface="Arial"/>
                      </a:endParaRPr>
                    </a:p>
                  </a:txBody>
                  <a:tcPr marL="0" marR="0" marT="37465" marB="0"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rgbClr val="922C3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9664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endParaRPr sz="2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2200" b="1" spc="-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Focus</a:t>
                      </a:r>
                      <a:endParaRPr sz="2200">
                        <a:latin typeface="Arial"/>
                        <a:cs typeface="Arial"/>
                      </a:endParaRPr>
                    </a:p>
                  </a:txBody>
                  <a:tcPr marL="0" marR="0" marT="51435" marB="0">
                    <a:lnT w="2857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922C31"/>
                    </a:solidFill>
                  </a:tcPr>
                </a:tc>
                <a:tc>
                  <a:txBody>
                    <a:bodyPr/>
                    <a:lstStyle/>
                    <a:p>
                      <a:pPr marL="91440" marR="187960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2200" dirty="0">
                          <a:latin typeface="Arial"/>
                          <a:cs typeface="Arial"/>
                        </a:rPr>
                        <a:t>Institutional</a:t>
                      </a:r>
                      <a:r>
                        <a:rPr sz="2200" spc="-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200" dirty="0">
                          <a:latin typeface="Arial"/>
                          <a:cs typeface="Arial"/>
                        </a:rPr>
                        <a:t>with</a:t>
                      </a:r>
                      <a:r>
                        <a:rPr sz="2200" spc="-5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200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2200" spc="-5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200" spc="-10" dirty="0">
                          <a:latin typeface="Arial"/>
                          <a:cs typeface="Arial"/>
                        </a:rPr>
                        <a:t>facilities emphasis</a:t>
                      </a:r>
                      <a:endParaRPr sz="2200">
                        <a:latin typeface="Arial"/>
                        <a:cs typeface="Arial"/>
                      </a:endParaRPr>
                    </a:p>
                  </a:txBody>
                  <a:tcPr marL="0" marR="0" marT="37465" marB="0">
                    <a:lnT w="2857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91440" marR="211454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2200" dirty="0">
                          <a:latin typeface="Arial"/>
                          <a:cs typeface="Arial"/>
                        </a:rPr>
                        <a:t>Student-</a:t>
                      </a:r>
                      <a:r>
                        <a:rPr sz="2200" spc="-5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200" dirty="0">
                          <a:latin typeface="Arial"/>
                          <a:cs typeface="Arial"/>
                        </a:rPr>
                        <a:t>and</a:t>
                      </a:r>
                      <a:r>
                        <a:rPr sz="2200" spc="-5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200" spc="-10" dirty="0">
                          <a:latin typeface="Arial"/>
                          <a:cs typeface="Arial"/>
                        </a:rPr>
                        <a:t>community- </a:t>
                      </a:r>
                      <a:r>
                        <a:rPr sz="2200" dirty="0">
                          <a:latin typeface="Arial"/>
                          <a:cs typeface="Arial"/>
                        </a:rPr>
                        <a:t>centered</a:t>
                      </a:r>
                      <a:r>
                        <a:rPr sz="2200" spc="-7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200" dirty="0">
                          <a:latin typeface="Arial"/>
                          <a:cs typeface="Arial"/>
                        </a:rPr>
                        <a:t>with</a:t>
                      </a:r>
                      <a:r>
                        <a:rPr sz="2200" spc="-7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200" dirty="0">
                          <a:latin typeface="Arial"/>
                          <a:cs typeface="Arial"/>
                        </a:rPr>
                        <a:t>instructional</a:t>
                      </a:r>
                      <a:r>
                        <a:rPr sz="2200" spc="-8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200" spc="-25" dirty="0">
                          <a:latin typeface="Arial"/>
                          <a:cs typeface="Arial"/>
                        </a:rPr>
                        <a:t>and </a:t>
                      </a:r>
                      <a:r>
                        <a:rPr sz="2200" dirty="0">
                          <a:latin typeface="Arial"/>
                          <a:cs typeface="Arial"/>
                        </a:rPr>
                        <a:t>support</a:t>
                      </a:r>
                      <a:r>
                        <a:rPr sz="2200" spc="-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200" dirty="0">
                          <a:latin typeface="Arial"/>
                          <a:cs typeface="Arial"/>
                        </a:rPr>
                        <a:t>services</a:t>
                      </a:r>
                      <a:r>
                        <a:rPr sz="2200" spc="-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200" spc="-10" dirty="0">
                          <a:latin typeface="Arial"/>
                          <a:cs typeface="Arial"/>
                        </a:rPr>
                        <a:t>emphasis</a:t>
                      </a:r>
                      <a:endParaRPr sz="2200">
                        <a:latin typeface="Arial"/>
                        <a:cs typeface="Arial"/>
                      </a:endParaRPr>
                    </a:p>
                  </a:txBody>
                  <a:tcPr marL="0" marR="0" marT="37465" marB="0">
                    <a:lnT w="2857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620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615"/>
                        </a:spcBef>
                      </a:pPr>
                      <a:r>
                        <a:rPr sz="2200" b="1" spc="-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Process</a:t>
                      </a:r>
                      <a:endParaRPr sz="2200">
                        <a:latin typeface="Arial"/>
                        <a:cs typeface="Arial"/>
                      </a:endParaRPr>
                    </a:p>
                  </a:txBody>
                  <a:tcPr marL="0" marR="0" marT="205105" marB="0"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922C31"/>
                    </a:solidFill>
                  </a:tcPr>
                </a:tc>
                <a:tc>
                  <a:txBody>
                    <a:bodyPr/>
                    <a:lstStyle/>
                    <a:p>
                      <a:pPr marL="91440" marR="87058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2200" dirty="0">
                          <a:latin typeface="Arial"/>
                          <a:cs typeface="Arial"/>
                        </a:rPr>
                        <a:t>Hierarchical,</a:t>
                      </a:r>
                      <a:r>
                        <a:rPr sz="2200" spc="-114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200" spc="-10" dirty="0">
                          <a:latin typeface="Arial"/>
                          <a:cs typeface="Arial"/>
                        </a:rPr>
                        <a:t>limited </a:t>
                      </a:r>
                      <a:r>
                        <a:rPr sz="2200" dirty="0">
                          <a:latin typeface="Arial"/>
                          <a:cs typeface="Arial"/>
                        </a:rPr>
                        <a:t>stakeholder</a:t>
                      </a:r>
                      <a:r>
                        <a:rPr sz="2200" spc="-10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200" spc="-10" dirty="0">
                          <a:latin typeface="Arial"/>
                          <a:cs typeface="Arial"/>
                        </a:rPr>
                        <a:t>inclusion</a:t>
                      </a:r>
                      <a:endParaRPr sz="2200">
                        <a:latin typeface="Arial"/>
                        <a:cs typeface="Arial"/>
                      </a:endParaRPr>
                    </a:p>
                  </a:txBody>
                  <a:tcPr marL="0" marR="0" marT="37465" marB="0"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2200" dirty="0">
                          <a:latin typeface="Arial"/>
                          <a:cs typeface="Arial"/>
                        </a:rPr>
                        <a:t>Inclusive,</a:t>
                      </a:r>
                      <a:r>
                        <a:rPr sz="2200" spc="-7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200" dirty="0">
                          <a:latin typeface="Arial"/>
                          <a:cs typeface="Arial"/>
                        </a:rPr>
                        <a:t>broad,</a:t>
                      </a:r>
                      <a:r>
                        <a:rPr sz="2200" spc="-5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200" spc="-10" dirty="0">
                          <a:latin typeface="Arial"/>
                          <a:cs typeface="Arial"/>
                        </a:rPr>
                        <a:t>diverse</a:t>
                      </a:r>
                      <a:endParaRPr sz="2200">
                        <a:latin typeface="Arial"/>
                        <a:cs typeface="Arial"/>
                      </a:endParaRPr>
                    </a:p>
                  </a:txBody>
                  <a:tcPr marL="0" marR="0" marT="37465" marB="0"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972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endParaRPr sz="2200">
                        <a:latin typeface="Times New Roman"/>
                        <a:cs typeface="Times New Roman"/>
                      </a:endParaRPr>
                    </a:p>
                    <a:p>
                      <a:pPr marL="635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2200" b="1" spc="-2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Data</a:t>
                      </a:r>
                      <a:endParaRPr sz="2200">
                        <a:latin typeface="Arial"/>
                        <a:cs typeface="Arial"/>
                      </a:endParaRPr>
                    </a:p>
                  </a:txBody>
                  <a:tcPr marL="0" marR="0" marT="50800" marB="0"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922C31"/>
                    </a:solidFill>
                  </a:tcPr>
                </a:tc>
                <a:tc>
                  <a:txBody>
                    <a:bodyPr/>
                    <a:lstStyle/>
                    <a:p>
                      <a:pPr marL="91440" marR="219710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2200" dirty="0">
                          <a:latin typeface="Arial"/>
                          <a:cs typeface="Arial"/>
                        </a:rPr>
                        <a:t>Program</a:t>
                      </a:r>
                      <a:r>
                        <a:rPr sz="2200" spc="-4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200" dirty="0">
                          <a:latin typeface="Arial"/>
                          <a:cs typeface="Arial"/>
                        </a:rPr>
                        <a:t>vitality</a:t>
                      </a:r>
                      <a:r>
                        <a:rPr sz="2200" spc="-5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200" dirty="0">
                          <a:latin typeface="Arial"/>
                          <a:cs typeface="Arial"/>
                        </a:rPr>
                        <a:t>and</a:t>
                      </a:r>
                      <a:r>
                        <a:rPr sz="2200" spc="-5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200" spc="-10" dirty="0">
                          <a:latin typeface="Arial"/>
                          <a:cs typeface="Arial"/>
                        </a:rPr>
                        <a:t>future </a:t>
                      </a:r>
                      <a:r>
                        <a:rPr sz="2200" dirty="0">
                          <a:latin typeface="Arial"/>
                          <a:cs typeface="Arial"/>
                        </a:rPr>
                        <a:t>program</a:t>
                      </a:r>
                      <a:r>
                        <a:rPr sz="2200" spc="-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200" dirty="0">
                          <a:latin typeface="Arial"/>
                          <a:cs typeface="Arial"/>
                        </a:rPr>
                        <a:t>growth</a:t>
                      </a:r>
                      <a:r>
                        <a:rPr sz="2200" spc="-5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200" spc="-10" dirty="0">
                          <a:latin typeface="Arial"/>
                          <a:cs typeface="Arial"/>
                        </a:rPr>
                        <a:t>(e.g.</a:t>
                      </a:r>
                      <a:endParaRPr sz="2200">
                        <a:latin typeface="Arial"/>
                        <a:cs typeface="Arial"/>
                      </a:endParaRPr>
                    </a:p>
                    <a:p>
                      <a:pPr marL="91440">
                        <a:lnSpc>
                          <a:spcPct val="100000"/>
                        </a:lnSpc>
                      </a:pPr>
                      <a:r>
                        <a:rPr sz="2200" dirty="0">
                          <a:latin typeface="Arial"/>
                          <a:cs typeface="Arial"/>
                        </a:rPr>
                        <a:t>FTES,</a:t>
                      </a:r>
                      <a:r>
                        <a:rPr sz="2200" spc="-4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200" spc="-10" dirty="0">
                          <a:latin typeface="Arial"/>
                          <a:cs typeface="Arial"/>
                        </a:rPr>
                        <a:t>efficiency)</a:t>
                      </a:r>
                      <a:endParaRPr sz="2200">
                        <a:latin typeface="Arial"/>
                        <a:cs typeface="Arial"/>
                      </a:endParaRPr>
                    </a:p>
                  </a:txBody>
                  <a:tcPr marL="0" marR="0" marT="37465" marB="0"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2200" dirty="0">
                          <a:latin typeface="Arial"/>
                          <a:cs typeface="Arial"/>
                        </a:rPr>
                        <a:t>Quantitative</a:t>
                      </a:r>
                      <a:r>
                        <a:rPr sz="2200" spc="-7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200" dirty="0">
                          <a:latin typeface="Arial"/>
                          <a:cs typeface="Arial"/>
                        </a:rPr>
                        <a:t>and</a:t>
                      </a:r>
                      <a:r>
                        <a:rPr sz="2200" spc="-7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200" spc="-10" dirty="0">
                          <a:latin typeface="Arial"/>
                          <a:cs typeface="Arial"/>
                        </a:rPr>
                        <a:t>qualitative</a:t>
                      </a:r>
                      <a:endParaRPr sz="2200">
                        <a:latin typeface="Arial"/>
                        <a:cs typeface="Arial"/>
                      </a:endParaRPr>
                    </a:p>
                  </a:txBody>
                  <a:tcPr marL="0" marR="0" marT="37465" marB="0"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26720"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sz="2200" b="1" spc="-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Integration</a:t>
                      </a:r>
                      <a:endParaRPr sz="2200">
                        <a:latin typeface="Arial"/>
                        <a:cs typeface="Arial"/>
                      </a:endParaRPr>
                    </a:p>
                  </a:txBody>
                  <a:tcPr marL="0" marR="0" marT="36830" marB="0"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922C31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sz="2200" dirty="0">
                          <a:latin typeface="Arial"/>
                          <a:cs typeface="Arial"/>
                        </a:rPr>
                        <a:t>Linkages</a:t>
                      </a:r>
                      <a:r>
                        <a:rPr sz="2200" spc="-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200" dirty="0">
                          <a:latin typeface="Arial"/>
                          <a:cs typeface="Arial"/>
                        </a:rPr>
                        <a:t>lacking</a:t>
                      </a:r>
                      <a:r>
                        <a:rPr sz="2200" spc="-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200" dirty="0">
                          <a:latin typeface="Arial"/>
                          <a:cs typeface="Arial"/>
                        </a:rPr>
                        <a:t>or</a:t>
                      </a:r>
                      <a:r>
                        <a:rPr sz="2200" spc="-4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200" spc="-10" dirty="0">
                          <a:latin typeface="Arial"/>
                          <a:cs typeface="Arial"/>
                        </a:rPr>
                        <a:t>fragile</a:t>
                      </a:r>
                      <a:endParaRPr sz="2200">
                        <a:latin typeface="Arial"/>
                        <a:cs typeface="Arial"/>
                      </a:endParaRPr>
                    </a:p>
                  </a:txBody>
                  <a:tcPr marL="0" marR="0" marT="36830" marB="0"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sz="2200" spc="-10" dirty="0">
                          <a:latin typeface="Arial"/>
                          <a:cs typeface="Arial"/>
                        </a:rPr>
                        <a:t>Clear,</a:t>
                      </a:r>
                      <a:r>
                        <a:rPr sz="2200" spc="-1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200" dirty="0">
                          <a:latin typeface="Arial"/>
                          <a:cs typeface="Arial"/>
                        </a:rPr>
                        <a:t>interdependent</a:t>
                      </a:r>
                      <a:r>
                        <a:rPr sz="2200" spc="-1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200" spc="-10" dirty="0">
                          <a:latin typeface="Arial"/>
                          <a:cs typeface="Arial"/>
                        </a:rPr>
                        <a:t>linkages</a:t>
                      </a:r>
                      <a:endParaRPr sz="2200">
                        <a:latin typeface="Arial"/>
                        <a:cs typeface="Arial"/>
                      </a:endParaRPr>
                    </a:p>
                  </a:txBody>
                  <a:tcPr marL="0" marR="0" marT="36830" marB="0"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620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610"/>
                        </a:spcBef>
                      </a:pPr>
                      <a:r>
                        <a:rPr sz="2200" b="1" spc="-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Implementation</a:t>
                      </a:r>
                      <a:endParaRPr sz="2200">
                        <a:latin typeface="Arial"/>
                        <a:cs typeface="Arial"/>
                      </a:endParaRPr>
                    </a:p>
                  </a:txBody>
                  <a:tcPr marL="0" marR="0" marT="204470" marB="0"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922C31"/>
                    </a:solidFill>
                  </a:tcPr>
                </a:tc>
                <a:tc>
                  <a:txBody>
                    <a:bodyPr/>
                    <a:lstStyle/>
                    <a:p>
                      <a:pPr marL="91440" marR="140335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sz="2200" dirty="0">
                          <a:latin typeface="Arial"/>
                          <a:cs typeface="Arial"/>
                        </a:rPr>
                        <a:t>Not</a:t>
                      </a:r>
                      <a:r>
                        <a:rPr sz="2200" spc="-5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200" dirty="0">
                          <a:latin typeface="Arial"/>
                          <a:cs typeface="Arial"/>
                        </a:rPr>
                        <a:t>addressed</a:t>
                      </a:r>
                      <a:r>
                        <a:rPr sz="2200" spc="-4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200" dirty="0">
                          <a:latin typeface="Arial"/>
                          <a:cs typeface="Arial"/>
                        </a:rPr>
                        <a:t>or</a:t>
                      </a:r>
                      <a:r>
                        <a:rPr sz="2200" spc="-5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200" dirty="0">
                          <a:latin typeface="Arial"/>
                          <a:cs typeface="Arial"/>
                        </a:rPr>
                        <a:t>limited</a:t>
                      </a:r>
                      <a:r>
                        <a:rPr sz="2200" spc="-4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200" spc="-25" dirty="0">
                          <a:latin typeface="Arial"/>
                          <a:cs typeface="Arial"/>
                        </a:rPr>
                        <a:t>to </a:t>
                      </a:r>
                      <a:r>
                        <a:rPr sz="2200" spc="-10" dirty="0">
                          <a:latin typeface="Arial"/>
                          <a:cs typeface="Arial"/>
                        </a:rPr>
                        <a:t>facilities</a:t>
                      </a:r>
                      <a:endParaRPr sz="2200">
                        <a:latin typeface="Arial"/>
                        <a:cs typeface="Arial"/>
                      </a:endParaRPr>
                    </a:p>
                  </a:txBody>
                  <a:tcPr marL="0" marR="0" marT="36830" marB="0"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91440" marR="569595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sz="2200" spc="-10" dirty="0">
                          <a:latin typeface="Arial"/>
                          <a:cs typeface="Arial"/>
                        </a:rPr>
                        <a:t>Clear,</a:t>
                      </a:r>
                      <a:r>
                        <a:rPr sz="2200" spc="-7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200" dirty="0">
                          <a:latin typeface="Arial"/>
                          <a:cs typeface="Arial"/>
                        </a:rPr>
                        <a:t>aligned</a:t>
                      </a:r>
                      <a:r>
                        <a:rPr sz="2200" spc="-7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200" dirty="0">
                          <a:latin typeface="Arial"/>
                          <a:cs typeface="Arial"/>
                        </a:rPr>
                        <a:t>with</a:t>
                      </a:r>
                      <a:r>
                        <a:rPr sz="2200" spc="-7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200" spc="-10" dirty="0">
                          <a:latin typeface="Arial"/>
                          <a:cs typeface="Arial"/>
                        </a:rPr>
                        <a:t>planning </a:t>
                      </a:r>
                      <a:r>
                        <a:rPr sz="2200" dirty="0">
                          <a:latin typeface="Arial"/>
                          <a:cs typeface="Arial"/>
                        </a:rPr>
                        <a:t>and</a:t>
                      </a:r>
                      <a:r>
                        <a:rPr sz="2200" spc="-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200" dirty="0">
                          <a:latin typeface="Arial"/>
                          <a:cs typeface="Arial"/>
                        </a:rPr>
                        <a:t>resource</a:t>
                      </a:r>
                      <a:r>
                        <a:rPr sz="2200" spc="-4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200" spc="-10" dirty="0">
                          <a:latin typeface="Arial"/>
                          <a:cs typeface="Arial"/>
                        </a:rPr>
                        <a:t>allocation</a:t>
                      </a:r>
                      <a:endParaRPr sz="2200">
                        <a:latin typeface="Arial"/>
                        <a:cs typeface="Arial"/>
                      </a:endParaRPr>
                    </a:p>
                  </a:txBody>
                  <a:tcPr marL="0" marR="0" marT="36830" marB="0"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620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610"/>
                        </a:spcBef>
                      </a:pPr>
                      <a:r>
                        <a:rPr sz="2200" b="1" spc="-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Impact</a:t>
                      </a:r>
                      <a:endParaRPr sz="2200">
                        <a:latin typeface="Arial"/>
                        <a:cs typeface="Arial"/>
                      </a:endParaRPr>
                    </a:p>
                  </a:txBody>
                  <a:tcPr marL="0" marR="0" marT="204470" marB="0">
                    <a:lnT w="12700">
                      <a:solidFill>
                        <a:srgbClr val="FFFFFF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rgbClr val="922C31"/>
                    </a:solidFill>
                  </a:tcPr>
                </a:tc>
                <a:tc>
                  <a:txBody>
                    <a:bodyPr/>
                    <a:lstStyle/>
                    <a:p>
                      <a:pPr marL="90805" marR="109220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sz="2200" dirty="0">
                          <a:latin typeface="Arial"/>
                          <a:cs typeface="Arial"/>
                        </a:rPr>
                        <a:t>Limited</a:t>
                      </a:r>
                      <a:r>
                        <a:rPr sz="2200" spc="-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200" spc="-20" dirty="0">
                          <a:latin typeface="Arial"/>
                          <a:cs typeface="Arial"/>
                        </a:rPr>
                        <a:t>buy-</a:t>
                      </a:r>
                      <a:r>
                        <a:rPr sz="2200" spc="-25" dirty="0">
                          <a:latin typeface="Arial"/>
                          <a:cs typeface="Arial"/>
                        </a:rPr>
                        <a:t>in, </a:t>
                      </a:r>
                      <a:r>
                        <a:rPr sz="2200" dirty="0">
                          <a:latin typeface="Arial"/>
                          <a:cs typeface="Arial"/>
                        </a:rPr>
                        <a:t>commitment,</a:t>
                      </a:r>
                      <a:r>
                        <a:rPr sz="2200" spc="-114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200" spc="-10" dirty="0">
                          <a:latin typeface="Arial"/>
                          <a:cs typeface="Arial"/>
                        </a:rPr>
                        <a:t>accountability</a:t>
                      </a:r>
                      <a:endParaRPr sz="2200">
                        <a:latin typeface="Arial"/>
                        <a:cs typeface="Arial"/>
                      </a:endParaRPr>
                    </a:p>
                  </a:txBody>
                  <a:tcPr marL="0" marR="0" marT="36830" marB="0">
                    <a:lnT w="12700">
                      <a:solidFill>
                        <a:srgbClr val="FFFFFF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90805" marR="137795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sz="2200" dirty="0">
                          <a:latin typeface="Arial"/>
                          <a:cs typeface="Arial"/>
                        </a:rPr>
                        <a:t>Broad</a:t>
                      </a:r>
                      <a:r>
                        <a:rPr sz="2200" spc="-7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200" dirty="0">
                          <a:latin typeface="Arial"/>
                          <a:cs typeface="Arial"/>
                        </a:rPr>
                        <a:t>ownership,</a:t>
                      </a:r>
                      <a:r>
                        <a:rPr sz="2200" spc="-8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200" spc="-10" dirty="0">
                          <a:latin typeface="Arial"/>
                          <a:cs typeface="Arial"/>
                        </a:rPr>
                        <a:t>commitment, accountability</a:t>
                      </a:r>
                      <a:endParaRPr sz="2200">
                        <a:latin typeface="Arial"/>
                        <a:cs typeface="Arial"/>
                      </a:endParaRPr>
                    </a:p>
                  </a:txBody>
                  <a:tcPr marL="0" marR="0" marT="36830" marB="0">
                    <a:lnT w="12700">
                      <a:solidFill>
                        <a:srgbClr val="FFFFFF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21208" y="448055"/>
            <a:ext cx="11311255" cy="640080"/>
          </a:xfrm>
          <a:prstGeom prst="rect">
            <a:avLst/>
          </a:prstGeom>
          <a:solidFill>
            <a:srgbClr val="922C31"/>
          </a:solidFill>
        </p:spPr>
        <p:txBody>
          <a:bodyPr vert="horz" wrap="square" lIns="0" tIns="33655" rIns="0" bIns="0" rtlCol="0">
            <a:spAutoFit/>
          </a:bodyPr>
          <a:lstStyle/>
          <a:p>
            <a:pPr marL="91440">
              <a:lnSpc>
                <a:spcPct val="100000"/>
              </a:lnSpc>
              <a:spcBef>
                <a:spcPts val="265"/>
              </a:spcBef>
            </a:pPr>
            <a:r>
              <a:rPr sz="3600" spc="-10" dirty="0"/>
              <a:t>President’s</a:t>
            </a:r>
            <a:r>
              <a:rPr sz="3600" spc="-229" dirty="0"/>
              <a:t> </a:t>
            </a:r>
            <a:r>
              <a:rPr sz="3600" dirty="0"/>
              <a:t>Advisory</a:t>
            </a:r>
            <a:r>
              <a:rPr sz="3600" spc="-114" dirty="0"/>
              <a:t> </a:t>
            </a:r>
            <a:r>
              <a:rPr sz="3600" dirty="0"/>
              <a:t>Council</a:t>
            </a:r>
            <a:r>
              <a:rPr sz="3600" spc="-95" dirty="0"/>
              <a:t> </a:t>
            </a:r>
            <a:r>
              <a:rPr sz="3600" dirty="0"/>
              <a:t>EFCP</a:t>
            </a:r>
            <a:r>
              <a:rPr sz="3600" spc="-165" dirty="0"/>
              <a:t> </a:t>
            </a:r>
            <a:r>
              <a:rPr sz="3600" spc="-20" dirty="0"/>
              <a:t>Task</a:t>
            </a:r>
            <a:r>
              <a:rPr sz="3600" spc="-120" dirty="0"/>
              <a:t> </a:t>
            </a:r>
            <a:r>
              <a:rPr sz="3600" spc="-10" dirty="0"/>
              <a:t>Force</a:t>
            </a:r>
            <a:endParaRPr sz="3600"/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pc="-20" dirty="0"/>
              <a:t>President’s</a:t>
            </a:r>
            <a:r>
              <a:rPr spc="-150" dirty="0"/>
              <a:t> </a:t>
            </a:r>
            <a:r>
              <a:rPr dirty="0"/>
              <a:t>Advisory</a:t>
            </a:r>
            <a:r>
              <a:rPr spc="-55" dirty="0"/>
              <a:t> </a:t>
            </a:r>
            <a:r>
              <a:rPr dirty="0"/>
              <a:t>Council</a:t>
            </a:r>
            <a:r>
              <a:rPr spc="-25" dirty="0"/>
              <a:t> </a:t>
            </a:r>
            <a:r>
              <a:rPr dirty="0"/>
              <a:t>convened</a:t>
            </a:r>
            <a:r>
              <a:rPr spc="-35" dirty="0"/>
              <a:t> </a:t>
            </a:r>
            <a:r>
              <a:rPr dirty="0"/>
              <a:t>an</a:t>
            </a:r>
            <a:r>
              <a:rPr spc="-60" dirty="0"/>
              <a:t> </a:t>
            </a:r>
            <a:r>
              <a:rPr dirty="0"/>
              <a:t>EFCP</a:t>
            </a:r>
            <a:r>
              <a:rPr spc="-140" dirty="0"/>
              <a:t> </a:t>
            </a:r>
            <a:r>
              <a:rPr spc="-50" dirty="0"/>
              <a:t>Task</a:t>
            </a:r>
            <a:r>
              <a:rPr spc="-55" dirty="0"/>
              <a:t> </a:t>
            </a:r>
            <a:r>
              <a:rPr dirty="0"/>
              <a:t>Force</a:t>
            </a:r>
            <a:r>
              <a:rPr spc="-65" dirty="0"/>
              <a:t> </a:t>
            </a:r>
            <a:r>
              <a:rPr dirty="0"/>
              <a:t>with</a:t>
            </a:r>
            <a:r>
              <a:rPr spc="-50" dirty="0"/>
              <a:t> </a:t>
            </a:r>
            <a:r>
              <a:rPr spc="-25" dirty="0"/>
              <a:t>the </a:t>
            </a:r>
            <a:r>
              <a:rPr dirty="0"/>
              <a:t>charge</a:t>
            </a:r>
            <a:r>
              <a:rPr spc="-75" dirty="0"/>
              <a:t> </a:t>
            </a:r>
            <a:r>
              <a:rPr dirty="0"/>
              <a:t>to,</a:t>
            </a:r>
            <a:r>
              <a:rPr spc="-90" dirty="0"/>
              <a:t> </a:t>
            </a:r>
            <a:r>
              <a:rPr dirty="0"/>
              <a:t>guide</a:t>
            </a:r>
            <a:r>
              <a:rPr spc="-55" dirty="0"/>
              <a:t> </a:t>
            </a:r>
            <a:r>
              <a:rPr dirty="0"/>
              <a:t>and</a:t>
            </a:r>
            <a:r>
              <a:rPr spc="-80" dirty="0"/>
              <a:t> </a:t>
            </a:r>
            <a:r>
              <a:rPr dirty="0"/>
              <a:t>support</a:t>
            </a:r>
            <a:r>
              <a:rPr spc="-70" dirty="0"/>
              <a:t> </a:t>
            </a:r>
            <a:r>
              <a:rPr dirty="0"/>
              <a:t>the</a:t>
            </a:r>
            <a:r>
              <a:rPr spc="-90" dirty="0"/>
              <a:t> </a:t>
            </a:r>
            <a:r>
              <a:rPr dirty="0"/>
              <a:t>research,</a:t>
            </a:r>
            <a:r>
              <a:rPr spc="-70" dirty="0"/>
              <a:t> </a:t>
            </a:r>
            <a:r>
              <a:rPr spc="-10" dirty="0"/>
              <a:t>review,</a:t>
            </a:r>
            <a:r>
              <a:rPr spc="-60" dirty="0"/>
              <a:t> </a:t>
            </a:r>
            <a:r>
              <a:rPr dirty="0"/>
              <a:t>and</a:t>
            </a:r>
            <a:r>
              <a:rPr spc="-80" dirty="0"/>
              <a:t> </a:t>
            </a:r>
            <a:r>
              <a:rPr dirty="0"/>
              <a:t>development</a:t>
            </a:r>
            <a:r>
              <a:rPr spc="-50" dirty="0"/>
              <a:t> </a:t>
            </a:r>
            <a:r>
              <a:rPr spc="-25" dirty="0"/>
              <a:t>of </a:t>
            </a:r>
            <a:r>
              <a:rPr dirty="0"/>
              <a:t>the</a:t>
            </a:r>
            <a:r>
              <a:rPr spc="-90" dirty="0"/>
              <a:t> </a:t>
            </a:r>
            <a:r>
              <a:rPr dirty="0"/>
              <a:t>Educational</a:t>
            </a:r>
            <a:r>
              <a:rPr spc="-50" dirty="0"/>
              <a:t> </a:t>
            </a:r>
            <a:r>
              <a:rPr dirty="0"/>
              <a:t>and</a:t>
            </a:r>
            <a:r>
              <a:rPr spc="-70" dirty="0"/>
              <a:t> </a:t>
            </a:r>
            <a:r>
              <a:rPr dirty="0"/>
              <a:t>Facilities</a:t>
            </a:r>
            <a:r>
              <a:rPr spc="-60" dirty="0"/>
              <a:t> </a:t>
            </a:r>
            <a:r>
              <a:rPr dirty="0"/>
              <a:t>Comprehensive</a:t>
            </a:r>
            <a:r>
              <a:rPr spc="-35" dirty="0"/>
              <a:t> </a:t>
            </a:r>
            <a:r>
              <a:rPr dirty="0"/>
              <a:t>Plan,</a:t>
            </a:r>
            <a:r>
              <a:rPr spc="-70" dirty="0"/>
              <a:t> </a:t>
            </a:r>
            <a:r>
              <a:rPr dirty="0"/>
              <a:t>with</a:t>
            </a:r>
            <a:r>
              <a:rPr spc="-70" dirty="0"/>
              <a:t> </a:t>
            </a:r>
            <a:r>
              <a:rPr dirty="0"/>
              <a:t>an</a:t>
            </a:r>
            <a:r>
              <a:rPr spc="-80" dirty="0"/>
              <a:t> </a:t>
            </a:r>
            <a:r>
              <a:rPr spc="-20" dirty="0"/>
              <a:t>EFCP </a:t>
            </a:r>
            <a:r>
              <a:rPr spc="-10" dirty="0"/>
              <a:t>recommendation</a:t>
            </a:r>
            <a:r>
              <a:rPr spc="-20" dirty="0"/>
              <a:t> </a:t>
            </a:r>
            <a:r>
              <a:rPr dirty="0"/>
              <a:t>to</a:t>
            </a:r>
            <a:r>
              <a:rPr spc="-55" dirty="0"/>
              <a:t> </a:t>
            </a:r>
            <a:r>
              <a:rPr dirty="0"/>
              <a:t>the</a:t>
            </a:r>
            <a:r>
              <a:rPr spc="-50" dirty="0"/>
              <a:t> </a:t>
            </a:r>
            <a:r>
              <a:rPr dirty="0"/>
              <a:t>Board</a:t>
            </a:r>
            <a:r>
              <a:rPr spc="-35" dirty="0"/>
              <a:t> </a:t>
            </a:r>
            <a:r>
              <a:rPr dirty="0"/>
              <a:t>no</a:t>
            </a:r>
            <a:r>
              <a:rPr spc="-45" dirty="0"/>
              <a:t> </a:t>
            </a:r>
            <a:r>
              <a:rPr dirty="0"/>
              <a:t>later</a:t>
            </a:r>
            <a:r>
              <a:rPr spc="-35" dirty="0"/>
              <a:t> </a:t>
            </a:r>
            <a:r>
              <a:rPr dirty="0"/>
              <a:t>than</a:t>
            </a:r>
            <a:r>
              <a:rPr spc="-50" dirty="0"/>
              <a:t> </a:t>
            </a:r>
            <a:r>
              <a:rPr dirty="0"/>
              <a:t>June</a:t>
            </a:r>
            <a:r>
              <a:rPr spc="-35" dirty="0"/>
              <a:t> </a:t>
            </a:r>
            <a:r>
              <a:rPr dirty="0"/>
              <a:t>25,</a:t>
            </a:r>
            <a:r>
              <a:rPr spc="-45" dirty="0"/>
              <a:t> </a:t>
            </a:r>
            <a:r>
              <a:rPr spc="-10" dirty="0"/>
              <a:t>2025.</a:t>
            </a:r>
          </a:p>
          <a:p>
            <a:pPr>
              <a:lnSpc>
                <a:spcPct val="100000"/>
              </a:lnSpc>
              <a:spcBef>
                <a:spcPts val="120"/>
              </a:spcBef>
            </a:pPr>
            <a:endParaRPr spc="-10" dirty="0"/>
          </a:p>
          <a:p>
            <a:pPr marL="12700" marR="1158240">
              <a:lnSpc>
                <a:spcPct val="100000"/>
              </a:lnSpc>
            </a:pPr>
            <a:r>
              <a:rPr dirty="0"/>
              <a:t>The</a:t>
            </a:r>
            <a:r>
              <a:rPr spc="-65" dirty="0"/>
              <a:t> </a:t>
            </a:r>
            <a:r>
              <a:rPr dirty="0"/>
              <a:t>EFCP</a:t>
            </a:r>
            <a:r>
              <a:rPr spc="-140" dirty="0"/>
              <a:t> </a:t>
            </a:r>
            <a:r>
              <a:rPr spc="-50" dirty="0"/>
              <a:t>Task</a:t>
            </a:r>
            <a:r>
              <a:rPr spc="-60" dirty="0"/>
              <a:t> </a:t>
            </a:r>
            <a:r>
              <a:rPr dirty="0"/>
              <a:t>Force</a:t>
            </a:r>
            <a:r>
              <a:rPr spc="-75" dirty="0"/>
              <a:t> </a:t>
            </a:r>
            <a:r>
              <a:rPr dirty="0"/>
              <a:t>includes</a:t>
            </a:r>
            <a:r>
              <a:rPr spc="-25" dirty="0"/>
              <a:t> </a:t>
            </a:r>
            <a:r>
              <a:rPr dirty="0"/>
              <a:t>31</a:t>
            </a:r>
            <a:r>
              <a:rPr spc="-65" dirty="0"/>
              <a:t> </a:t>
            </a:r>
            <a:r>
              <a:rPr dirty="0"/>
              <a:t>members</a:t>
            </a:r>
            <a:r>
              <a:rPr spc="-60" dirty="0"/>
              <a:t> </a:t>
            </a:r>
            <a:r>
              <a:rPr dirty="0"/>
              <a:t>with</a:t>
            </a:r>
            <a:r>
              <a:rPr spc="-65" dirty="0"/>
              <a:t> </a:t>
            </a:r>
            <a:r>
              <a:rPr spc="-20" dirty="0"/>
              <a:t>broad-</a:t>
            </a:r>
            <a:r>
              <a:rPr spc="-10" dirty="0"/>
              <a:t>based representation:</a:t>
            </a:r>
          </a:p>
          <a:p>
            <a:pPr marL="354965" indent="-342265">
              <a:lnSpc>
                <a:spcPct val="100000"/>
              </a:lnSpc>
              <a:buChar char="•"/>
              <a:tabLst>
                <a:tab pos="354965" algn="l"/>
              </a:tabLst>
            </a:pPr>
            <a:r>
              <a:rPr spc="-10" dirty="0"/>
              <a:t>Students</a:t>
            </a:r>
          </a:p>
          <a:p>
            <a:pPr marL="354965" indent="-342265">
              <a:lnSpc>
                <a:spcPct val="100000"/>
              </a:lnSpc>
              <a:buChar char="•"/>
              <a:tabLst>
                <a:tab pos="354965" algn="l"/>
              </a:tabLst>
            </a:pPr>
            <a:r>
              <a:rPr spc="-10" dirty="0"/>
              <a:t>Faculty</a:t>
            </a:r>
          </a:p>
          <a:p>
            <a:pPr marL="354965" indent="-342265">
              <a:lnSpc>
                <a:spcPct val="100000"/>
              </a:lnSpc>
              <a:buChar char="•"/>
              <a:tabLst>
                <a:tab pos="354965" algn="l"/>
              </a:tabLst>
            </a:pPr>
            <a:r>
              <a:rPr dirty="0"/>
              <a:t>Classified</a:t>
            </a:r>
            <a:r>
              <a:rPr spc="-95" dirty="0"/>
              <a:t> </a:t>
            </a:r>
            <a:r>
              <a:rPr spc="-10" dirty="0"/>
              <a:t>Professionals</a:t>
            </a:r>
          </a:p>
          <a:p>
            <a:pPr marL="354965" indent="-342265">
              <a:lnSpc>
                <a:spcPct val="100000"/>
              </a:lnSpc>
              <a:buChar char="•"/>
              <a:tabLst>
                <a:tab pos="354965" algn="l"/>
              </a:tabLst>
            </a:pPr>
            <a:r>
              <a:rPr spc="-10" dirty="0"/>
              <a:t>Managers</a:t>
            </a:r>
          </a:p>
          <a:p>
            <a:pPr marL="355600" marR="212725" indent="-342900">
              <a:lnSpc>
                <a:spcPct val="100000"/>
              </a:lnSpc>
              <a:buChar char="•"/>
              <a:tabLst>
                <a:tab pos="355600" algn="l"/>
              </a:tabLst>
            </a:pPr>
            <a:r>
              <a:rPr dirty="0"/>
              <a:t>Participatory</a:t>
            </a:r>
            <a:r>
              <a:rPr spc="-80" dirty="0"/>
              <a:t> </a:t>
            </a:r>
            <a:r>
              <a:rPr dirty="0"/>
              <a:t>governance</a:t>
            </a:r>
            <a:r>
              <a:rPr spc="-70" dirty="0"/>
              <a:t> </a:t>
            </a:r>
            <a:r>
              <a:rPr dirty="0"/>
              <a:t>leadership,</a:t>
            </a:r>
            <a:r>
              <a:rPr spc="-60" dirty="0"/>
              <a:t> </a:t>
            </a:r>
            <a:r>
              <a:rPr dirty="0"/>
              <a:t>with</a:t>
            </a:r>
            <a:r>
              <a:rPr spc="-85" dirty="0"/>
              <a:t> </a:t>
            </a:r>
            <a:r>
              <a:rPr dirty="0"/>
              <a:t>an</a:t>
            </a:r>
            <a:r>
              <a:rPr spc="-90" dirty="0"/>
              <a:t> </a:t>
            </a:r>
            <a:r>
              <a:rPr dirty="0"/>
              <a:t>emphasis</a:t>
            </a:r>
            <a:r>
              <a:rPr spc="-75" dirty="0"/>
              <a:t> </a:t>
            </a:r>
            <a:r>
              <a:rPr dirty="0"/>
              <a:t>on</a:t>
            </a:r>
            <a:r>
              <a:rPr spc="-90" dirty="0"/>
              <a:t> </a:t>
            </a:r>
            <a:r>
              <a:rPr spc="-10" dirty="0"/>
              <a:t>DEISA+ </a:t>
            </a:r>
            <a:r>
              <a:rPr dirty="0"/>
              <a:t>and</a:t>
            </a:r>
            <a:r>
              <a:rPr spc="-80" dirty="0"/>
              <a:t> </a:t>
            </a:r>
            <a:r>
              <a:rPr dirty="0"/>
              <a:t>healing</a:t>
            </a:r>
            <a:r>
              <a:rPr spc="-50" dirty="0"/>
              <a:t> </a:t>
            </a:r>
            <a:r>
              <a:rPr dirty="0"/>
              <a:t>centered</a:t>
            </a:r>
            <a:r>
              <a:rPr spc="-85" dirty="0"/>
              <a:t> </a:t>
            </a:r>
            <a:r>
              <a:rPr spc="-10" dirty="0"/>
              <a:t>engagement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524000" y="3282696"/>
            <a:ext cx="2028825" cy="1858010"/>
          </a:xfrm>
          <a:custGeom>
            <a:avLst/>
            <a:gdLst/>
            <a:ahLst/>
            <a:cxnLst/>
            <a:rect l="l" t="t" r="r" b="b"/>
            <a:pathLst>
              <a:path w="2028825" h="1858010">
                <a:moveTo>
                  <a:pt x="2028444" y="0"/>
                </a:moveTo>
                <a:lnTo>
                  <a:pt x="0" y="0"/>
                </a:lnTo>
                <a:lnTo>
                  <a:pt x="0" y="1686687"/>
                </a:lnTo>
                <a:lnTo>
                  <a:pt x="5910" y="1732162"/>
                </a:lnTo>
                <a:lnTo>
                  <a:pt x="22590" y="1773027"/>
                </a:lnTo>
                <a:lnTo>
                  <a:pt x="48461" y="1807649"/>
                </a:lnTo>
                <a:lnTo>
                  <a:pt x="81947" y="1834399"/>
                </a:lnTo>
                <a:lnTo>
                  <a:pt x="121471" y="1851645"/>
                </a:lnTo>
                <a:lnTo>
                  <a:pt x="165455" y="1857756"/>
                </a:lnTo>
                <a:lnTo>
                  <a:pt x="1862988" y="1857756"/>
                </a:lnTo>
                <a:lnTo>
                  <a:pt x="1906972" y="1851645"/>
                </a:lnTo>
                <a:lnTo>
                  <a:pt x="1946496" y="1834399"/>
                </a:lnTo>
                <a:lnTo>
                  <a:pt x="1979982" y="1807649"/>
                </a:lnTo>
                <a:lnTo>
                  <a:pt x="2005853" y="1773027"/>
                </a:lnTo>
                <a:lnTo>
                  <a:pt x="2022533" y="1732162"/>
                </a:lnTo>
                <a:lnTo>
                  <a:pt x="2028444" y="1686687"/>
                </a:lnTo>
                <a:lnTo>
                  <a:pt x="2028444" y="0"/>
                </a:lnTo>
                <a:close/>
              </a:path>
            </a:pathLst>
          </a:custGeom>
          <a:solidFill>
            <a:srgbClr val="DF9C9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614172" y="224027"/>
            <a:ext cx="11311255" cy="640080"/>
          </a:xfrm>
          <a:prstGeom prst="rect">
            <a:avLst/>
          </a:prstGeom>
          <a:solidFill>
            <a:srgbClr val="922C31"/>
          </a:solidFill>
        </p:spPr>
        <p:txBody>
          <a:bodyPr vert="horz" wrap="square" lIns="0" tIns="80645" rIns="0" bIns="0" rtlCol="0">
            <a:spAutoFit/>
          </a:bodyPr>
          <a:lstStyle/>
          <a:p>
            <a:pPr marL="91440">
              <a:lnSpc>
                <a:spcPct val="100000"/>
              </a:lnSpc>
              <a:spcBef>
                <a:spcPts val="635"/>
              </a:spcBef>
            </a:pPr>
            <a:r>
              <a:rPr sz="3000" dirty="0"/>
              <a:t>Integrated</a:t>
            </a:r>
            <a:r>
              <a:rPr sz="3000" spc="-75" dirty="0"/>
              <a:t> </a:t>
            </a:r>
            <a:r>
              <a:rPr sz="3000" dirty="0"/>
              <a:t>Planning</a:t>
            </a:r>
            <a:r>
              <a:rPr sz="3000" spc="-60" dirty="0"/>
              <a:t> </a:t>
            </a:r>
            <a:r>
              <a:rPr sz="3000" dirty="0"/>
              <a:t>Efforts</a:t>
            </a:r>
            <a:r>
              <a:rPr sz="3000" spc="-175" dirty="0"/>
              <a:t> </a:t>
            </a:r>
            <a:r>
              <a:rPr sz="3000" dirty="0"/>
              <a:t>Aligned</a:t>
            </a:r>
            <a:r>
              <a:rPr sz="3000" spc="-70" dirty="0"/>
              <a:t> </a:t>
            </a:r>
            <a:r>
              <a:rPr sz="3000" dirty="0"/>
              <a:t>with</a:t>
            </a:r>
            <a:r>
              <a:rPr sz="3000" spc="-55" dirty="0"/>
              <a:t> </a:t>
            </a:r>
            <a:r>
              <a:rPr sz="3000" dirty="0"/>
              <a:t>EFCP</a:t>
            </a:r>
            <a:r>
              <a:rPr sz="3000" spc="-135" dirty="0"/>
              <a:t> </a:t>
            </a:r>
            <a:r>
              <a:rPr sz="3000" spc="-10" dirty="0"/>
              <a:t>Development</a:t>
            </a:r>
            <a:endParaRPr sz="3000" dirty="0"/>
          </a:p>
        </p:txBody>
      </p:sp>
      <p:sp>
        <p:nvSpPr>
          <p:cNvPr id="3" name="object 3"/>
          <p:cNvSpPr txBox="1"/>
          <p:nvPr/>
        </p:nvSpPr>
        <p:spPr>
          <a:xfrm>
            <a:off x="1679028" y="3433772"/>
            <a:ext cx="1689100" cy="1054735"/>
          </a:xfrm>
          <a:prstGeom prst="rect">
            <a:avLst/>
          </a:prstGeom>
        </p:spPr>
        <p:txBody>
          <a:bodyPr vert="horz" wrap="square" lIns="0" tIns="25400" rIns="0" bIns="0" rtlCol="0">
            <a:spAutoFit/>
          </a:bodyPr>
          <a:lstStyle/>
          <a:p>
            <a:pPr marL="12065" marR="5080" algn="ctr">
              <a:lnSpc>
                <a:spcPct val="95200"/>
              </a:lnSpc>
              <a:spcBef>
                <a:spcPts val="200"/>
              </a:spcBef>
            </a:pPr>
            <a:r>
              <a:rPr sz="1750" b="1" spc="-10" dirty="0">
                <a:solidFill>
                  <a:srgbClr val="404040"/>
                </a:solidFill>
                <a:latin typeface="Arial"/>
                <a:cs typeface="Arial"/>
              </a:rPr>
              <a:t>Comprehensive Program </a:t>
            </a:r>
            <a:r>
              <a:rPr sz="1750" b="1" dirty="0">
                <a:solidFill>
                  <a:srgbClr val="404040"/>
                </a:solidFill>
                <a:latin typeface="Arial"/>
                <a:cs typeface="Arial"/>
              </a:rPr>
              <a:t>Review</a:t>
            </a:r>
            <a:r>
              <a:rPr sz="1750" b="1" spc="-60" dirty="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sz="1750" b="1" spc="-20" dirty="0">
                <a:solidFill>
                  <a:srgbClr val="404040"/>
                </a:solidFill>
                <a:latin typeface="Arial"/>
                <a:cs typeface="Arial"/>
              </a:rPr>
              <a:t>Cycle </a:t>
            </a:r>
            <a:r>
              <a:rPr sz="1750" b="1" spc="-10" dirty="0">
                <a:solidFill>
                  <a:srgbClr val="404040"/>
                </a:solidFill>
                <a:latin typeface="Arial"/>
                <a:cs typeface="Arial"/>
              </a:rPr>
              <a:t>(PIE)</a:t>
            </a:r>
            <a:endParaRPr sz="1750">
              <a:latin typeface="Arial"/>
              <a:cs typeface="Arial"/>
            </a:endParaRPr>
          </a:p>
        </p:txBody>
      </p:sp>
      <p:grpSp>
        <p:nvGrpSpPr>
          <p:cNvPr id="5" name="object 5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1530099" y="1805939"/>
            <a:ext cx="6289675" cy="3357879"/>
            <a:chOff x="1530099" y="1805939"/>
            <a:chExt cx="6289675" cy="3357879"/>
          </a:xfrm>
        </p:grpSpPr>
        <p:sp>
          <p:nvSpPr>
            <p:cNvPr id="6" name="object 6"/>
            <p:cNvSpPr/>
            <p:nvPr/>
          </p:nvSpPr>
          <p:spPr>
            <a:xfrm>
              <a:off x="1530099" y="1805939"/>
              <a:ext cx="2028825" cy="1443355"/>
            </a:xfrm>
            <a:custGeom>
              <a:avLst/>
              <a:gdLst/>
              <a:ahLst/>
              <a:cxnLst/>
              <a:rect l="l" t="t" r="r" b="b"/>
              <a:pathLst>
                <a:path w="2028825" h="1443355">
                  <a:moveTo>
                    <a:pt x="1862975" y="0"/>
                  </a:moveTo>
                  <a:lnTo>
                    <a:pt x="165455" y="0"/>
                  </a:lnTo>
                  <a:lnTo>
                    <a:pt x="121471" y="7243"/>
                  </a:lnTo>
                  <a:lnTo>
                    <a:pt x="81947" y="27687"/>
                  </a:lnTo>
                  <a:lnTo>
                    <a:pt x="48461" y="59397"/>
                  </a:lnTo>
                  <a:lnTo>
                    <a:pt x="22590" y="100442"/>
                  </a:lnTo>
                  <a:lnTo>
                    <a:pt x="5910" y="148889"/>
                  </a:lnTo>
                  <a:lnTo>
                    <a:pt x="0" y="202806"/>
                  </a:lnTo>
                  <a:lnTo>
                    <a:pt x="0" y="1443228"/>
                  </a:lnTo>
                  <a:lnTo>
                    <a:pt x="2028444" y="1443228"/>
                  </a:lnTo>
                  <a:lnTo>
                    <a:pt x="2028444" y="202806"/>
                  </a:lnTo>
                  <a:lnTo>
                    <a:pt x="2022533" y="148889"/>
                  </a:lnTo>
                  <a:lnTo>
                    <a:pt x="2005853" y="100442"/>
                  </a:lnTo>
                  <a:lnTo>
                    <a:pt x="1979980" y="59397"/>
                  </a:lnTo>
                  <a:lnTo>
                    <a:pt x="1946492" y="27687"/>
                  </a:lnTo>
                  <a:lnTo>
                    <a:pt x="1906964" y="7243"/>
                  </a:lnTo>
                  <a:lnTo>
                    <a:pt x="1862975" y="0"/>
                  </a:lnTo>
                  <a:close/>
                </a:path>
              </a:pathLst>
            </a:custGeom>
            <a:solidFill>
              <a:srgbClr val="922C3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5722619" y="3307079"/>
              <a:ext cx="2097405" cy="1856739"/>
            </a:xfrm>
            <a:custGeom>
              <a:avLst/>
              <a:gdLst/>
              <a:ahLst/>
              <a:cxnLst/>
              <a:rect l="l" t="t" r="r" b="b"/>
              <a:pathLst>
                <a:path w="2097404" h="1856739">
                  <a:moveTo>
                    <a:pt x="2097024" y="0"/>
                  </a:moveTo>
                  <a:lnTo>
                    <a:pt x="0" y="0"/>
                  </a:lnTo>
                  <a:lnTo>
                    <a:pt x="0" y="1685302"/>
                  </a:lnTo>
                  <a:lnTo>
                    <a:pt x="6110" y="1730741"/>
                  </a:lnTo>
                  <a:lnTo>
                    <a:pt x="23353" y="1771572"/>
                  </a:lnTo>
                  <a:lnTo>
                    <a:pt x="50099" y="1806167"/>
                  </a:lnTo>
                  <a:lnTo>
                    <a:pt x="84719" y="1832894"/>
                  </a:lnTo>
                  <a:lnTo>
                    <a:pt x="125581" y="1850126"/>
                  </a:lnTo>
                  <a:lnTo>
                    <a:pt x="171056" y="1856232"/>
                  </a:lnTo>
                  <a:lnTo>
                    <a:pt x="1925967" y="1856232"/>
                  </a:lnTo>
                  <a:lnTo>
                    <a:pt x="1971442" y="1850126"/>
                  </a:lnTo>
                  <a:lnTo>
                    <a:pt x="2012304" y="1832894"/>
                  </a:lnTo>
                  <a:lnTo>
                    <a:pt x="2046924" y="1806167"/>
                  </a:lnTo>
                  <a:lnTo>
                    <a:pt x="2073670" y="1771572"/>
                  </a:lnTo>
                  <a:lnTo>
                    <a:pt x="2090913" y="1730741"/>
                  </a:lnTo>
                  <a:lnTo>
                    <a:pt x="2097024" y="1685302"/>
                  </a:lnTo>
                  <a:lnTo>
                    <a:pt x="2097024" y="0"/>
                  </a:lnTo>
                  <a:close/>
                </a:path>
              </a:pathLst>
            </a:custGeom>
            <a:solidFill>
              <a:srgbClr val="DBEDF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" name="object 8"/>
          <p:cNvSpPr txBox="1"/>
          <p:nvPr/>
        </p:nvSpPr>
        <p:spPr>
          <a:xfrm>
            <a:off x="6084192" y="3450649"/>
            <a:ext cx="1371600" cy="553085"/>
          </a:xfrm>
          <a:prstGeom prst="rect">
            <a:avLst/>
          </a:prstGeom>
        </p:spPr>
        <p:txBody>
          <a:bodyPr vert="horz" wrap="square" lIns="0" tIns="38735" rIns="0" bIns="0" rtlCol="0">
            <a:spAutoFit/>
          </a:bodyPr>
          <a:lstStyle/>
          <a:p>
            <a:pPr marL="15240" marR="5080" indent="-3175">
              <a:lnSpc>
                <a:spcPts val="1989"/>
              </a:lnSpc>
              <a:spcBef>
                <a:spcPts val="305"/>
              </a:spcBef>
            </a:pPr>
            <a:r>
              <a:rPr sz="1800" b="1" dirty="0">
                <a:solidFill>
                  <a:srgbClr val="404040"/>
                </a:solidFill>
                <a:latin typeface="Arial"/>
                <a:cs typeface="Arial"/>
              </a:rPr>
              <a:t>Outcomes</a:t>
            </a:r>
            <a:r>
              <a:rPr sz="1800" b="1" spc="-50" dirty="0">
                <a:solidFill>
                  <a:srgbClr val="404040"/>
                </a:solidFill>
                <a:latin typeface="Arial"/>
                <a:cs typeface="Arial"/>
              </a:rPr>
              <a:t> &amp; </a:t>
            </a:r>
            <a:r>
              <a:rPr sz="1800" b="1" spc="-10" dirty="0">
                <a:solidFill>
                  <a:srgbClr val="404040"/>
                </a:solidFill>
                <a:latin typeface="Arial"/>
                <a:cs typeface="Arial"/>
              </a:rPr>
              <a:t>Assessment</a:t>
            </a:r>
            <a:endParaRPr sz="1800" dirty="0">
              <a:latin typeface="Arial"/>
              <a:cs typeface="Arial"/>
            </a:endParaRPr>
          </a:p>
        </p:txBody>
      </p:sp>
      <p:grpSp>
        <p:nvGrpSpPr>
          <p:cNvPr id="9" name="object 9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3589020" y="1816607"/>
            <a:ext cx="4232275" cy="3337560"/>
            <a:chOff x="3589020" y="1816607"/>
            <a:chExt cx="4232275" cy="3337560"/>
          </a:xfrm>
        </p:grpSpPr>
        <p:sp>
          <p:nvSpPr>
            <p:cNvPr id="10" name="object 10"/>
            <p:cNvSpPr/>
            <p:nvPr/>
          </p:nvSpPr>
          <p:spPr>
            <a:xfrm>
              <a:off x="5724141" y="1816607"/>
              <a:ext cx="2097405" cy="1445260"/>
            </a:xfrm>
            <a:custGeom>
              <a:avLst/>
              <a:gdLst/>
              <a:ahLst/>
              <a:cxnLst/>
              <a:rect l="l" t="t" r="r" b="b"/>
              <a:pathLst>
                <a:path w="2097404" h="1445260">
                  <a:moveTo>
                    <a:pt x="1925967" y="0"/>
                  </a:moveTo>
                  <a:lnTo>
                    <a:pt x="171056" y="0"/>
                  </a:lnTo>
                  <a:lnTo>
                    <a:pt x="125581" y="7251"/>
                  </a:lnTo>
                  <a:lnTo>
                    <a:pt x="84719" y="27717"/>
                  </a:lnTo>
                  <a:lnTo>
                    <a:pt x="50099" y="59462"/>
                  </a:lnTo>
                  <a:lnTo>
                    <a:pt x="23353" y="100552"/>
                  </a:lnTo>
                  <a:lnTo>
                    <a:pt x="6110" y="149050"/>
                  </a:lnTo>
                  <a:lnTo>
                    <a:pt x="0" y="203022"/>
                  </a:lnTo>
                  <a:lnTo>
                    <a:pt x="0" y="1444752"/>
                  </a:lnTo>
                  <a:lnTo>
                    <a:pt x="2097024" y="1444752"/>
                  </a:lnTo>
                  <a:lnTo>
                    <a:pt x="2097024" y="203022"/>
                  </a:lnTo>
                  <a:lnTo>
                    <a:pt x="2090913" y="149050"/>
                  </a:lnTo>
                  <a:lnTo>
                    <a:pt x="2073670" y="100552"/>
                  </a:lnTo>
                  <a:lnTo>
                    <a:pt x="2046924" y="59462"/>
                  </a:lnTo>
                  <a:lnTo>
                    <a:pt x="2012304" y="27717"/>
                  </a:lnTo>
                  <a:lnTo>
                    <a:pt x="1971442" y="7251"/>
                  </a:lnTo>
                  <a:lnTo>
                    <a:pt x="1925967" y="0"/>
                  </a:lnTo>
                  <a:close/>
                </a:path>
              </a:pathLst>
            </a:custGeom>
            <a:solidFill>
              <a:srgbClr val="4F81B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3589020" y="3296411"/>
              <a:ext cx="2097405" cy="1858010"/>
            </a:xfrm>
            <a:custGeom>
              <a:avLst/>
              <a:gdLst/>
              <a:ahLst/>
              <a:cxnLst/>
              <a:rect l="l" t="t" r="r" b="b"/>
              <a:pathLst>
                <a:path w="2097404" h="1858010">
                  <a:moveTo>
                    <a:pt x="2097024" y="0"/>
                  </a:moveTo>
                  <a:lnTo>
                    <a:pt x="0" y="0"/>
                  </a:lnTo>
                  <a:lnTo>
                    <a:pt x="0" y="1686687"/>
                  </a:lnTo>
                  <a:lnTo>
                    <a:pt x="6110" y="1732162"/>
                  </a:lnTo>
                  <a:lnTo>
                    <a:pt x="23353" y="1773027"/>
                  </a:lnTo>
                  <a:lnTo>
                    <a:pt x="50099" y="1807649"/>
                  </a:lnTo>
                  <a:lnTo>
                    <a:pt x="84719" y="1834399"/>
                  </a:lnTo>
                  <a:lnTo>
                    <a:pt x="125581" y="1851645"/>
                  </a:lnTo>
                  <a:lnTo>
                    <a:pt x="171056" y="1857756"/>
                  </a:lnTo>
                  <a:lnTo>
                    <a:pt x="1925967" y="1857756"/>
                  </a:lnTo>
                  <a:lnTo>
                    <a:pt x="1971442" y="1851645"/>
                  </a:lnTo>
                  <a:lnTo>
                    <a:pt x="2012304" y="1834399"/>
                  </a:lnTo>
                  <a:lnTo>
                    <a:pt x="2046924" y="1807649"/>
                  </a:lnTo>
                  <a:lnTo>
                    <a:pt x="2073670" y="1773027"/>
                  </a:lnTo>
                  <a:lnTo>
                    <a:pt x="2090913" y="1732162"/>
                  </a:lnTo>
                  <a:lnTo>
                    <a:pt x="2097024" y="1686687"/>
                  </a:lnTo>
                  <a:lnTo>
                    <a:pt x="2097024" y="0"/>
                  </a:lnTo>
                  <a:close/>
                </a:path>
              </a:pathLst>
            </a:custGeom>
            <a:solidFill>
              <a:srgbClr val="E6DFE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2" name="object 12"/>
          <p:cNvSpPr txBox="1"/>
          <p:nvPr/>
        </p:nvSpPr>
        <p:spPr>
          <a:xfrm>
            <a:off x="3823901" y="3427462"/>
            <a:ext cx="1598295" cy="1569720"/>
          </a:xfrm>
          <a:prstGeom prst="rect">
            <a:avLst/>
          </a:prstGeom>
        </p:spPr>
        <p:txBody>
          <a:bodyPr vert="horz" wrap="square" lIns="0" tIns="33019" rIns="0" bIns="0" rtlCol="0">
            <a:spAutoFit/>
          </a:bodyPr>
          <a:lstStyle/>
          <a:p>
            <a:pPr marL="12700" marR="5080" algn="ctr">
              <a:lnSpc>
                <a:spcPct val="92600"/>
              </a:lnSpc>
              <a:spcBef>
                <a:spcPts val="259"/>
              </a:spcBef>
            </a:pPr>
            <a:r>
              <a:rPr sz="1800" b="1" dirty="0">
                <a:solidFill>
                  <a:srgbClr val="404040"/>
                </a:solidFill>
                <a:latin typeface="Arial"/>
                <a:cs typeface="Arial"/>
              </a:rPr>
              <a:t>New</a:t>
            </a:r>
            <a:r>
              <a:rPr sz="1800" b="1" spc="-25" dirty="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404040"/>
                </a:solidFill>
                <a:latin typeface="Arial"/>
                <a:cs typeface="Arial"/>
              </a:rPr>
              <a:t>Resource Allocation Process </a:t>
            </a:r>
            <a:r>
              <a:rPr sz="1800" b="1" dirty="0">
                <a:solidFill>
                  <a:srgbClr val="404040"/>
                </a:solidFill>
                <a:latin typeface="Arial"/>
                <a:cs typeface="Arial"/>
              </a:rPr>
              <a:t>Correlated</a:t>
            </a:r>
            <a:r>
              <a:rPr sz="1800" b="1" spc="-50" dirty="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sz="1800" b="1" spc="-25" dirty="0">
                <a:solidFill>
                  <a:srgbClr val="404040"/>
                </a:solidFill>
                <a:latin typeface="Arial"/>
                <a:cs typeface="Arial"/>
              </a:rPr>
              <a:t>to </a:t>
            </a:r>
            <a:r>
              <a:rPr sz="1800" b="1" spc="-10" dirty="0">
                <a:solidFill>
                  <a:srgbClr val="404040"/>
                </a:solidFill>
                <a:latin typeface="Arial"/>
                <a:cs typeface="Arial"/>
              </a:rPr>
              <a:t>Program </a:t>
            </a:r>
            <a:r>
              <a:rPr sz="1800" b="1" dirty="0">
                <a:solidFill>
                  <a:srgbClr val="404040"/>
                </a:solidFill>
                <a:latin typeface="Arial"/>
                <a:cs typeface="Arial"/>
              </a:rPr>
              <a:t>Review</a:t>
            </a:r>
            <a:r>
              <a:rPr sz="1800" b="1" spc="-45" dirty="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404040"/>
                </a:solidFill>
                <a:latin typeface="Arial"/>
                <a:cs typeface="Arial"/>
              </a:rPr>
              <a:t>(PIE)</a:t>
            </a:r>
            <a:endParaRPr sz="1800" dirty="0">
              <a:latin typeface="Arial"/>
              <a:cs typeface="Arial"/>
            </a:endParaRPr>
          </a:p>
        </p:txBody>
      </p:sp>
      <p:grpSp>
        <p:nvGrpSpPr>
          <p:cNvPr id="13" name="object 13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7865361" y="1805939"/>
            <a:ext cx="2097405" cy="3348354"/>
            <a:chOff x="7865361" y="1805939"/>
            <a:chExt cx="2097405" cy="3348354"/>
          </a:xfrm>
        </p:grpSpPr>
        <p:sp>
          <p:nvSpPr>
            <p:cNvPr id="14" name="object 14"/>
            <p:cNvSpPr/>
            <p:nvPr/>
          </p:nvSpPr>
          <p:spPr>
            <a:xfrm>
              <a:off x="7865361" y="1805939"/>
              <a:ext cx="2097405" cy="1443355"/>
            </a:xfrm>
            <a:custGeom>
              <a:avLst/>
              <a:gdLst/>
              <a:ahLst/>
              <a:cxnLst/>
              <a:rect l="l" t="t" r="r" b="b"/>
              <a:pathLst>
                <a:path w="2097404" h="1443355">
                  <a:moveTo>
                    <a:pt x="1925967" y="0"/>
                  </a:moveTo>
                  <a:lnTo>
                    <a:pt x="171056" y="0"/>
                  </a:lnTo>
                  <a:lnTo>
                    <a:pt x="125581" y="7243"/>
                  </a:lnTo>
                  <a:lnTo>
                    <a:pt x="84719" y="27687"/>
                  </a:lnTo>
                  <a:lnTo>
                    <a:pt x="50099" y="59397"/>
                  </a:lnTo>
                  <a:lnTo>
                    <a:pt x="23353" y="100442"/>
                  </a:lnTo>
                  <a:lnTo>
                    <a:pt x="6110" y="148889"/>
                  </a:lnTo>
                  <a:lnTo>
                    <a:pt x="0" y="202806"/>
                  </a:lnTo>
                  <a:lnTo>
                    <a:pt x="0" y="1443228"/>
                  </a:lnTo>
                  <a:lnTo>
                    <a:pt x="2097024" y="1443228"/>
                  </a:lnTo>
                  <a:lnTo>
                    <a:pt x="2097024" y="202806"/>
                  </a:lnTo>
                  <a:lnTo>
                    <a:pt x="2090913" y="148889"/>
                  </a:lnTo>
                  <a:lnTo>
                    <a:pt x="2073670" y="100442"/>
                  </a:lnTo>
                  <a:lnTo>
                    <a:pt x="2046924" y="59397"/>
                  </a:lnTo>
                  <a:lnTo>
                    <a:pt x="2012304" y="27687"/>
                  </a:lnTo>
                  <a:lnTo>
                    <a:pt x="1971442" y="7243"/>
                  </a:lnTo>
                  <a:lnTo>
                    <a:pt x="1925967" y="0"/>
                  </a:lnTo>
                  <a:close/>
                </a:path>
              </a:pathLst>
            </a:custGeom>
            <a:solidFill>
              <a:srgbClr val="9BBA5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7865364" y="3296411"/>
              <a:ext cx="2097405" cy="1858010"/>
            </a:xfrm>
            <a:custGeom>
              <a:avLst/>
              <a:gdLst/>
              <a:ahLst/>
              <a:cxnLst/>
              <a:rect l="l" t="t" r="r" b="b"/>
              <a:pathLst>
                <a:path w="2097404" h="1858010">
                  <a:moveTo>
                    <a:pt x="2097024" y="0"/>
                  </a:moveTo>
                  <a:lnTo>
                    <a:pt x="0" y="0"/>
                  </a:lnTo>
                  <a:lnTo>
                    <a:pt x="0" y="1686687"/>
                  </a:lnTo>
                  <a:lnTo>
                    <a:pt x="6110" y="1732162"/>
                  </a:lnTo>
                  <a:lnTo>
                    <a:pt x="23353" y="1773027"/>
                  </a:lnTo>
                  <a:lnTo>
                    <a:pt x="50099" y="1807649"/>
                  </a:lnTo>
                  <a:lnTo>
                    <a:pt x="84719" y="1834399"/>
                  </a:lnTo>
                  <a:lnTo>
                    <a:pt x="125581" y="1851645"/>
                  </a:lnTo>
                  <a:lnTo>
                    <a:pt x="171056" y="1857756"/>
                  </a:lnTo>
                  <a:lnTo>
                    <a:pt x="1925967" y="1857756"/>
                  </a:lnTo>
                  <a:lnTo>
                    <a:pt x="1971442" y="1851645"/>
                  </a:lnTo>
                  <a:lnTo>
                    <a:pt x="2012304" y="1834399"/>
                  </a:lnTo>
                  <a:lnTo>
                    <a:pt x="2046924" y="1807649"/>
                  </a:lnTo>
                  <a:lnTo>
                    <a:pt x="2073670" y="1773027"/>
                  </a:lnTo>
                  <a:lnTo>
                    <a:pt x="2090913" y="1732162"/>
                  </a:lnTo>
                  <a:lnTo>
                    <a:pt x="2097024" y="1686687"/>
                  </a:lnTo>
                  <a:lnTo>
                    <a:pt x="2097024" y="0"/>
                  </a:lnTo>
                  <a:close/>
                </a:path>
              </a:pathLst>
            </a:custGeom>
            <a:solidFill>
              <a:srgbClr val="EBF0D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6" name="object 16"/>
          <p:cNvSpPr txBox="1"/>
          <p:nvPr/>
        </p:nvSpPr>
        <p:spPr>
          <a:xfrm>
            <a:off x="8202863" y="3441317"/>
            <a:ext cx="1422400" cy="801370"/>
          </a:xfrm>
          <a:prstGeom prst="rect">
            <a:avLst/>
          </a:prstGeom>
        </p:spPr>
        <p:txBody>
          <a:bodyPr vert="horz" wrap="square" lIns="0" tIns="36195" rIns="0" bIns="0" rtlCol="0">
            <a:spAutoFit/>
          </a:bodyPr>
          <a:lstStyle/>
          <a:p>
            <a:pPr marL="52069" marR="5080" indent="-40005" algn="just">
              <a:lnSpc>
                <a:spcPct val="91400"/>
              </a:lnSpc>
              <a:spcBef>
                <a:spcPts val="285"/>
              </a:spcBef>
            </a:pPr>
            <a:r>
              <a:rPr sz="1800" b="1" spc="-10" dirty="0">
                <a:solidFill>
                  <a:srgbClr val="404040"/>
                </a:solidFill>
                <a:latin typeface="Arial"/>
                <a:cs typeface="Arial"/>
              </a:rPr>
              <a:t>Participatory Governance Taskforce</a:t>
            </a:r>
            <a:endParaRPr sz="1800" dirty="0">
              <a:latin typeface="Arial"/>
              <a:cs typeface="Arial"/>
            </a:endParaRPr>
          </a:p>
        </p:txBody>
      </p:sp>
      <p:grpSp>
        <p:nvGrpSpPr>
          <p:cNvPr id="17" name="object 17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2173793" y="1805939"/>
            <a:ext cx="7125334" cy="1443355"/>
            <a:chOff x="2173793" y="1805939"/>
            <a:chExt cx="7125334" cy="1443355"/>
          </a:xfrm>
        </p:grpSpPr>
        <p:sp>
          <p:nvSpPr>
            <p:cNvPr id="18" name="object 18"/>
            <p:cNvSpPr/>
            <p:nvPr/>
          </p:nvSpPr>
          <p:spPr>
            <a:xfrm>
              <a:off x="3592065" y="1805939"/>
              <a:ext cx="2097405" cy="1443355"/>
            </a:xfrm>
            <a:custGeom>
              <a:avLst/>
              <a:gdLst/>
              <a:ahLst/>
              <a:cxnLst/>
              <a:rect l="l" t="t" r="r" b="b"/>
              <a:pathLst>
                <a:path w="2097404" h="1443355">
                  <a:moveTo>
                    <a:pt x="1925967" y="0"/>
                  </a:moveTo>
                  <a:lnTo>
                    <a:pt x="171056" y="0"/>
                  </a:lnTo>
                  <a:lnTo>
                    <a:pt x="125581" y="7243"/>
                  </a:lnTo>
                  <a:lnTo>
                    <a:pt x="84719" y="27687"/>
                  </a:lnTo>
                  <a:lnTo>
                    <a:pt x="50099" y="59397"/>
                  </a:lnTo>
                  <a:lnTo>
                    <a:pt x="23353" y="100442"/>
                  </a:lnTo>
                  <a:lnTo>
                    <a:pt x="6110" y="148889"/>
                  </a:lnTo>
                  <a:lnTo>
                    <a:pt x="0" y="202806"/>
                  </a:lnTo>
                  <a:lnTo>
                    <a:pt x="0" y="1443228"/>
                  </a:lnTo>
                  <a:lnTo>
                    <a:pt x="2097024" y="1443228"/>
                  </a:lnTo>
                  <a:lnTo>
                    <a:pt x="2097024" y="202806"/>
                  </a:lnTo>
                  <a:lnTo>
                    <a:pt x="2090913" y="148889"/>
                  </a:lnTo>
                  <a:lnTo>
                    <a:pt x="2073670" y="100442"/>
                  </a:lnTo>
                  <a:lnTo>
                    <a:pt x="2046924" y="59397"/>
                  </a:lnTo>
                  <a:lnTo>
                    <a:pt x="2012304" y="27687"/>
                  </a:lnTo>
                  <a:lnTo>
                    <a:pt x="1971442" y="7243"/>
                  </a:lnTo>
                  <a:lnTo>
                    <a:pt x="1925967" y="0"/>
                  </a:lnTo>
                  <a:close/>
                </a:path>
              </a:pathLst>
            </a:custGeom>
            <a:solidFill>
              <a:srgbClr val="8063A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2173782" y="2198306"/>
              <a:ext cx="7125334" cy="763905"/>
            </a:xfrm>
            <a:custGeom>
              <a:avLst/>
              <a:gdLst/>
              <a:ahLst/>
              <a:cxnLst/>
              <a:rect l="l" t="t" r="r" b="b"/>
              <a:pathLst>
                <a:path w="7125334" h="763905">
                  <a:moveTo>
                    <a:pt x="487781" y="270217"/>
                  </a:moveTo>
                  <a:lnTo>
                    <a:pt x="486841" y="270217"/>
                  </a:lnTo>
                  <a:lnTo>
                    <a:pt x="433158" y="270217"/>
                  </a:lnTo>
                  <a:lnTo>
                    <a:pt x="428459" y="271170"/>
                  </a:lnTo>
                  <a:lnTo>
                    <a:pt x="423748" y="273989"/>
                  </a:lnTo>
                  <a:lnTo>
                    <a:pt x="420916" y="277761"/>
                  </a:lnTo>
                  <a:lnTo>
                    <a:pt x="385140" y="316357"/>
                  </a:lnTo>
                  <a:lnTo>
                    <a:pt x="355003" y="211848"/>
                  </a:lnTo>
                  <a:lnTo>
                    <a:pt x="351764" y="206108"/>
                  </a:lnTo>
                  <a:lnTo>
                    <a:pt x="346760" y="201968"/>
                  </a:lnTo>
                  <a:lnTo>
                    <a:pt x="340702" y="199936"/>
                  </a:lnTo>
                  <a:lnTo>
                    <a:pt x="334289" y="200545"/>
                  </a:lnTo>
                  <a:lnTo>
                    <a:pt x="329577" y="202438"/>
                  </a:lnTo>
                  <a:lnTo>
                    <a:pt x="324878" y="205257"/>
                  </a:lnTo>
                  <a:lnTo>
                    <a:pt x="322986" y="210908"/>
                  </a:lnTo>
                  <a:lnTo>
                    <a:pt x="266484" y="360616"/>
                  </a:lnTo>
                  <a:lnTo>
                    <a:pt x="227888" y="153479"/>
                  </a:lnTo>
                  <a:lnTo>
                    <a:pt x="225996" y="144056"/>
                  </a:lnTo>
                  <a:lnTo>
                    <a:pt x="217525" y="138404"/>
                  </a:lnTo>
                  <a:lnTo>
                    <a:pt x="209054" y="140296"/>
                  </a:lnTo>
                  <a:lnTo>
                    <a:pt x="203403" y="141236"/>
                  </a:lnTo>
                  <a:lnTo>
                    <a:pt x="198691" y="145935"/>
                  </a:lnTo>
                  <a:lnTo>
                    <a:pt x="195872" y="151587"/>
                  </a:lnTo>
                  <a:lnTo>
                    <a:pt x="155371" y="270217"/>
                  </a:lnTo>
                  <a:lnTo>
                    <a:pt x="81927" y="270217"/>
                  </a:lnTo>
                  <a:lnTo>
                    <a:pt x="81927" y="307886"/>
                  </a:lnTo>
                  <a:lnTo>
                    <a:pt x="167614" y="307886"/>
                  </a:lnTo>
                  <a:lnTo>
                    <a:pt x="175145" y="306946"/>
                  </a:lnTo>
                  <a:lnTo>
                    <a:pt x="181737" y="301294"/>
                  </a:lnTo>
                  <a:lnTo>
                    <a:pt x="183629" y="293763"/>
                  </a:lnTo>
                  <a:lnTo>
                    <a:pt x="207162" y="222199"/>
                  </a:lnTo>
                  <a:lnTo>
                    <a:pt x="244830" y="424637"/>
                  </a:lnTo>
                  <a:lnTo>
                    <a:pt x="245770" y="432168"/>
                  </a:lnTo>
                  <a:lnTo>
                    <a:pt x="252361" y="437819"/>
                  </a:lnTo>
                  <a:lnTo>
                    <a:pt x="268376" y="437819"/>
                  </a:lnTo>
                  <a:lnTo>
                    <a:pt x="274967" y="434047"/>
                  </a:lnTo>
                  <a:lnTo>
                    <a:pt x="277787" y="427456"/>
                  </a:lnTo>
                  <a:lnTo>
                    <a:pt x="338061" y="269278"/>
                  </a:lnTo>
                  <a:lnTo>
                    <a:pt x="362534" y="354025"/>
                  </a:lnTo>
                  <a:lnTo>
                    <a:pt x="365645" y="359752"/>
                  </a:lnTo>
                  <a:lnTo>
                    <a:pt x="370420" y="363905"/>
                  </a:lnTo>
                  <a:lnTo>
                    <a:pt x="376440" y="365937"/>
                  </a:lnTo>
                  <a:lnTo>
                    <a:pt x="383260" y="365315"/>
                  </a:lnTo>
                  <a:lnTo>
                    <a:pt x="386080" y="364375"/>
                  </a:lnTo>
                  <a:lnTo>
                    <a:pt x="388899" y="362496"/>
                  </a:lnTo>
                  <a:lnTo>
                    <a:pt x="441642" y="307886"/>
                  </a:lnTo>
                  <a:lnTo>
                    <a:pt x="487781" y="307886"/>
                  </a:lnTo>
                  <a:lnTo>
                    <a:pt x="487781" y="270217"/>
                  </a:lnTo>
                  <a:close/>
                </a:path>
                <a:path w="7125334" h="763905">
                  <a:moveTo>
                    <a:pt x="745083" y="680262"/>
                  </a:moveTo>
                  <a:lnTo>
                    <a:pt x="740321" y="655370"/>
                  </a:lnTo>
                  <a:lnTo>
                    <a:pt x="726020" y="633653"/>
                  </a:lnTo>
                  <a:lnTo>
                    <a:pt x="609244" y="515962"/>
                  </a:lnTo>
                  <a:lnTo>
                    <a:pt x="599605" y="508431"/>
                  </a:lnTo>
                  <a:lnTo>
                    <a:pt x="596684" y="506145"/>
                  </a:lnTo>
                  <a:lnTo>
                    <a:pt x="582180" y="499605"/>
                  </a:lnTo>
                  <a:lnTo>
                    <a:pt x="573786" y="498068"/>
                  </a:lnTo>
                  <a:lnTo>
                    <a:pt x="566610" y="496760"/>
                  </a:lnTo>
                  <a:lnTo>
                    <a:pt x="550862" y="498068"/>
                  </a:lnTo>
                  <a:lnTo>
                    <a:pt x="508495" y="456641"/>
                  </a:lnTo>
                  <a:lnTo>
                    <a:pt x="533501" y="417957"/>
                  </a:lnTo>
                  <a:lnTo>
                    <a:pt x="551815" y="375907"/>
                  </a:lnTo>
                  <a:lnTo>
                    <a:pt x="563054" y="331393"/>
                  </a:lnTo>
                  <a:lnTo>
                    <a:pt x="563168" y="330009"/>
                  </a:lnTo>
                  <a:lnTo>
                    <a:pt x="563194" y="329742"/>
                  </a:lnTo>
                  <a:lnTo>
                    <a:pt x="563295" y="328383"/>
                  </a:lnTo>
                  <a:lnTo>
                    <a:pt x="566877" y="285292"/>
                  </a:lnTo>
                  <a:lnTo>
                    <a:pt x="566801" y="284340"/>
                  </a:lnTo>
                  <a:lnTo>
                    <a:pt x="563410" y="239115"/>
                  </a:lnTo>
                  <a:lnTo>
                    <a:pt x="552869" y="195326"/>
                  </a:lnTo>
                  <a:lnTo>
                    <a:pt x="535813" y="154508"/>
                  </a:lnTo>
                  <a:lnTo>
                    <a:pt x="512864" y="117208"/>
                  </a:lnTo>
                  <a:lnTo>
                    <a:pt x="510374" y="114300"/>
                  </a:lnTo>
                  <a:lnTo>
                    <a:pt x="510374" y="284340"/>
                  </a:lnTo>
                  <a:lnTo>
                    <a:pt x="510286" y="285292"/>
                  </a:lnTo>
                  <a:lnTo>
                    <a:pt x="505764" y="329742"/>
                  </a:lnTo>
                  <a:lnTo>
                    <a:pt x="505675" y="330009"/>
                  </a:lnTo>
                  <a:lnTo>
                    <a:pt x="492582" y="371957"/>
                  </a:lnTo>
                  <a:lnTo>
                    <a:pt x="471639" y="410464"/>
                  </a:lnTo>
                  <a:lnTo>
                    <a:pt x="443992" y="443941"/>
                  </a:lnTo>
                  <a:lnTo>
                    <a:pt x="410514" y="471589"/>
                  </a:lnTo>
                  <a:lnTo>
                    <a:pt x="372135" y="492480"/>
                  </a:lnTo>
                  <a:lnTo>
                    <a:pt x="329780" y="505701"/>
                  </a:lnTo>
                  <a:lnTo>
                    <a:pt x="284378" y="510311"/>
                  </a:lnTo>
                  <a:lnTo>
                    <a:pt x="238328" y="505701"/>
                  </a:lnTo>
                  <a:lnTo>
                    <a:pt x="238594" y="505701"/>
                  </a:lnTo>
                  <a:lnTo>
                    <a:pt x="196240" y="492620"/>
                  </a:lnTo>
                  <a:lnTo>
                    <a:pt x="157835" y="471830"/>
                  </a:lnTo>
                  <a:lnTo>
                    <a:pt x="124421" y="444284"/>
                  </a:lnTo>
                  <a:lnTo>
                    <a:pt x="96875" y="410870"/>
                  </a:lnTo>
                  <a:lnTo>
                    <a:pt x="76085" y="372478"/>
                  </a:lnTo>
                  <a:lnTo>
                    <a:pt x="62953" y="330009"/>
                  </a:lnTo>
                  <a:lnTo>
                    <a:pt x="62928" y="329742"/>
                  </a:lnTo>
                  <a:lnTo>
                    <a:pt x="58381" y="284340"/>
                  </a:lnTo>
                  <a:lnTo>
                    <a:pt x="62953" y="238683"/>
                  </a:lnTo>
                  <a:lnTo>
                    <a:pt x="76085" y="196215"/>
                  </a:lnTo>
                  <a:lnTo>
                    <a:pt x="96875" y="157822"/>
                  </a:lnTo>
                  <a:lnTo>
                    <a:pt x="124421" y="124409"/>
                  </a:lnTo>
                  <a:lnTo>
                    <a:pt x="157835" y="96862"/>
                  </a:lnTo>
                  <a:lnTo>
                    <a:pt x="196240" y="76073"/>
                  </a:lnTo>
                  <a:lnTo>
                    <a:pt x="238709" y="62953"/>
                  </a:lnTo>
                  <a:lnTo>
                    <a:pt x="284378" y="58381"/>
                  </a:lnTo>
                  <a:lnTo>
                    <a:pt x="330047" y="62953"/>
                  </a:lnTo>
                  <a:lnTo>
                    <a:pt x="372529" y="76073"/>
                  </a:lnTo>
                  <a:lnTo>
                    <a:pt x="410921" y="96862"/>
                  </a:lnTo>
                  <a:lnTo>
                    <a:pt x="444347" y="124409"/>
                  </a:lnTo>
                  <a:lnTo>
                    <a:pt x="471893" y="157822"/>
                  </a:lnTo>
                  <a:lnTo>
                    <a:pt x="492671" y="196215"/>
                  </a:lnTo>
                  <a:lnTo>
                    <a:pt x="505802" y="238683"/>
                  </a:lnTo>
                  <a:lnTo>
                    <a:pt x="505841" y="239115"/>
                  </a:lnTo>
                  <a:lnTo>
                    <a:pt x="510374" y="284340"/>
                  </a:lnTo>
                  <a:lnTo>
                    <a:pt x="510374" y="114300"/>
                  </a:lnTo>
                  <a:lnTo>
                    <a:pt x="484593" y="84035"/>
                  </a:lnTo>
                  <a:lnTo>
                    <a:pt x="454901" y="58381"/>
                  </a:lnTo>
                  <a:lnTo>
                    <a:pt x="451624" y="55549"/>
                  </a:lnTo>
                  <a:lnTo>
                    <a:pt x="414515" y="32321"/>
                  </a:lnTo>
                  <a:lnTo>
                    <a:pt x="373875" y="14935"/>
                  </a:lnTo>
                  <a:lnTo>
                    <a:pt x="330301" y="3975"/>
                  </a:lnTo>
                  <a:lnTo>
                    <a:pt x="284378" y="0"/>
                  </a:lnTo>
                  <a:lnTo>
                    <a:pt x="238455" y="3467"/>
                  </a:lnTo>
                  <a:lnTo>
                    <a:pt x="194868" y="14008"/>
                  </a:lnTo>
                  <a:lnTo>
                    <a:pt x="154203" y="31064"/>
                  </a:lnTo>
                  <a:lnTo>
                    <a:pt x="117030" y="54013"/>
                  </a:lnTo>
                  <a:lnTo>
                    <a:pt x="83934" y="82270"/>
                  </a:lnTo>
                  <a:lnTo>
                    <a:pt x="55499" y="115252"/>
                  </a:lnTo>
                  <a:lnTo>
                    <a:pt x="32296" y="152349"/>
                  </a:lnTo>
                  <a:lnTo>
                    <a:pt x="14935" y="192976"/>
                  </a:lnTo>
                  <a:lnTo>
                    <a:pt x="3975" y="236550"/>
                  </a:lnTo>
                  <a:lnTo>
                    <a:pt x="0" y="282460"/>
                  </a:lnTo>
                  <a:lnTo>
                    <a:pt x="3467" y="328383"/>
                  </a:lnTo>
                  <a:lnTo>
                    <a:pt x="14020" y="371957"/>
                  </a:lnTo>
                  <a:lnTo>
                    <a:pt x="31064" y="412635"/>
                  </a:lnTo>
                  <a:lnTo>
                    <a:pt x="54013" y="449795"/>
                  </a:lnTo>
                  <a:lnTo>
                    <a:pt x="82283" y="482892"/>
                  </a:lnTo>
                  <a:lnTo>
                    <a:pt x="115265" y="511327"/>
                  </a:lnTo>
                  <a:lnTo>
                    <a:pt x="152361" y="534517"/>
                  </a:lnTo>
                  <a:lnTo>
                    <a:pt x="193001" y="551878"/>
                  </a:lnTo>
                  <a:lnTo>
                    <a:pt x="236575" y="562838"/>
                  </a:lnTo>
                  <a:lnTo>
                    <a:pt x="282498" y="566801"/>
                  </a:lnTo>
                  <a:lnTo>
                    <a:pt x="328777" y="562978"/>
                  </a:lnTo>
                  <a:lnTo>
                    <a:pt x="373722" y="551738"/>
                  </a:lnTo>
                  <a:lnTo>
                    <a:pt x="416369" y="533438"/>
                  </a:lnTo>
                  <a:lnTo>
                    <a:pt x="452793" y="510311"/>
                  </a:lnTo>
                  <a:lnTo>
                    <a:pt x="455764" y="508431"/>
                  </a:lnTo>
                  <a:lnTo>
                    <a:pt x="497192" y="549859"/>
                  </a:lnTo>
                  <a:lnTo>
                    <a:pt x="497078" y="551878"/>
                  </a:lnTo>
                  <a:lnTo>
                    <a:pt x="496277" y="566013"/>
                  </a:lnTo>
                  <a:lnTo>
                    <a:pt x="515086" y="609180"/>
                  </a:lnTo>
                  <a:lnTo>
                    <a:pt x="632790" y="726871"/>
                  </a:lnTo>
                  <a:lnTo>
                    <a:pt x="679399" y="745934"/>
                  </a:lnTo>
                  <a:lnTo>
                    <a:pt x="704303" y="741172"/>
                  </a:lnTo>
                  <a:lnTo>
                    <a:pt x="726020" y="726871"/>
                  </a:lnTo>
                  <a:lnTo>
                    <a:pt x="740321" y="705154"/>
                  </a:lnTo>
                  <a:lnTo>
                    <a:pt x="745083" y="680262"/>
                  </a:lnTo>
                  <a:close/>
                </a:path>
                <a:path w="7125334" h="763905">
                  <a:moveTo>
                    <a:pt x="2702674" y="232219"/>
                  </a:moveTo>
                  <a:lnTo>
                    <a:pt x="2677934" y="190246"/>
                  </a:lnTo>
                  <a:lnTo>
                    <a:pt x="2646070" y="153873"/>
                  </a:lnTo>
                  <a:lnTo>
                    <a:pt x="2608034" y="124002"/>
                  </a:lnTo>
                  <a:lnTo>
                    <a:pt x="2564828" y="101561"/>
                  </a:lnTo>
                  <a:lnTo>
                    <a:pt x="2517419" y="87426"/>
                  </a:lnTo>
                  <a:lnTo>
                    <a:pt x="2466784" y="82524"/>
                  </a:lnTo>
                  <a:lnTo>
                    <a:pt x="2416352" y="87388"/>
                  </a:lnTo>
                  <a:lnTo>
                    <a:pt x="2369172" y="101358"/>
                  </a:lnTo>
                  <a:lnTo>
                    <a:pt x="2326195" y="123545"/>
                  </a:lnTo>
                  <a:lnTo>
                    <a:pt x="2288324" y="153009"/>
                  </a:lnTo>
                  <a:lnTo>
                    <a:pt x="2256498" y="188861"/>
                  </a:lnTo>
                  <a:lnTo>
                    <a:pt x="2231631" y="230162"/>
                  </a:lnTo>
                  <a:lnTo>
                    <a:pt x="2214664" y="276009"/>
                  </a:lnTo>
                  <a:lnTo>
                    <a:pt x="2138388" y="276009"/>
                  </a:lnTo>
                  <a:lnTo>
                    <a:pt x="2273985" y="411581"/>
                  </a:lnTo>
                  <a:lnTo>
                    <a:pt x="2409583" y="276009"/>
                  </a:lnTo>
                  <a:lnTo>
                    <a:pt x="2334018" y="276009"/>
                  </a:lnTo>
                  <a:lnTo>
                    <a:pt x="2357043" y="243065"/>
                  </a:lnTo>
                  <a:lnTo>
                    <a:pt x="2387955" y="217398"/>
                  </a:lnTo>
                  <a:lnTo>
                    <a:pt x="2425090" y="200736"/>
                  </a:lnTo>
                  <a:lnTo>
                    <a:pt x="2466784" y="194805"/>
                  </a:lnTo>
                  <a:lnTo>
                    <a:pt x="2494242" y="197370"/>
                  </a:lnTo>
                  <a:lnTo>
                    <a:pt x="2520111" y="204774"/>
                  </a:lnTo>
                  <a:lnTo>
                    <a:pt x="2543860" y="216547"/>
                  </a:lnTo>
                  <a:lnTo>
                    <a:pt x="2564955" y="232219"/>
                  </a:lnTo>
                  <a:lnTo>
                    <a:pt x="2702674" y="232219"/>
                  </a:lnTo>
                  <a:close/>
                </a:path>
                <a:path w="7125334" h="763905">
                  <a:moveTo>
                    <a:pt x="2794482" y="411581"/>
                  </a:moveTo>
                  <a:lnTo>
                    <a:pt x="2658884" y="276009"/>
                  </a:lnTo>
                  <a:lnTo>
                    <a:pt x="2523286" y="411581"/>
                  </a:lnTo>
                  <a:lnTo>
                    <a:pt x="2599563" y="411581"/>
                  </a:lnTo>
                  <a:lnTo>
                    <a:pt x="2576525" y="444538"/>
                  </a:lnTo>
                  <a:lnTo>
                    <a:pt x="2545626" y="470192"/>
                  </a:lnTo>
                  <a:lnTo>
                    <a:pt x="2508491" y="486854"/>
                  </a:lnTo>
                  <a:lnTo>
                    <a:pt x="2466784" y="492798"/>
                  </a:lnTo>
                  <a:lnTo>
                    <a:pt x="2439327" y="490220"/>
                  </a:lnTo>
                  <a:lnTo>
                    <a:pt x="2413470" y="482815"/>
                  </a:lnTo>
                  <a:lnTo>
                    <a:pt x="2389721" y="471043"/>
                  </a:lnTo>
                  <a:lnTo>
                    <a:pt x="2368613" y="455371"/>
                  </a:lnTo>
                  <a:lnTo>
                    <a:pt x="2230196" y="455371"/>
                  </a:lnTo>
                  <a:lnTo>
                    <a:pt x="2255177" y="497357"/>
                  </a:lnTo>
                  <a:lnTo>
                    <a:pt x="2287143" y="533730"/>
                  </a:lnTo>
                  <a:lnTo>
                    <a:pt x="2325192" y="563587"/>
                  </a:lnTo>
                  <a:lnTo>
                    <a:pt x="2368410" y="586028"/>
                  </a:lnTo>
                  <a:lnTo>
                    <a:pt x="2415908" y="600163"/>
                  </a:lnTo>
                  <a:lnTo>
                    <a:pt x="2466784" y="605078"/>
                  </a:lnTo>
                  <a:lnTo>
                    <a:pt x="2517216" y="600214"/>
                  </a:lnTo>
                  <a:lnTo>
                    <a:pt x="2564396" y="586232"/>
                  </a:lnTo>
                  <a:lnTo>
                    <a:pt x="2607386" y="564045"/>
                  </a:lnTo>
                  <a:lnTo>
                    <a:pt x="2645257" y="534581"/>
                  </a:lnTo>
                  <a:lnTo>
                    <a:pt x="2677083" y="498741"/>
                  </a:lnTo>
                  <a:lnTo>
                    <a:pt x="2701950" y="457441"/>
                  </a:lnTo>
                  <a:lnTo>
                    <a:pt x="2718917" y="411581"/>
                  </a:lnTo>
                  <a:lnTo>
                    <a:pt x="2794482" y="411581"/>
                  </a:lnTo>
                  <a:close/>
                </a:path>
                <a:path w="7125334" h="763905">
                  <a:moveTo>
                    <a:pt x="4754194" y="444614"/>
                  </a:moveTo>
                  <a:lnTo>
                    <a:pt x="4752645" y="419277"/>
                  </a:lnTo>
                  <a:lnTo>
                    <a:pt x="4748111" y="394970"/>
                  </a:lnTo>
                  <a:lnTo>
                    <a:pt x="4740732" y="371767"/>
                  </a:lnTo>
                  <a:lnTo>
                    <a:pt x="4730686" y="349745"/>
                  </a:lnTo>
                  <a:lnTo>
                    <a:pt x="4692904" y="387527"/>
                  </a:lnTo>
                  <a:lnTo>
                    <a:pt x="4697793" y="401053"/>
                  </a:lnTo>
                  <a:lnTo>
                    <a:pt x="4701197" y="415124"/>
                  </a:lnTo>
                  <a:lnTo>
                    <a:pt x="4703178" y="429666"/>
                  </a:lnTo>
                  <a:lnTo>
                    <a:pt x="4703813" y="444614"/>
                  </a:lnTo>
                  <a:lnTo>
                    <a:pt x="4696079" y="492239"/>
                  </a:lnTo>
                  <a:lnTo>
                    <a:pt x="4674552" y="533704"/>
                  </a:lnTo>
                  <a:lnTo>
                    <a:pt x="4641786" y="566470"/>
                  </a:lnTo>
                  <a:lnTo>
                    <a:pt x="4600321" y="587984"/>
                  </a:lnTo>
                  <a:lnTo>
                    <a:pt x="4552683" y="595731"/>
                  </a:lnTo>
                  <a:lnTo>
                    <a:pt x="4505045" y="587984"/>
                  </a:lnTo>
                  <a:lnTo>
                    <a:pt x="4463580" y="566470"/>
                  </a:lnTo>
                  <a:lnTo>
                    <a:pt x="4430814" y="533704"/>
                  </a:lnTo>
                  <a:lnTo>
                    <a:pt x="4409287" y="492239"/>
                  </a:lnTo>
                  <a:lnTo>
                    <a:pt x="4401553" y="444614"/>
                  </a:lnTo>
                  <a:lnTo>
                    <a:pt x="4409287" y="396976"/>
                  </a:lnTo>
                  <a:lnTo>
                    <a:pt x="4430814" y="355511"/>
                  </a:lnTo>
                  <a:lnTo>
                    <a:pt x="4463580" y="322745"/>
                  </a:lnTo>
                  <a:lnTo>
                    <a:pt x="4505045" y="301231"/>
                  </a:lnTo>
                  <a:lnTo>
                    <a:pt x="4552683" y="293497"/>
                  </a:lnTo>
                  <a:lnTo>
                    <a:pt x="4567631" y="294259"/>
                  </a:lnTo>
                  <a:lnTo>
                    <a:pt x="4582172" y="296430"/>
                  </a:lnTo>
                  <a:lnTo>
                    <a:pt x="4596257" y="299872"/>
                  </a:lnTo>
                  <a:lnTo>
                    <a:pt x="4609782" y="304406"/>
                  </a:lnTo>
                  <a:lnTo>
                    <a:pt x="4647565" y="266623"/>
                  </a:lnTo>
                  <a:lnTo>
                    <a:pt x="4625530" y="256578"/>
                  </a:lnTo>
                  <a:lnTo>
                    <a:pt x="4602327" y="249212"/>
                  </a:lnTo>
                  <a:lnTo>
                    <a:pt x="4578020" y="244665"/>
                  </a:lnTo>
                  <a:lnTo>
                    <a:pt x="4552683" y="243128"/>
                  </a:lnTo>
                  <a:lnTo>
                    <a:pt x="4506620" y="248462"/>
                  </a:lnTo>
                  <a:lnTo>
                    <a:pt x="4464266" y="263677"/>
                  </a:lnTo>
                  <a:lnTo>
                    <a:pt x="4426839" y="287528"/>
                  </a:lnTo>
                  <a:lnTo>
                    <a:pt x="4395584" y="318782"/>
                  </a:lnTo>
                  <a:lnTo>
                    <a:pt x="4371733" y="356196"/>
                  </a:lnTo>
                  <a:lnTo>
                    <a:pt x="4356519" y="398551"/>
                  </a:lnTo>
                  <a:lnTo>
                    <a:pt x="4351172" y="444614"/>
                  </a:lnTo>
                  <a:lnTo>
                    <a:pt x="4356519" y="490664"/>
                  </a:lnTo>
                  <a:lnTo>
                    <a:pt x="4371733" y="533019"/>
                  </a:lnTo>
                  <a:lnTo>
                    <a:pt x="4395584" y="570433"/>
                  </a:lnTo>
                  <a:lnTo>
                    <a:pt x="4426839" y="601687"/>
                  </a:lnTo>
                  <a:lnTo>
                    <a:pt x="4464266" y="625538"/>
                  </a:lnTo>
                  <a:lnTo>
                    <a:pt x="4506620" y="640753"/>
                  </a:lnTo>
                  <a:lnTo>
                    <a:pt x="4552683" y="646099"/>
                  </a:lnTo>
                  <a:lnTo>
                    <a:pt x="4598746" y="640753"/>
                  </a:lnTo>
                  <a:lnTo>
                    <a:pt x="4641100" y="625538"/>
                  </a:lnTo>
                  <a:lnTo>
                    <a:pt x="4678527" y="601687"/>
                  </a:lnTo>
                  <a:lnTo>
                    <a:pt x="4709782" y="570433"/>
                  </a:lnTo>
                  <a:lnTo>
                    <a:pt x="4733633" y="533019"/>
                  </a:lnTo>
                  <a:lnTo>
                    <a:pt x="4748847" y="490664"/>
                  </a:lnTo>
                  <a:lnTo>
                    <a:pt x="4754194" y="444614"/>
                  </a:lnTo>
                  <a:close/>
                </a:path>
                <a:path w="7125334" h="763905">
                  <a:moveTo>
                    <a:pt x="4871745" y="444614"/>
                  </a:moveTo>
                  <a:lnTo>
                    <a:pt x="4869269" y="404495"/>
                  </a:lnTo>
                  <a:lnTo>
                    <a:pt x="4861979" y="366115"/>
                  </a:lnTo>
                  <a:lnTo>
                    <a:pt x="4850142" y="329615"/>
                  </a:lnTo>
                  <a:lnTo>
                    <a:pt x="4833963" y="295173"/>
                  </a:lnTo>
                  <a:lnTo>
                    <a:pt x="4828083" y="300215"/>
                  </a:lnTo>
                  <a:lnTo>
                    <a:pt x="4817173" y="311962"/>
                  </a:lnTo>
                  <a:lnTo>
                    <a:pt x="4801209" y="310286"/>
                  </a:lnTo>
                  <a:lnTo>
                    <a:pt x="4783582" y="307771"/>
                  </a:lnTo>
                  <a:lnTo>
                    <a:pt x="4799406" y="339064"/>
                  </a:lnTo>
                  <a:lnTo>
                    <a:pt x="4811293" y="372414"/>
                  </a:lnTo>
                  <a:lnTo>
                    <a:pt x="4818773" y="407644"/>
                  </a:lnTo>
                  <a:lnTo>
                    <a:pt x="4821364" y="444614"/>
                  </a:lnTo>
                  <a:lnTo>
                    <a:pt x="4817021" y="492734"/>
                  </a:lnTo>
                  <a:lnTo>
                    <a:pt x="4804486" y="538099"/>
                  </a:lnTo>
                  <a:lnTo>
                    <a:pt x="4784547" y="579932"/>
                  </a:lnTo>
                  <a:lnTo>
                    <a:pt x="4757979" y="617448"/>
                  </a:lnTo>
                  <a:lnTo>
                    <a:pt x="4725543" y="649871"/>
                  </a:lnTo>
                  <a:lnTo>
                    <a:pt x="4688014" y="676440"/>
                  </a:lnTo>
                  <a:lnTo>
                    <a:pt x="4646193" y="696379"/>
                  </a:lnTo>
                  <a:lnTo>
                    <a:pt x="4600816" y="708914"/>
                  </a:lnTo>
                  <a:lnTo>
                    <a:pt x="4552683" y="713257"/>
                  </a:lnTo>
                  <a:lnTo>
                    <a:pt x="4504550" y="708914"/>
                  </a:lnTo>
                  <a:lnTo>
                    <a:pt x="4459173" y="696379"/>
                  </a:lnTo>
                  <a:lnTo>
                    <a:pt x="4417352" y="676440"/>
                  </a:lnTo>
                  <a:lnTo>
                    <a:pt x="4379823" y="649871"/>
                  </a:lnTo>
                  <a:lnTo>
                    <a:pt x="4347388" y="617448"/>
                  </a:lnTo>
                  <a:lnTo>
                    <a:pt x="4320819" y="579932"/>
                  </a:lnTo>
                  <a:lnTo>
                    <a:pt x="4300880" y="538099"/>
                  </a:lnTo>
                  <a:lnTo>
                    <a:pt x="4288345" y="492734"/>
                  </a:lnTo>
                  <a:lnTo>
                    <a:pt x="4284002" y="444614"/>
                  </a:lnTo>
                  <a:lnTo>
                    <a:pt x="4288345" y="396481"/>
                  </a:lnTo>
                  <a:lnTo>
                    <a:pt x="4300880" y="351116"/>
                  </a:lnTo>
                  <a:lnTo>
                    <a:pt x="4320819" y="309295"/>
                  </a:lnTo>
                  <a:lnTo>
                    <a:pt x="4347388" y="271780"/>
                  </a:lnTo>
                  <a:lnTo>
                    <a:pt x="4379823" y="239344"/>
                  </a:lnTo>
                  <a:lnTo>
                    <a:pt x="4417352" y="212775"/>
                  </a:lnTo>
                  <a:lnTo>
                    <a:pt x="4459173" y="192836"/>
                  </a:lnTo>
                  <a:lnTo>
                    <a:pt x="4504550" y="180301"/>
                  </a:lnTo>
                  <a:lnTo>
                    <a:pt x="4552683" y="175958"/>
                  </a:lnTo>
                  <a:lnTo>
                    <a:pt x="4589297" y="178435"/>
                  </a:lnTo>
                  <a:lnTo>
                    <a:pt x="4624578" y="185724"/>
                  </a:lnTo>
                  <a:lnTo>
                    <a:pt x="4658118" y="197561"/>
                  </a:lnTo>
                  <a:lnTo>
                    <a:pt x="4689538" y="213741"/>
                  </a:lnTo>
                  <a:lnTo>
                    <a:pt x="4687862" y="196951"/>
                  </a:lnTo>
                  <a:lnTo>
                    <a:pt x="4685347" y="180162"/>
                  </a:lnTo>
                  <a:lnTo>
                    <a:pt x="4702975" y="162521"/>
                  </a:lnTo>
                  <a:lnTo>
                    <a:pt x="4668037" y="146837"/>
                  </a:lnTo>
                  <a:lnTo>
                    <a:pt x="4631296" y="135242"/>
                  </a:lnTo>
                  <a:lnTo>
                    <a:pt x="4592815" y="128054"/>
                  </a:lnTo>
                  <a:lnTo>
                    <a:pt x="4552683" y="125590"/>
                  </a:lnTo>
                  <a:lnTo>
                    <a:pt x="4505515" y="129044"/>
                  </a:lnTo>
                  <a:lnTo>
                    <a:pt x="4460494" y="139090"/>
                  </a:lnTo>
                  <a:lnTo>
                    <a:pt x="4418127" y="155219"/>
                  </a:lnTo>
                  <a:lnTo>
                    <a:pt x="4378896" y="176961"/>
                  </a:lnTo>
                  <a:lnTo>
                    <a:pt x="4343311" y="203796"/>
                  </a:lnTo>
                  <a:lnTo>
                    <a:pt x="4311840" y="235267"/>
                  </a:lnTo>
                  <a:lnTo>
                    <a:pt x="4284992" y="270852"/>
                  </a:lnTo>
                  <a:lnTo>
                    <a:pt x="4263263" y="310070"/>
                  </a:lnTo>
                  <a:lnTo>
                    <a:pt x="4247121" y="352437"/>
                  </a:lnTo>
                  <a:lnTo>
                    <a:pt x="4237075" y="397446"/>
                  </a:lnTo>
                  <a:lnTo>
                    <a:pt x="4233621" y="444614"/>
                  </a:lnTo>
                  <a:lnTo>
                    <a:pt x="4237075" y="491782"/>
                  </a:lnTo>
                  <a:lnTo>
                    <a:pt x="4247121" y="536790"/>
                  </a:lnTo>
                  <a:lnTo>
                    <a:pt x="4263263" y="579145"/>
                  </a:lnTo>
                  <a:lnTo>
                    <a:pt x="4284992" y="618375"/>
                  </a:lnTo>
                  <a:lnTo>
                    <a:pt x="4311840" y="653961"/>
                  </a:lnTo>
                  <a:lnTo>
                    <a:pt x="4343311" y="685419"/>
                  </a:lnTo>
                  <a:lnTo>
                    <a:pt x="4378896" y="712266"/>
                  </a:lnTo>
                  <a:lnTo>
                    <a:pt x="4418127" y="733996"/>
                  </a:lnTo>
                  <a:lnTo>
                    <a:pt x="4460494" y="750138"/>
                  </a:lnTo>
                  <a:lnTo>
                    <a:pt x="4505515" y="760171"/>
                  </a:lnTo>
                  <a:lnTo>
                    <a:pt x="4552683" y="763638"/>
                  </a:lnTo>
                  <a:lnTo>
                    <a:pt x="4599851" y="760171"/>
                  </a:lnTo>
                  <a:lnTo>
                    <a:pt x="4644872" y="750138"/>
                  </a:lnTo>
                  <a:lnTo>
                    <a:pt x="4687240" y="733996"/>
                  </a:lnTo>
                  <a:lnTo>
                    <a:pt x="4726470" y="712266"/>
                  </a:lnTo>
                  <a:lnTo>
                    <a:pt x="4762055" y="685419"/>
                  </a:lnTo>
                  <a:lnTo>
                    <a:pt x="4793526" y="653961"/>
                  </a:lnTo>
                  <a:lnTo>
                    <a:pt x="4820374" y="618375"/>
                  </a:lnTo>
                  <a:lnTo>
                    <a:pt x="4842103" y="579145"/>
                  </a:lnTo>
                  <a:lnTo>
                    <a:pt x="4858245" y="536790"/>
                  </a:lnTo>
                  <a:lnTo>
                    <a:pt x="4868291" y="491782"/>
                  </a:lnTo>
                  <a:lnTo>
                    <a:pt x="4871745" y="444614"/>
                  </a:lnTo>
                  <a:close/>
                </a:path>
                <a:path w="7125334" h="763905">
                  <a:moveTo>
                    <a:pt x="4896929" y="184353"/>
                  </a:moveTo>
                  <a:lnTo>
                    <a:pt x="4821364" y="175958"/>
                  </a:lnTo>
                  <a:lnTo>
                    <a:pt x="4812970" y="100406"/>
                  </a:lnTo>
                  <a:lnTo>
                    <a:pt x="4720615" y="192747"/>
                  </a:lnTo>
                  <a:lnTo>
                    <a:pt x="4725644" y="236410"/>
                  </a:lnTo>
                  <a:lnTo>
                    <a:pt x="4591304" y="370725"/>
                  </a:lnTo>
                  <a:lnTo>
                    <a:pt x="4582185" y="366674"/>
                  </a:lnTo>
                  <a:lnTo>
                    <a:pt x="4572520" y="363486"/>
                  </a:lnTo>
                  <a:lnTo>
                    <a:pt x="4562386" y="361403"/>
                  </a:lnTo>
                  <a:lnTo>
                    <a:pt x="4551845" y="360654"/>
                  </a:lnTo>
                  <a:lnTo>
                    <a:pt x="4519244" y="367284"/>
                  </a:lnTo>
                  <a:lnTo>
                    <a:pt x="4492549" y="385318"/>
                  </a:lnTo>
                  <a:lnTo>
                    <a:pt x="4474502" y="412013"/>
                  </a:lnTo>
                  <a:lnTo>
                    <a:pt x="4467885" y="444614"/>
                  </a:lnTo>
                  <a:lnTo>
                    <a:pt x="4474502" y="477202"/>
                  </a:lnTo>
                  <a:lnTo>
                    <a:pt x="4492549" y="503897"/>
                  </a:lnTo>
                  <a:lnTo>
                    <a:pt x="4519244" y="521944"/>
                  </a:lnTo>
                  <a:lnTo>
                    <a:pt x="4551845" y="528561"/>
                  </a:lnTo>
                  <a:lnTo>
                    <a:pt x="4584446" y="521944"/>
                  </a:lnTo>
                  <a:lnTo>
                    <a:pt x="4611141" y="503897"/>
                  </a:lnTo>
                  <a:lnTo>
                    <a:pt x="4629188" y="477202"/>
                  </a:lnTo>
                  <a:lnTo>
                    <a:pt x="4635805" y="444614"/>
                  </a:lnTo>
                  <a:lnTo>
                    <a:pt x="4635195" y="434213"/>
                  </a:lnTo>
                  <a:lnTo>
                    <a:pt x="4633392" y="424357"/>
                  </a:lnTo>
                  <a:lnTo>
                    <a:pt x="4630496" y="414972"/>
                  </a:lnTo>
                  <a:lnTo>
                    <a:pt x="4626572" y="405993"/>
                  </a:lnTo>
                  <a:lnTo>
                    <a:pt x="4760912" y="271665"/>
                  </a:lnTo>
                  <a:lnTo>
                    <a:pt x="4804575" y="276707"/>
                  </a:lnTo>
                  <a:lnTo>
                    <a:pt x="4896929" y="184353"/>
                  </a:lnTo>
                  <a:close/>
                </a:path>
                <a:path w="7125334" h="763905">
                  <a:moveTo>
                    <a:pt x="7125144" y="293484"/>
                  </a:moveTo>
                  <a:lnTo>
                    <a:pt x="7124344" y="289674"/>
                  </a:lnTo>
                  <a:lnTo>
                    <a:pt x="7118274" y="260464"/>
                  </a:lnTo>
                  <a:lnTo>
                    <a:pt x="7104647" y="240144"/>
                  </a:lnTo>
                  <a:lnTo>
                    <a:pt x="7099541" y="232524"/>
                  </a:lnTo>
                  <a:lnTo>
                    <a:pt x="7087159" y="224040"/>
                  </a:lnTo>
                  <a:lnTo>
                    <a:pt x="7087159" y="339204"/>
                  </a:lnTo>
                  <a:lnTo>
                    <a:pt x="6988657" y="339204"/>
                  </a:lnTo>
                  <a:lnTo>
                    <a:pt x="7005561" y="303644"/>
                  </a:lnTo>
                  <a:lnTo>
                    <a:pt x="7031355" y="296024"/>
                  </a:lnTo>
                  <a:lnTo>
                    <a:pt x="7045045" y="296024"/>
                  </a:lnTo>
                  <a:lnTo>
                    <a:pt x="7082307" y="309994"/>
                  </a:lnTo>
                  <a:lnTo>
                    <a:pt x="7087159" y="339204"/>
                  </a:lnTo>
                  <a:lnTo>
                    <a:pt x="7087159" y="224040"/>
                  </a:lnTo>
                  <a:lnTo>
                    <a:pt x="7071741" y="213474"/>
                  </a:lnTo>
                  <a:lnTo>
                    <a:pt x="7062292" y="211721"/>
                  </a:lnTo>
                  <a:lnTo>
                    <a:pt x="7062292" y="265544"/>
                  </a:lnTo>
                  <a:lnTo>
                    <a:pt x="7060362" y="274434"/>
                  </a:lnTo>
                  <a:lnTo>
                    <a:pt x="7055091" y="282054"/>
                  </a:lnTo>
                  <a:lnTo>
                    <a:pt x="7047281" y="287134"/>
                  </a:lnTo>
                  <a:lnTo>
                    <a:pt x="7037705" y="289674"/>
                  </a:lnTo>
                  <a:lnTo>
                    <a:pt x="7028142" y="287134"/>
                  </a:lnTo>
                  <a:lnTo>
                    <a:pt x="7020331" y="282054"/>
                  </a:lnTo>
                  <a:lnTo>
                    <a:pt x="7015061" y="274434"/>
                  </a:lnTo>
                  <a:lnTo>
                    <a:pt x="7013130" y="265544"/>
                  </a:lnTo>
                  <a:lnTo>
                    <a:pt x="7015112" y="255384"/>
                  </a:lnTo>
                  <a:lnTo>
                    <a:pt x="7020395" y="247764"/>
                  </a:lnTo>
                  <a:lnTo>
                    <a:pt x="7028180" y="242684"/>
                  </a:lnTo>
                  <a:lnTo>
                    <a:pt x="7037705" y="240144"/>
                  </a:lnTo>
                  <a:lnTo>
                    <a:pt x="7047281" y="242684"/>
                  </a:lnTo>
                  <a:lnTo>
                    <a:pt x="7055091" y="247764"/>
                  </a:lnTo>
                  <a:lnTo>
                    <a:pt x="7060362" y="255384"/>
                  </a:lnTo>
                  <a:lnTo>
                    <a:pt x="7062292" y="265544"/>
                  </a:lnTo>
                  <a:lnTo>
                    <a:pt x="7062292" y="211721"/>
                  </a:lnTo>
                  <a:lnTo>
                    <a:pt x="7003682" y="213474"/>
                  </a:lnTo>
                  <a:lnTo>
                    <a:pt x="6957149" y="260464"/>
                  </a:lnTo>
                  <a:lnTo>
                    <a:pt x="6950278" y="293484"/>
                  </a:lnTo>
                  <a:lnTo>
                    <a:pt x="6950291" y="298564"/>
                  </a:lnTo>
                  <a:lnTo>
                    <a:pt x="6950646" y="302374"/>
                  </a:lnTo>
                  <a:lnTo>
                    <a:pt x="6951345" y="307454"/>
                  </a:lnTo>
                  <a:lnTo>
                    <a:pt x="6850215" y="349364"/>
                  </a:lnTo>
                  <a:lnTo>
                    <a:pt x="6839864" y="335394"/>
                  </a:lnTo>
                  <a:lnTo>
                    <a:pt x="6834213" y="327774"/>
                  </a:lnTo>
                  <a:lnTo>
                    <a:pt x="6813956" y="309994"/>
                  </a:lnTo>
                  <a:lnTo>
                    <a:pt x="6812623" y="309283"/>
                  </a:lnTo>
                  <a:lnTo>
                    <a:pt x="6812623" y="471284"/>
                  </a:lnTo>
                  <a:lnTo>
                    <a:pt x="6676618" y="471284"/>
                  </a:lnTo>
                  <a:lnTo>
                    <a:pt x="6683413" y="431914"/>
                  </a:lnTo>
                  <a:lnTo>
                    <a:pt x="6737528" y="411594"/>
                  </a:lnTo>
                  <a:lnTo>
                    <a:pt x="6751739" y="411594"/>
                  </a:lnTo>
                  <a:lnTo>
                    <a:pt x="6790118" y="421754"/>
                  </a:lnTo>
                  <a:lnTo>
                    <a:pt x="6812623" y="471284"/>
                  </a:lnTo>
                  <a:lnTo>
                    <a:pt x="6812623" y="309283"/>
                  </a:lnTo>
                  <a:lnTo>
                    <a:pt x="6790283" y="297294"/>
                  </a:lnTo>
                  <a:lnTo>
                    <a:pt x="6778815" y="293966"/>
                  </a:lnTo>
                  <a:lnTo>
                    <a:pt x="6778815" y="368414"/>
                  </a:lnTo>
                  <a:lnTo>
                    <a:pt x="6776174" y="382384"/>
                  </a:lnTo>
                  <a:lnTo>
                    <a:pt x="6768897" y="392544"/>
                  </a:lnTo>
                  <a:lnTo>
                    <a:pt x="6758076" y="400164"/>
                  </a:lnTo>
                  <a:lnTo>
                    <a:pt x="6744817" y="402704"/>
                  </a:lnTo>
                  <a:lnTo>
                    <a:pt x="6731533" y="400164"/>
                  </a:lnTo>
                  <a:lnTo>
                    <a:pt x="6720675" y="392544"/>
                  </a:lnTo>
                  <a:lnTo>
                    <a:pt x="6713334" y="382384"/>
                  </a:lnTo>
                  <a:lnTo>
                    <a:pt x="6710616" y="368414"/>
                  </a:lnTo>
                  <a:lnTo>
                    <a:pt x="6713283" y="355714"/>
                  </a:lnTo>
                  <a:lnTo>
                    <a:pt x="6718147" y="348094"/>
                  </a:lnTo>
                  <a:lnTo>
                    <a:pt x="6720573" y="344284"/>
                  </a:lnTo>
                  <a:lnTo>
                    <a:pt x="6731381" y="337934"/>
                  </a:lnTo>
                  <a:lnTo>
                    <a:pt x="6744614" y="335394"/>
                  </a:lnTo>
                  <a:lnTo>
                    <a:pt x="6757898" y="337934"/>
                  </a:lnTo>
                  <a:lnTo>
                    <a:pt x="6768757" y="344284"/>
                  </a:lnTo>
                  <a:lnTo>
                    <a:pt x="6776098" y="355714"/>
                  </a:lnTo>
                  <a:lnTo>
                    <a:pt x="6778815" y="368414"/>
                  </a:lnTo>
                  <a:lnTo>
                    <a:pt x="6778815" y="293966"/>
                  </a:lnTo>
                  <a:lnTo>
                    <a:pt x="6764045" y="289674"/>
                  </a:lnTo>
                  <a:lnTo>
                    <a:pt x="6764045" y="180454"/>
                  </a:lnTo>
                  <a:lnTo>
                    <a:pt x="6795706" y="166484"/>
                  </a:lnTo>
                  <a:lnTo>
                    <a:pt x="6818643" y="142354"/>
                  </a:lnTo>
                  <a:lnTo>
                    <a:pt x="6819125" y="141084"/>
                  </a:lnTo>
                  <a:lnTo>
                    <a:pt x="6830733" y="110604"/>
                  </a:lnTo>
                  <a:lnTo>
                    <a:pt x="6830669" y="108064"/>
                  </a:lnTo>
                  <a:lnTo>
                    <a:pt x="6830606" y="105524"/>
                  </a:lnTo>
                  <a:lnTo>
                    <a:pt x="6830542" y="102984"/>
                  </a:lnTo>
                  <a:lnTo>
                    <a:pt x="6830479" y="100444"/>
                  </a:lnTo>
                  <a:lnTo>
                    <a:pt x="6830415" y="97904"/>
                  </a:lnTo>
                  <a:lnTo>
                    <a:pt x="6830250" y="91554"/>
                  </a:lnTo>
                  <a:lnTo>
                    <a:pt x="6830187" y="89014"/>
                  </a:lnTo>
                  <a:lnTo>
                    <a:pt x="6829869" y="76314"/>
                  </a:lnTo>
                  <a:lnTo>
                    <a:pt x="6815607" y="44564"/>
                  </a:lnTo>
                  <a:lnTo>
                    <a:pt x="6812889" y="42024"/>
                  </a:lnTo>
                  <a:lnTo>
                    <a:pt x="6793585" y="23977"/>
                  </a:lnTo>
                  <a:lnTo>
                    <a:pt x="6793585" y="141084"/>
                  </a:lnTo>
                  <a:lnTo>
                    <a:pt x="6696049" y="141084"/>
                  </a:lnTo>
                  <a:lnTo>
                    <a:pt x="6696138" y="118224"/>
                  </a:lnTo>
                  <a:lnTo>
                    <a:pt x="6737896" y="97904"/>
                  </a:lnTo>
                  <a:lnTo>
                    <a:pt x="6758279" y="97904"/>
                  </a:lnTo>
                  <a:lnTo>
                    <a:pt x="6793497" y="118224"/>
                  </a:lnTo>
                  <a:lnTo>
                    <a:pt x="6793585" y="141084"/>
                  </a:lnTo>
                  <a:lnTo>
                    <a:pt x="6793585" y="23977"/>
                  </a:lnTo>
                  <a:lnTo>
                    <a:pt x="6791160" y="21704"/>
                  </a:lnTo>
                  <a:lnTo>
                    <a:pt x="6769100" y="13652"/>
                  </a:lnTo>
                  <a:lnTo>
                    <a:pt x="6769100" y="66154"/>
                  </a:lnTo>
                  <a:lnTo>
                    <a:pt x="6767182" y="76314"/>
                  </a:lnTo>
                  <a:lnTo>
                    <a:pt x="6761924" y="83934"/>
                  </a:lnTo>
                  <a:lnTo>
                    <a:pt x="6754152" y="89014"/>
                  </a:lnTo>
                  <a:lnTo>
                    <a:pt x="6744614" y="91554"/>
                  </a:lnTo>
                  <a:lnTo>
                    <a:pt x="6735115" y="89014"/>
                  </a:lnTo>
                  <a:lnTo>
                    <a:pt x="6727342" y="83934"/>
                  </a:lnTo>
                  <a:lnTo>
                    <a:pt x="6722084" y="76314"/>
                  </a:lnTo>
                  <a:lnTo>
                    <a:pt x="6720141" y="67424"/>
                  </a:lnTo>
                  <a:lnTo>
                    <a:pt x="6722021" y="57264"/>
                  </a:lnTo>
                  <a:lnTo>
                    <a:pt x="6727241" y="49644"/>
                  </a:lnTo>
                  <a:lnTo>
                    <a:pt x="6735000" y="44564"/>
                  </a:lnTo>
                  <a:lnTo>
                    <a:pt x="6744525" y="42024"/>
                  </a:lnTo>
                  <a:lnTo>
                    <a:pt x="6754152" y="44564"/>
                  </a:lnTo>
                  <a:lnTo>
                    <a:pt x="6761924" y="49644"/>
                  </a:lnTo>
                  <a:lnTo>
                    <a:pt x="6767182" y="57264"/>
                  </a:lnTo>
                  <a:lnTo>
                    <a:pt x="6769100" y="66154"/>
                  </a:lnTo>
                  <a:lnTo>
                    <a:pt x="6769100" y="13652"/>
                  </a:lnTo>
                  <a:lnTo>
                    <a:pt x="6759892" y="10274"/>
                  </a:lnTo>
                  <a:lnTo>
                    <a:pt x="6725196" y="10274"/>
                  </a:lnTo>
                  <a:lnTo>
                    <a:pt x="6693535" y="24244"/>
                  </a:lnTo>
                  <a:lnTo>
                    <a:pt x="6670611" y="49644"/>
                  </a:lnTo>
                  <a:lnTo>
                    <a:pt x="6658508" y="80124"/>
                  </a:lnTo>
                  <a:lnTo>
                    <a:pt x="6658610" y="83934"/>
                  </a:lnTo>
                  <a:lnTo>
                    <a:pt x="6658724" y="89014"/>
                  </a:lnTo>
                  <a:lnTo>
                    <a:pt x="6658788" y="91554"/>
                  </a:lnTo>
                  <a:lnTo>
                    <a:pt x="6659372" y="115684"/>
                  </a:lnTo>
                  <a:lnTo>
                    <a:pt x="6668198" y="138544"/>
                  </a:lnTo>
                  <a:lnTo>
                    <a:pt x="6682791" y="157594"/>
                  </a:lnTo>
                  <a:lnTo>
                    <a:pt x="6702133" y="171564"/>
                  </a:lnTo>
                  <a:lnTo>
                    <a:pt x="6725196" y="180454"/>
                  </a:lnTo>
                  <a:lnTo>
                    <a:pt x="6725196" y="289674"/>
                  </a:lnTo>
                  <a:lnTo>
                    <a:pt x="6699186" y="297294"/>
                  </a:lnTo>
                  <a:lnTo>
                    <a:pt x="6675691" y="308724"/>
                  </a:lnTo>
                  <a:lnTo>
                    <a:pt x="6655536" y="326504"/>
                  </a:lnTo>
                  <a:lnTo>
                    <a:pt x="6639509" y="348094"/>
                  </a:lnTo>
                  <a:lnTo>
                    <a:pt x="6630276" y="344284"/>
                  </a:lnTo>
                  <a:lnTo>
                    <a:pt x="6617983" y="339204"/>
                  </a:lnTo>
                  <a:lnTo>
                    <a:pt x="6541097" y="307454"/>
                  </a:lnTo>
                  <a:lnTo>
                    <a:pt x="6541033" y="306184"/>
                  </a:lnTo>
                  <a:lnTo>
                    <a:pt x="6540919" y="303644"/>
                  </a:lnTo>
                  <a:lnTo>
                    <a:pt x="6540805" y="301104"/>
                  </a:lnTo>
                  <a:lnTo>
                    <a:pt x="6540678" y="298564"/>
                  </a:lnTo>
                  <a:lnTo>
                    <a:pt x="6540563" y="296024"/>
                  </a:lnTo>
                  <a:lnTo>
                    <a:pt x="6540449" y="293484"/>
                  </a:lnTo>
                  <a:lnTo>
                    <a:pt x="6540271" y="289674"/>
                  </a:lnTo>
                  <a:lnTo>
                    <a:pt x="6525234" y="242684"/>
                  </a:lnTo>
                  <a:lnTo>
                    <a:pt x="6503886" y="222846"/>
                  </a:lnTo>
                  <a:lnTo>
                    <a:pt x="6503886" y="339204"/>
                  </a:lnTo>
                  <a:lnTo>
                    <a:pt x="6405766" y="339204"/>
                  </a:lnTo>
                  <a:lnTo>
                    <a:pt x="6422187" y="303644"/>
                  </a:lnTo>
                  <a:lnTo>
                    <a:pt x="6447993" y="296024"/>
                  </a:lnTo>
                  <a:lnTo>
                    <a:pt x="6461684" y="296024"/>
                  </a:lnTo>
                  <a:lnTo>
                    <a:pt x="6498933" y="309994"/>
                  </a:lnTo>
                  <a:lnTo>
                    <a:pt x="6503886" y="339204"/>
                  </a:lnTo>
                  <a:lnTo>
                    <a:pt x="6503886" y="222846"/>
                  </a:lnTo>
                  <a:lnTo>
                    <a:pt x="6500635" y="219824"/>
                  </a:lnTo>
                  <a:lnTo>
                    <a:pt x="6479895" y="211747"/>
                  </a:lnTo>
                  <a:lnTo>
                    <a:pt x="6479895" y="265544"/>
                  </a:lnTo>
                  <a:lnTo>
                    <a:pt x="6477965" y="274434"/>
                  </a:lnTo>
                  <a:lnTo>
                    <a:pt x="6472695" y="282054"/>
                  </a:lnTo>
                  <a:lnTo>
                    <a:pt x="6464884" y="287134"/>
                  </a:lnTo>
                  <a:lnTo>
                    <a:pt x="6455321" y="289674"/>
                  </a:lnTo>
                  <a:lnTo>
                    <a:pt x="6445745" y="287134"/>
                  </a:lnTo>
                  <a:lnTo>
                    <a:pt x="6437935" y="282054"/>
                  </a:lnTo>
                  <a:lnTo>
                    <a:pt x="6432664" y="274434"/>
                  </a:lnTo>
                  <a:lnTo>
                    <a:pt x="6430734" y="265544"/>
                  </a:lnTo>
                  <a:lnTo>
                    <a:pt x="6432664" y="255384"/>
                  </a:lnTo>
                  <a:lnTo>
                    <a:pt x="6437820" y="247764"/>
                  </a:lnTo>
                  <a:lnTo>
                    <a:pt x="6445453" y="242684"/>
                  </a:lnTo>
                  <a:lnTo>
                    <a:pt x="6454826" y="240144"/>
                  </a:lnTo>
                  <a:lnTo>
                    <a:pt x="6455321" y="240144"/>
                  </a:lnTo>
                  <a:lnTo>
                    <a:pt x="6464884" y="242684"/>
                  </a:lnTo>
                  <a:lnTo>
                    <a:pt x="6472695" y="247764"/>
                  </a:lnTo>
                  <a:lnTo>
                    <a:pt x="6477965" y="255384"/>
                  </a:lnTo>
                  <a:lnTo>
                    <a:pt x="6479895" y="265544"/>
                  </a:lnTo>
                  <a:lnTo>
                    <a:pt x="6479895" y="211747"/>
                  </a:lnTo>
                  <a:lnTo>
                    <a:pt x="6468046" y="207124"/>
                  </a:lnTo>
                  <a:lnTo>
                    <a:pt x="6433375" y="209664"/>
                  </a:lnTo>
                  <a:lnTo>
                    <a:pt x="6403035" y="223634"/>
                  </a:lnTo>
                  <a:lnTo>
                    <a:pt x="6380277" y="247764"/>
                  </a:lnTo>
                  <a:lnTo>
                    <a:pt x="6368288" y="280784"/>
                  </a:lnTo>
                  <a:lnTo>
                    <a:pt x="6368339" y="282054"/>
                  </a:lnTo>
                  <a:lnTo>
                    <a:pt x="6384150" y="345554"/>
                  </a:lnTo>
                  <a:lnTo>
                    <a:pt x="6441338" y="379844"/>
                  </a:lnTo>
                  <a:lnTo>
                    <a:pt x="6465862" y="381114"/>
                  </a:lnTo>
                  <a:lnTo>
                    <a:pt x="6489103" y="374764"/>
                  </a:lnTo>
                  <a:lnTo>
                    <a:pt x="6509728" y="362064"/>
                  </a:lnTo>
                  <a:lnTo>
                    <a:pt x="6526428" y="344284"/>
                  </a:lnTo>
                  <a:lnTo>
                    <a:pt x="6625717" y="384924"/>
                  </a:lnTo>
                  <a:lnTo>
                    <a:pt x="6625590" y="386194"/>
                  </a:lnTo>
                  <a:lnTo>
                    <a:pt x="6623329" y="409054"/>
                  </a:lnTo>
                  <a:lnTo>
                    <a:pt x="6623355" y="411594"/>
                  </a:lnTo>
                  <a:lnTo>
                    <a:pt x="6626123" y="435724"/>
                  </a:lnTo>
                  <a:lnTo>
                    <a:pt x="6634277" y="459854"/>
                  </a:lnTo>
                  <a:lnTo>
                    <a:pt x="6647472" y="481444"/>
                  </a:lnTo>
                  <a:lnTo>
                    <a:pt x="6570142" y="559689"/>
                  </a:lnTo>
                  <a:lnTo>
                    <a:pt x="6570142" y="663054"/>
                  </a:lnTo>
                  <a:lnTo>
                    <a:pt x="6569761" y="682104"/>
                  </a:lnTo>
                  <a:lnTo>
                    <a:pt x="6472606" y="682104"/>
                  </a:lnTo>
                  <a:lnTo>
                    <a:pt x="6472695" y="659244"/>
                  </a:lnTo>
                  <a:lnTo>
                    <a:pt x="6474473" y="655434"/>
                  </a:lnTo>
                  <a:lnTo>
                    <a:pt x="6477470" y="654164"/>
                  </a:lnTo>
                  <a:lnTo>
                    <a:pt x="6483058" y="650354"/>
                  </a:lnTo>
                  <a:lnTo>
                    <a:pt x="6488925" y="646544"/>
                  </a:lnTo>
                  <a:lnTo>
                    <a:pt x="6495034" y="644004"/>
                  </a:lnTo>
                  <a:lnTo>
                    <a:pt x="6501358" y="641464"/>
                  </a:lnTo>
                  <a:lnTo>
                    <a:pt x="6514465" y="638924"/>
                  </a:lnTo>
                  <a:lnTo>
                    <a:pt x="6528028" y="638924"/>
                  </a:lnTo>
                  <a:lnTo>
                    <a:pt x="6565290" y="654164"/>
                  </a:lnTo>
                  <a:lnTo>
                    <a:pt x="6568275" y="655434"/>
                  </a:lnTo>
                  <a:lnTo>
                    <a:pt x="6570053" y="659244"/>
                  </a:lnTo>
                  <a:lnTo>
                    <a:pt x="6570142" y="663054"/>
                  </a:lnTo>
                  <a:lnTo>
                    <a:pt x="6570142" y="559689"/>
                  </a:lnTo>
                  <a:lnTo>
                    <a:pt x="6567132" y="562724"/>
                  </a:lnTo>
                  <a:lnTo>
                    <a:pt x="6545669" y="555205"/>
                  </a:lnTo>
                  <a:lnTo>
                    <a:pt x="6545669" y="608444"/>
                  </a:lnTo>
                  <a:lnTo>
                    <a:pt x="6543738" y="617334"/>
                  </a:lnTo>
                  <a:lnTo>
                    <a:pt x="6538493" y="624954"/>
                  </a:lnTo>
                  <a:lnTo>
                    <a:pt x="6530708" y="631304"/>
                  </a:lnTo>
                  <a:lnTo>
                    <a:pt x="6521183" y="632574"/>
                  </a:lnTo>
                  <a:lnTo>
                    <a:pt x="6511645" y="631304"/>
                  </a:lnTo>
                  <a:lnTo>
                    <a:pt x="6503873" y="624954"/>
                  </a:lnTo>
                  <a:lnTo>
                    <a:pt x="6498628" y="617334"/>
                  </a:lnTo>
                  <a:lnTo>
                    <a:pt x="6496698" y="608444"/>
                  </a:lnTo>
                  <a:lnTo>
                    <a:pt x="6498628" y="598284"/>
                  </a:lnTo>
                  <a:lnTo>
                    <a:pt x="6503873" y="590664"/>
                  </a:lnTo>
                  <a:lnTo>
                    <a:pt x="6511645" y="585584"/>
                  </a:lnTo>
                  <a:lnTo>
                    <a:pt x="6521183" y="584314"/>
                  </a:lnTo>
                  <a:lnTo>
                    <a:pt x="6530708" y="585584"/>
                  </a:lnTo>
                  <a:lnTo>
                    <a:pt x="6538493" y="590664"/>
                  </a:lnTo>
                  <a:lnTo>
                    <a:pt x="6543738" y="598284"/>
                  </a:lnTo>
                  <a:lnTo>
                    <a:pt x="6545669" y="608444"/>
                  </a:lnTo>
                  <a:lnTo>
                    <a:pt x="6545669" y="555205"/>
                  </a:lnTo>
                  <a:lnTo>
                    <a:pt x="6534556" y="551294"/>
                  </a:lnTo>
                  <a:lnTo>
                    <a:pt x="6501066" y="552564"/>
                  </a:lnTo>
                  <a:lnTo>
                    <a:pt x="6470536" y="566534"/>
                  </a:lnTo>
                  <a:lnTo>
                    <a:pt x="6446812" y="591934"/>
                  </a:lnTo>
                  <a:lnTo>
                    <a:pt x="6434785" y="623684"/>
                  </a:lnTo>
                  <a:lnTo>
                    <a:pt x="6434836" y="624954"/>
                  </a:lnTo>
                  <a:lnTo>
                    <a:pt x="6436144" y="657974"/>
                  </a:lnTo>
                  <a:lnTo>
                    <a:pt x="6449949" y="688454"/>
                  </a:lnTo>
                  <a:lnTo>
                    <a:pt x="6475311" y="711314"/>
                  </a:lnTo>
                  <a:lnTo>
                    <a:pt x="6507874" y="724014"/>
                  </a:lnTo>
                  <a:lnTo>
                    <a:pt x="6541363" y="722744"/>
                  </a:lnTo>
                  <a:lnTo>
                    <a:pt x="6571907" y="708774"/>
                  </a:lnTo>
                  <a:lnTo>
                    <a:pt x="6595631" y="683374"/>
                  </a:lnTo>
                  <a:lnTo>
                    <a:pt x="6596177" y="682104"/>
                  </a:lnTo>
                  <a:lnTo>
                    <a:pt x="6605524" y="660514"/>
                  </a:lnTo>
                  <a:lnTo>
                    <a:pt x="6608318" y="638924"/>
                  </a:lnTo>
                  <a:lnTo>
                    <a:pt x="6608648" y="636384"/>
                  </a:lnTo>
                  <a:lnTo>
                    <a:pt x="6608064" y="632574"/>
                  </a:lnTo>
                  <a:lnTo>
                    <a:pt x="6605003" y="612254"/>
                  </a:lnTo>
                  <a:lnTo>
                    <a:pt x="6594627" y="589394"/>
                  </a:lnTo>
                  <a:lnTo>
                    <a:pt x="6599758" y="584314"/>
                  </a:lnTo>
                  <a:lnTo>
                    <a:pt x="6621602" y="562724"/>
                  </a:lnTo>
                  <a:lnTo>
                    <a:pt x="6675552" y="509384"/>
                  </a:lnTo>
                  <a:lnTo>
                    <a:pt x="6708838" y="524624"/>
                  </a:lnTo>
                  <a:lnTo>
                    <a:pt x="6744665" y="530974"/>
                  </a:lnTo>
                  <a:lnTo>
                    <a:pt x="6780504" y="524624"/>
                  </a:lnTo>
                  <a:lnTo>
                    <a:pt x="6813791" y="509384"/>
                  </a:lnTo>
                  <a:lnTo>
                    <a:pt x="6894716" y="589394"/>
                  </a:lnTo>
                  <a:lnTo>
                    <a:pt x="6881965" y="622414"/>
                  </a:lnTo>
                  <a:lnTo>
                    <a:pt x="6882016" y="624954"/>
                  </a:lnTo>
                  <a:lnTo>
                    <a:pt x="6882143" y="631304"/>
                  </a:lnTo>
                  <a:lnTo>
                    <a:pt x="6882231" y="636384"/>
                  </a:lnTo>
                  <a:lnTo>
                    <a:pt x="6882320" y="641464"/>
                  </a:lnTo>
                  <a:lnTo>
                    <a:pt x="6882422" y="646544"/>
                  </a:lnTo>
                  <a:lnTo>
                    <a:pt x="6895719" y="685914"/>
                  </a:lnTo>
                  <a:lnTo>
                    <a:pt x="6952843" y="722744"/>
                  </a:lnTo>
                  <a:lnTo>
                    <a:pt x="6986359" y="722744"/>
                  </a:lnTo>
                  <a:lnTo>
                    <a:pt x="7017194" y="710044"/>
                  </a:lnTo>
                  <a:lnTo>
                    <a:pt x="7041464" y="684644"/>
                  </a:lnTo>
                  <a:lnTo>
                    <a:pt x="7042493" y="682104"/>
                  </a:lnTo>
                  <a:lnTo>
                    <a:pt x="7054202" y="652894"/>
                  </a:lnTo>
                  <a:lnTo>
                    <a:pt x="7054164" y="650354"/>
                  </a:lnTo>
                  <a:lnTo>
                    <a:pt x="7054050" y="644004"/>
                  </a:lnTo>
                  <a:lnTo>
                    <a:pt x="7053948" y="638924"/>
                  </a:lnTo>
                  <a:lnTo>
                    <a:pt x="7053834" y="632574"/>
                  </a:lnTo>
                  <a:lnTo>
                    <a:pt x="7053821" y="631304"/>
                  </a:lnTo>
                  <a:lnTo>
                    <a:pt x="7053707" y="624954"/>
                  </a:lnTo>
                  <a:lnTo>
                    <a:pt x="7053593" y="618604"/>
                  </a:lnTo>
                  <a:lnTo>
                    <a:pt x="7040448" y="588124"/>
                  </a:lnTo>
                  <a:lnTo>
                    <a:pt x="7036536" y="584314"/>
                  </a:lnTo>
                  <a:lnTo>
                    <a:pt x="7017017" y="565340"/>
                  </a:lnTo>
                  <a:lnTo>
                    <a:pt x="7017017" y="682104"/>
                  </a:lnTo>
                  <a:lnTo>
                    <a:pt x="6919481" y="682104"/>
                  </a:lnTo>
                  <a:lnTo>
                    <a:pt x="6919569" y="659244"/>
                  </a:lnTo>
                  <a:lnTo>
                    <a:pt x="6921347" y="655434"/>
                  </a:lnTo>
                  <a:lnTo>
                    <a:pt x="6924345" y="654164"/>
                  </a:lnTo>
                  <a:lnTo>
                    <a:pt x="6929933" y="650354"/>
                  </a:lnTo>
                  <a:lnTo>
                    <a:pt x="6935800" y="646544"/>
                  </a:lnTo>
                  <a:lnTo>
                    <a:pt x="6941909" y="644004"/>
                  </a:lnTo>
                  <a:lnTo>
                    <a:pt x="6948233" y="641464"/>
                  </a:lnTo>
                  <a:lnTo>
                    <a:pt x="6961340" y="638924"/>
                  </a:lnTo>
                  <a:lnTo>
                    <a:pt x="6974903" y="638924"/>
                  </a:lnTo>
                  <a:lnTo>
                    <a:pt x="7012165" y="654164"/>
                  </a:lnTo>
                  <a:lnTo>
                    <a:pt x="7015150" y="655434"/>
                  </a:lnTo>
                  <a:lnTo>
                    <a:pt x="7016928" y="659244"/>
                  </a:lnTo>
                  <a:lnTo>
                    <a:pt x="7017017" y="682104"/>
                  </a:lnTo>
                  <a:lnTo>
                    <a:pt x="7017017" y="565340"/>
                  </a:lnTo>
                  <a:lnTo>
                    <a:pt x="7015632" y="563994"/>
                  </a:lnTo>
                  <a:lnTo>
                    <a:pt x="7012800" y="562724"/>
                  </a:lnTo>
                  <a:lnTo>
                    <a:pt x="6992950" y="553834"/>
                  </a:lnTo>
                  <a:lnTo>
                    <a:pt x="6992544" y="553770"/>
                  </a:lnTo>
                  <a:lnTo>
                    <a:pt x="6992544" y="608444"/>
                  </a:lnTo>
                  <a:lnTo>
                    <a:pt x="6990613" y="617334"/>
                  </a:lnTo>
                  <a:lnTo>
                    <a:pt x="6985368" y="624954"/>
                  </a:lnTo>
                  <a:lnTo>
                    <a:pt x="6977583" y="631304"/>
                  </a:lnTo>
                  <a:lnTo>
                    <a:pt x="6968058" y="632574"/>
                  </a:lnTo>
                  <a:lnTo>
                    <a:pt x="6958520" y="631304"/>
                  </a:lnTo>
                  <a:lnTo>
                    <a:pt x="6950748" y="624954"/>
                  </a:lnTo>
                  <a:lnTo>
                    <a:pt x="6945503" y="617334"/>
                  </a:lnTo>
                  <a:lnTo>
                    <a:pt x="6943572" y="608444"/>
                  </a:lnTo>
                  <a:lnTo>
                    <a:pt x="6945503" y="598284"/>
                  </a:lnTo>
                  <a:lnTo>
                    <a:pt x="6950748" y="590664"/>
                  </a:lnTo>
                  <a:lnTo>
                    <a:pt x="6958520" y="585584"/>
                  </a:lnTo>
                  <a:lnTo>
                    <a:pt x="6968058" y="584314"/>
                  </a:lnTo>
                  <a:lnTo>
                    <a:pt x="6977583" y="585584"/>
                  </a:lnTo>
                  <a:lnTo>
                    <a:pt x="6985368" y="590664"/>
                  </a:lnTo>
                  <a:lnTo>
                    <a:pt x="6990613" y="598284"/>
                  </a:lnTo>
                  <a:lnTo>
                    <a:pt x="6992544" y="608444"/>
                  </a:lnTo>
                  <a:lnTo>
                    <a:pt x="6992544" y="553770"/>
                  </a:lnTo>
                  <a:lnTo>
                    <a:pt x="6968718" y="550024"/>
                  </a:lnTo>
                  <a:lnTo>
                    <a:pt x="6944449" y="552564"/>
                  </a:lnTo>
                  <a:lnTo>
                    <a:pt x="6921614" y="562724"/>
                  </a:lnTo>
                  <a:lnTo>
                    <a:pt x="6868388" y="509384"/>
                  </a:lnTo>
                  <a:lnTo>
                    <a:pt x="6841769" y="482714"/>
                  </a:lnTo>
                  <a:lnTo>
                    <a:pt x="6849123" y="471284"/>
                  </a:lnTo>
                  <a:lnTo>
                    <a:pt x="6852386" y="466204"/>
                  </a:lnTo>
                  <a:lnTo>
                    <a:pt x="6860121" y="448424"/>
                  </a:lnTo>
                  <a:lnTo>
                    <a:pt x="6864845" y="429374"/>
                  </a:lnTo>
                  <a:lnTo>
                    <a:pt x="6866242" y="411594"/>
                  </a:lnTo>
                  <a:lnTo>
                    <a:pt x="6866344" y="410324"/>
                  </a:lnTo>
                  <a:lnTo>
                    <a:pt x="6866407" y="402704"/>
                  </a:lnTo>
                  <a:lnTo>
                    <a:pt x="6866407" y="401434"/>
                  </a:lnTo>
                  <a:lnTo>
                    <a:pt x="6865620" y="393814"/>
                  </a:lnTo>
                  <a:lnTo>
                    <a:pt x="6864109" y="386194"/>
                  </a:lnTo>
                  <a:lnTo>
                    <a:pt x="6953834" y="349364"/>
                  </a:lnTo>
                  <a:lnTo>
                    <a:pt x="6966217" y="344284"/>
                  </a:lnTo>
                  <a:lnTo>
                    <a:pt x="6980237" y="359524"/>
                  </a:lnTo>
                  <a:lnTo>
                    <a:pt x="6997357" y="370954"/>
                  </a:lnTo>
                  <a:lnTo>
                    <a:pt x="7016788" y="378574"/>
                  </a:lnTo>
                  <a:lnTo>
                    <a:pt x="7037705" y="381114"/>
                  </a:lnTo>
                  <a:lnTo>
                    <a:pt x="7071741" y="374764"/>
                  </a:lnTo>
                  <a:lnTo>
                    <a:pt x="7099541" y="355714"/>
                  </a:lnTo>
                  <a:lnTo>
                    <a:pt x="7107199" y="344284"/>
                  </a:lnTo>
                  <a:lnTo>
                    <a:pt x="7110603" y="339204"/>
                  </a:lnTo>
                  <a:lnTo>
                    <a:pt x="7118274" y="327774"/>
                  </a:lnTo>
                  <a:lnTo>
                    <a:pt x="7124636" y="296024"/>
                  </a:lnTo>
                  <a:lnTo>
                    <a:pt x="7125144" y="293484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0" name="object 20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0014204" y="3287267"/>
            <a:ext cx="2097405" cy="1858010"/>
          </a:xfrm>
          <a:custGeom>
            <a:avLst/>
            <a:gdLst/>
            <a:ahLst/>
            <a:cxnLst/>
            <a:rect l="l" t="t" r="r" b="b"/>
            <a:pathLst>
              <a:path w="2097404" h="1858010">
                <a:moveTo>
                  <a:pt x="2097024" y="0"/>
                </a:moveTo>
                <a:lnTo>
                  <a:pt x="0" y="0"/>
                </a:lnTo>
                <a:lnTo>
                  <a:pt x="0" y="1686687"/>
                </a:lnTo>
                <a:lnTo>
                  <a:pt x="6110" y="1732162"/>
                </a:lnTo>
                <a:lnTo>
                  <a:pt x="23353" y="1773027"/>
                </a:lnTo>
                <a:lnTo>
                  <a:pt x="50099" y="1807649"/>
                </a:lnTo>
                <a:lnTo>
                  <a:pt x="84719" y="1834399"/>
                </a:lnTo>
                <a:lnTo>
                  <a:pt x="125581" y="1851645"/>
                </a:lnTo>
                <a:lnTo>
                  <a:pt x="171056" y="1857756"/>
                </a:lnTo>
                <a:lnTo>
                  <a:pt x="1925967" y="1857756"/>
                </a:lnTo>
                <a:lnTo>
                  <a:pt x="1971442" y="1851645"/>
                </a:lnTo>
                <a:lnTo>
                  <a:pt x="2012304" y="1834399"/>
                </a:lnTo>
                <a:lnTo>
                  <a:pt x="2046924" y="1807649"/>
                </a:lnTo>
                <a:lnTo>
                  <a:pt x="2073670" y="1773027"/>
                </a:lnTo>
                <a:lnTo>
                  <a:pt x="2090913" y="1732162"/>
                </a:lnTo>
                <a:lnTo>
                  <a:pt x="2097024" y="1686687"/>
                </a:lnTo>
                <a:lnTo>
                  <a:pt x="2097024" y="0"/>
                </a:lnTo>
                <a:close/>
              </a:path>
            </a:pathLst>
          </a:custGeom>
          <a:solidFill>
            <a:srgbClr val="FCEAD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 txBox="1"/>
          <p:nvPr/>
        </p:nvSpPr>
        <p:spPr>
          <a:xfrm>
            <a:off x="10320493" y="3431988"/>
            <a:ext cx="1483360" cy="807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ts val="2075"/>
              </a:lnSpc>
              <a:spcBef>
                <a:spcPts val="100"/>
              </a:spcBef>
            </a:pPr>
            <a:r>
              <a:rPr sz="1800" b="1" spc="-10" dirty="0">
                <a:solidFill>
                  <a:srgbClr val="404040"/>
                </a:solidFill>
                <a:latin typeface="Arial"/>
                <a:cs typeface="Arial"/>
              </a:rPr>
              <a:t>BP/AP</a:t>
            </a:r>
            <a:endParaRPr sz="1800" dirty="0">
              <a:latin typeface="Arial"/>
              <a:cs typeface="Arial"/>
            </a:endParaRPr>
          </a:p>
          <a:p>
            <a:pPr marL="12700" marR="5080" indent="-1905" algn="ctr">
              <a:lnSpc>
                <a:spcPts val="2000"/>
              </a:lnSpc>
              <a:spcBef>
                <a:spcPts val="114"/>
              </a:spcBef>
            </a:pPr>
            <a:r>
              <a:rPr sz="1800" b="1" spc="-10" dirty="0">
                <a:solidFill>
                  <a:srgbClr val="404040"/>
                </a:solidFill>
                <a:latin typeface="Arial"/>
                <a:cs typeface="Arial"/>
              </a:rPr>
              <a:t>Continuous </a:t>
            </a:r>
            <a:r>
              <a:rPr sz="1800" b="1" dirty="0">
                <a:solidFill>
                  <a:srgbClr val="404040"/>
                </a:solidFill>
                <a:latin typeface="Arial"/>
                <a:cs typeface="Arial"/>
              </a:rPr>
              <a:t>Review</a:t>
            </a:r>
            <a:r>
              <a:rPr sz="1800" b="1" spc="-45" dirty="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sz="1800" b="1" spc="-20" dirty="0">
                <a:solidFill>
                  <a:srgbClr val="404040"/>
                </a:solidFill>
                <a:latin typeface="Arial"/>
                <a:cs typeface="Arial"/>
              </a:rPr>
              <a:t>Cycle</a:t>
            </a:r>
            <a:endParaRPr sz="1800" dirty="0">
              <a:latin typeface="Arial"/>
              <a:cs typeface="Arial"/>
            </a:endParaRPr>
          </a:p>
        </p:txBody>
      </p:sp>
      <p:grpSp>
        <p:nvGrpSpPr>
          <p:cNvPr id="22" name="object 22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10014201" y="1810511"/>
            <a:ext cx="2097405" cy="1445260"/>
            <a:chOff x="10014201" y="1810511"/>
            <a:chExt cx="2097405" cy="1445260"/>
          </a:xfrm>
        </p:grpSpPr>
        <p:sp>
          <p:nvSpPr>
            <p:cNvPr id="23" name="object 23"/>
            <p:cNvSpPr/>
            <p:nvPr/>
          </p:nvSpPr>
          <p:spPr>
            <a:xfrm>
              <a:off x="10014201" y="1810511"/>
              <a:ext cx="2097405" cy="1445260"/>
            </a:xfrm>
            <a:custGeom>
              <a:avLst/>
              <a:gdLst/>
              <a:ahLst/>
              <a:cxnLst/>
              <a:rect l="l" t="t" r="r" b="b"/>
              <a:pathLst>
                <a:path w="2097404" h="1445260">
                  <a:moveTo>
                    <a:pt x="1925967" y="0"/>
                  </a:moveTo>
                  <a:lnTo>
                    <a:pt x="171056" y="0"/>
                  </a:lnTo>
                  <a:lnTo>
                    <a:pt x="125581" y="7251"/>
                  </a:lnTo>
                  <a:lnTo>
                    <a:pt x="84719" y="27717"/>
                  </a:lnTo>
                  <a:lnTo>
                    <a:pt x="50099" y="59462"/>
                  </a:lnTo>
                  <a:lnTo>
                    <a:pt x="23353" y="100552"/>
                  </a:lnTo>
                  <a:lnTo>
                    <a:pt x="6110" y="149050"/>
                  </a:lnTo>
                  <a:lnTo>
                    <a:pt x="0" y="203022"/>
                  </a:lnTo>
                  <a:lnTo>
                    <a:pt x="0" y="1444752"/>
                  </a:lnTo>
                  <a:lnTo>
                    <a:pt x="2097024" y="1444752"/>
                  </a:lnTo>
                  <a:lnTo>
                    <a:pt x="2097024" y="203022"/>
                  </a:lnTo>
                  <a:lnTo>
                    <a:pt x="2090913" y="149050"/>
                  </a:lnTo>
                  <a:lnTo>
                    <a:pt x="2073670" y="100552"/>
                  </a:lnTo>
                  <a:lnTo>
                    <a:pt x="2046924" y="59462"/>
                  </a:lnTo>
                  <a:lnTo>
                    <a:pt x="2012304" y="27717"/>
                  </a:lnTo>
                  <a:lnTo>
                    <a:pt x="1971442" y="7251"/>
                  </a:lnTo>
                  <a:lnTo>
                    <a:pt x="1925967" y="0"/>
                  </a:lnTo>
                  <a:close/>
                </a:path>
              </a:pathLst>
            </a:custGeom>
            <a:solidFill>
              <a:srgbClr val="F7954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10727931" y="2213901"/>
              <a:ext cx="678180" cy="659130"/>
            </a:xfrm>
            <a:custGeom>
              <a:avLst/>
              <a:gdLst/>
              <a:ahLst/>
              <a:cxnLst/>
              <a:rect l="l" t="t" r="r" b="b"/>
              <a:pathLst>
                <a:path w="678179" h="659130">
                  <a:moveTo>
                    <a:pt x="244817" y="404558"/>
                  </a:moveTo>
                  <a:lnTo>
                    <a:pt x="242608" y="393560"/>
                  </a:lnTo>
                  <a:lnTo>
                    <a:pt x="236550" y="384594"/>
                  </a:lnTo>
                  <a:lnTo>
                    <a:pt x="227571" y="378536"/>
                  </a:lnTo>
                  <a:lnTo>
                    <a:pt x="216573" y="376313"/>
                  </a:lnTo>
                  <a:lnTo>
                    <a:pt x="205574" y="378536"/>
                  </a:lnTo>
                  <a:lnTo>
                    <a:pt x="196596" y="384594"/>
                  </a:lnTo>
                  <a:lnTo>
                    <a:pt x="190538" y="393560"/>
                  </a:lnTo>
                  <a:lnTo>
                    <a:pt x="188328" y="404558"/>
                  </a:lnTo>
                  <a:lnTo>
                    <a:pt x="188328" y="521309"/>
                  </a:lnTo>
                  <a:lnTo>
                    <a:pt x="154978" y="486575"/>
                  </a:lnTo>
                  <a:lnTo>
                    <a:pt x="129082" y="447586"/>
                  </a:lnTo>
                  <a:lnTo>
                    <a:pt x="110705" y="405396"/>
                  </a:lnTo>
                  <a:lnTo>
                    <a:pt x="99923" y="361099"/>
                  </a:lnTo>
                  <a:lnTo>
                    <a:pt x="96799" y="315734"/>
                  </a:lnTo>
                  <a:lnTo>
                    <a:pt x="101409" y="270370"/>
                  </a:lnTo>
                  <a:lnTo>
                    <a:pt x="113830" y="226072"/>
                  </a:lnTo>
                  <a:lnTo>
                    <a:pt x="134137" y="183896"/>
                  </a:lnTo>
                  <a:lnTo>
                    <a:pt x="162394" y="144919"/>
                  </a:lnTo>
                  <a:lnTo>
                    <a:pt x="192595" y="115354"/>
                  </a:lnTo>
                  <a:lnTo>
                    <a:pt x="199377" y="106413"/>
                  </a:lnTo>
                  <a:lnTo>
                    <a:pt x="202095" y="95935"/>
                  </a:lnTo>
                  <a:lnTo>
                    <a:pt x="200698" y="85191"/>
                  </a:lnTo>
                  <a:lnTo>
                    <a:pt x="195084" y="75488"/>
                  </a:lnTo>
                  <a:lnTo>
                    <a:pt x="186499" y="68884"/>
                  </a:lnTo>
                  <a:lnTo>
                    <a:pt x="176403" y="66040"/>
                  </a:lnTo>
                  <a:lnTo>
                    <a:pt x="165976" y="67056"/>
                  </a:lnTo>
                  <a:lnTo>
                    <a:pt x="121932" y="105346"/>
                  </a:lnTo>
                  <a:lnTo>
                    <a:pt x="93459" y="142379"/>
                  </a:lnTo>
                  <a:lnTo>
                    <a:pt x="71005" y="182435"/>
                  </a:lnTo>
                  <a:lnTo>
                    <a:pt x="54622" y="224815"/>
                  </a:lnTo>
                  <a:lnTo>
                    <a:pt x="44373" y="268808"/>
                  </a:lnTo>
                  <a:lnTo>
                    <a:pt x="40335" y="313728"/>
                  </a:lnTo>
                  <a:lnTo>
                    <a:pt x="42557" y="358838"/>
                  </a:lnTo>
                  <a:lnTo>
                    <a:pt x="51117" y="403466"/>
                  </a:lnTo>
                  <a:lnTo>
                    <a:pt x="66065" y="446887"/>
                  </a:lnTo>
                  <a:lnTo>
                    <a:pt x="87477" y="488403"/>
                  </a:lnTo>
                  <a:lnTo>
                    <a:pt x="115404" y="527316"/>
                  </a:lnTo>
                  <a:lnTo>
                    <a:pt x="142341" y="555866"/>
                  </a:lnTo>
                  <a:lnTo>
                    <a:pt x="152069" y="564616"/>
                  </a:lnTo>
                  <a:lnTo>
                    <a:pt x="28244" y="564616"/>
                  </a:lnTo>
                  <a:lnTo>
                    <a:pt x="17246" y="566839"/>
                  </a:lnTo>
                  <a:lnTo>
                    <a:pt x="8267" y="572897"/>
                  </a:lnTo>
                  <a:lnTo>
                    <a:pt x="2209" y="581875"/>
                  </a:lnTo>
                  <a:lnTo>
                    <a:pt x="0" y="592874"/>
                  </a:lnTo>
                  <a:lnTo>
                    <a:pt x="2209" y="603859"/>
                  </a:lnTo>
                  <a:lnTo>
                    <a:pt x="8267" y="612838"/>
                  </a:lnTo>
                  <a:lnTo>
                    <a:pt x="17246" y="618896"/>
                  </a:lnTo>
                  <a:lnTo>
                    <a:pt x="28244" y="621118"/>
                  </a:lnTo>
                  <a:lnTo>
                    <a:pt x="216573" y="621118"/>
                  </a:lnTo>
                  <a:lnTo>
                    <a:pt x="227571" y="618896"/>
                  </a:lnTo>
                  <a:lnTo>
                    <a:pt x="236550" y="612838"/>
                  </a:lnTo>
                  <a:lnTo>
                    <a:pt x="242608" y="603859"/>
                  </a:lnTo>
                  <a:lnTo>
                    <a:pt x="244817" y="592874"/>
                  </a:lnTo>
                  <a:lnTo>
                    <a:pt x="244817" y="404558"/>
                  </a:lnTo>
                  <a:close/>
                </a:path>
                <a:path w="678179" h="659130">
                  <a:moveTo>
                    <a:pt x="677976" y="452094"/>
                  </a:moveTo>
                  <a:lnTo>
                    <a:pt x="301320" y="452094"/>
                  </a:lnTo>
                  <a:lnTo>
                    <a:pt x="301320" y="507961"/>
                  </a:lnTo>
                  <a:lnTo>
                    <a:pt x="301320" y="601941"/>
                  </a:lnTo>
                  <a:lnTo>
                    <a:pt x="301320" y="659091"/>
                  </a:lnTo>
                  <a:lnTo>
                    <a:pt x="677976" y="659091"/>
                  </a:lnTo>
                  <a:lnTo>
                    <a:pt x="677976" y="602284"/>
                  </a:lnTo>
                  <a:lnTo>
                    <a:pt x="677976" y="601941"/>
                  </a:lnTo>
                  <a:lnTo>
                    <a:pt x="677976" y="508127"/>
                  </a:lnTo>
                  <a:lnTo>
                    <a:pt x="621474" y="508127"/>
                  </a:lnTo>
                  <a:lnTo>
                    <a:pt x="621474" y="601941"/>
                  </a:lnTo>
                  <a:lnTo>
                    <a:pt x="357822" y="601941"/>
                  </a:lnTo>
                  <a:lnTo>
                    <a:pt x="357822" y="507961"/>
                  </a:lnTo>
                  <a:lnTo>
                    <a:pt x="677976" y="507961"/>
                  </a:lnTo>
                  <a:lnTo>
                    <a:pt x="677976" y="452094"/>
                  </a:lnTo>
                  <a:close/>
                </a:path>
                <a:path w="678179" h="659130">
                  <a:moveTo>
                    <a:pt x="677976" y="263334"/>
                  </a:moveTo>
                  <a:lnTo>
                    <a:pt x="640308" y="263334"/>
                  </a:lnTo>
                  <a:lnTo>
                    <a:pt x="640308" y="357492"/>
                  </a:lnTo>
                  <a:lnTo>
                    <a:pt x="677976" y="357492"/>
                  </a:lnTo>
                  <a:lnTo>
                    <a:pt x="677976" y="263334"/>
                  </a:lnTo>
                  <a:close/>
                </a:path>
                <a:path w="678179" h="659130">
                  <a:moveTo>
                    <a:pt x="677976" y="226047"/>
                  </a:moveTo>
                  <a:lnTo>
                    <a:pt x="301320" y="226047"/>
                  </a:lnTo>
                  <a:lnTo>
                    <a:pt x="301320" y="262864"/>
                  </a:lnTo>
                  <a:lnTo>
                    <a:pt x="301320" y="358114"/>
                  </a:lnTo>
                  <a:lnTo>
                    <a:pt x="301320" y="394944"/>
                  </a:lnTo>
                  <a:lnTo>
                    <a:pt x="677976" y="394944"/>
                  </a:lnTo>
                  <a:lnTo>
                    <a:pt x="677976" y="358114"/>
                  </a:lnTo>
                  <a:lnTo>
                    <a:pt x="338988" y="358114"/>
                  </a:lnTo>
                  <a:lnTo>
                    <a:pt x="338988" y="262864"/>
                  </a:lnTo>
                  <a:lnTo>
                    <a:pt x="677976" y="262864"/>
                  </a:lnTo>
                  <a:lnTo>
                    <a:pt x="677976" y="226047"/>
                  </a:lnTo>
                  <a:close/>
                </a:path>
                <a:path w="678179" h="659130">
                  <a:moveTo>
                    <a:pt x="677976" y="37350"/>
                  </a:moveTo>
                  <a:lnTo>
                    <a:pt x="640308" y="37350"/>
                  </a:lnTo>
                  <a:lnTo>
                    <a:pt x="640308" y="131521"/>
                  </a:lnTo>
                  <a:lnTo>
                    <a:pt x="677976" y="131521"/>
                  </a:lnTo>
                  <a:lnTo>
                    <a:pt x="677976" y="37350"/>
                  </a:lnTo>
                  <a:close/>
                </a:path>
                <a:path w="678179" h="659130">
                  <a:moveTo>
                    <a:pt x="677976" y="0"/>
                  </a:moveTo>
                  <a:lnTo>
                    <a:pt x="301320" y="0"/>
                  </a:lnTo>
                  <a:lnTo>
                    <a:pt x="301320" y="36817"/>
                  </a:lnTo>
                  <a:lnTo>
                    <a:pt x="301320" y="132067"/>
                  </a:lnTo>
                  <a:lnTo>
                    <a:pt x="301320" y="168897"/>
                  </a:lnTo>
                  <a:lnTo>
                    <a:pt x="677976" y="168897"/>
                  </a:lnTo>
                  <a:lnTo>
                    <a:pt x="677976" y="132067"/>
                  </a:lnTo>
                  <a:lnTo>
                    <a:pt x="338988" y="132067"/>
                  </a:lnTo>
                  <a:lnTo>
                    <a:pt x="338988" y="36817"/>
                  </a:lnTo>
                  <a:lnTo>
                    <a:pt x="677976" y="36817"/>
                  </a:lnTo>
                  <a:lnTo>
                    <a:pt x="677976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21208" y="448055"/>
            <a:ext cx="11311255" cy="640080"/>
          </a:xfrm>
          <a:prstGeom prst="rect">
            <a:avLst/>
          </a:prstGeom>
          <a:solidFill>
            <a:srgbClr val="922C31"/>
          </a:solidFill>
        </p:spPr>
        <p:txBody>
          <a:bodyPr vert="horz" wrap="square" lIns="0" tIns="635" rIns="0" bIns="0" rtlCol="0">
            <a:spAutoFit/>
          </a:bodyPr>
          <a:lstStyle/>
          <a:p>
            <a:pPr marL="91440">
              <a:lnSpc>
                <a:spcPct val="100000"/>
              </a:lnSpc>
              <a:spcBef>
                <a:spcPts val="5"/>
              </a:spcBef>
            </a:pPr>
            <a:r>
              <a:rPr sz="4000" dirty="0"/>
              <a:t>Evaluating</a:t>
            </a:r>
            <a:r>
              <a:rPr sz="4000" spc="-120" dirty="0"/>
              <a:t> </a:t>
            </a:r>
            <a:r>
              <a:rPr sz="4000" spc="-10" dirty="0"/>
              <a:t>In-</a:t>
            </a:r>
            <a:r>
              <a:rPr sz="4000" dirty="0"/>
              <a:t>Progress</a:t>
            </a:r>
            <a:r>
              <a:rPr sz="4000" spc="-110" dirty="0"/>
              <a:t> </a:t>
            </a:r>
            <a:r>
              <a:rPr sz="4000" dirty="0"/>
              <a:t>Facilities</a:t>
            </a:r>
            <a:r>
              <a:rPr sz="4000" spc="-120" dirty="0"/>
              <a:t> </a:t>
            </a:r>
            <a:r>
              <a:rPr sz="4000" spc="-10" dirty="0"/>
              <a:t>Projects</a:t>
            </a:r>
            <a:endParaRPr sz="4000"/>
          </a:p>
        </p:txBody>
      </p:sp>
      <p:sp>
        <p:nvSpPr>
          <p:cNvPr id="3" name="object 3"/>
          <p:cNvSpPr txBox="1"/>
          <p:nvPr/>
        </p:nvSpPr>
        <p:spPr>
          <a:xfrm>
            <a:off x="1818993" y="1409763"/>
            <a:ext cx="9669145" cy="44145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28702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latin typeface="Arial"/>
                <a:cs typeface="Arial"/>
              </a:rPr>
              <a:t>In</a:t>
            </a:r>
            <a:r>
              <a:rPr sz="2400" spc="-8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light</a:t>
            </a:r>
            <a:r>
              <a:rPr sz="2400" spc="-5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of</a:t>
            </a:r>
            <a:r>
              <a:rPr sz="2400" spc="-80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economic</a:t>
            </a:r>
            <a:r>
              <a:rPr sz="2400" spc="-60" dirty="0">
                <a:latin typeface="Arial"/>
                <a:cs typeface="Arial"/>
              </a:rPr>
              <a:t> </a:t>
            </a:r>
            <a:r>
              <a:rPr sz="2400" spc="-10" dirty="0">
                <a:latin typeface="Arial"/>
                <a:cs typeface="Arial"/>
              </a:rPr>
              <a:t>uncertainty,</a:t>
            </a:r>
            <a:r>
              <a:rPr sz="2400" spc="-6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Facilities</a:t>
            </a:r>
            <a:r>
              <a:rPr sz="2400" spc="-50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is</a:t>
            </a:r>
            <a:r>
              <a:rPr sz="2400" spc="-70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reviewing</a:t>
            </a:r>
            <a:r>
              <a:rPr sz="2400" spc="-40" dirty="0">
                <a:latin typeface="Arial"/>
                <a:cs typeface="Arial"/>
              </a:rPr>
              <a:t> </a:t>
            </a:r>
            <a:r>
              <a:rPr sz="2400" spc="-25" dirty="0">
                <a:latin typeface="Arial"/>
                <a:cs typeface="Arial"/>
              </a:rPr>
              <a:t>in-</a:t>
            </a:r>
            <a:r>
              <a:rPr sz="2400" spc="-10" dirty="0">
                <a:latin typeface="Arial"/>
                <a:cs typeface="Arial"/>
              </a:rPr>
              <a:t>progress </a:t>
            </a:r>
            <a:r>
              <a:rPr sz="2400" dirty="0">
                <a:latin typeface="Arial"/>
                <a:cs typeface="Arial"/>
              </a:rPr>
              <a:t>projects</a:t>
            </a:r>
            <a:r>
              <a:rPr sz="2400" spc="-8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where</a:t>
            </a:r>
            <a:r>
              <a:rPr sz="2400" spc="-60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funding</a:t>
            </a:r>
            <a:r>
              <a:rPr sz="2400" spc="-5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has</a:t>
            </a:r>
            <a:r>
              <a:rPr sz="2400" spc="-6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already</a:t>
            </a:r>
            <a:r>
              <a:rPr sz="2400" spc="-60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been</a:t>
            </a:r>
            <a:r>
              <a:rPr sz="2400" spc="-6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committed</a:t>
            </a:r>
            <a:r>
              <a:rPr sz="2400" spc="-70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to</a:t>
            </a:r>
            <a:r>
              <a:rPr sz="2400" spc="-95" dirty="0">
                <a:latin typeface="Arial"/>
                <a:cs typeface="Arial"/>
              </a:rPr>
              <a:t> </a:t>
            </a:r>
            <a:r>
              <a:rPr sz="2400" spc="-10" dirty="0">
                <a:latin typeface="Arial"/>
                <a:cs typeface="Arial"/>
              </a:rPr>
              <a:t>consider </a:t>
            </a:r>
            <a:r>
              <a:rPr sz="2400" dirty="0">
                <a:latin typeface="Arial"/>
                <a:cs typeface="Arial"/>
              </a:rPr>
              <a:t>opportunities</a:t>
            </a:r>
            <a:r>
              <a:rPr sz="2400" spc="-7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for</a:t>
            </a:r>
            <a:r>
              <a:rPr sz="2400" spc="-9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addressing</a:t>
            </a:r>
            <a:r>
              <a:rPr sz="2400" spc="-70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critical</a:t>
            </a:r>
            <a:r>
              <a:rPr sz="2400" spc="-8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space</a:t>
            </a:r>
            <a:r>
              <a:rPr sz="2400" spc="-80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needs</a:t>
            </a:r>
            <a:r>
              <a:rPr sz="2400" spc="-80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identified</a:t>
            </a:r>
            <a:r>
              <a:rPr sz="2400" spc="-70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during</a:t>
            </a:r>
            <a:r>
              <a:rPr sz="2400" spc="-85" dirty="0">
                <a:latin typeface="Arial"/>
                <a:cs typeface="Arial"/>
              </a:rPr>
              <a:t> </a:t>
            </a:r>
            <a:r>
              <a:rPr sz="2400" spc="-25" dirty="0">
                <a:latin typeface="Arial"/>
                <a:cs typeface="Arial"/>
              </a:rPr>
              <a:t>and </a:t>
            </a:r>
            <a:r>
              <a:rPr sz="2400" dirty="0">
                <a:latin typeface="Arial"/>
                <a:cs typeface="Arial"/>
              </a:rPr>
              <a:t>since</a:t>
            </a:r>
            <a:r>
              <a:rPr sz="2400" spc="-5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the</a:t>
            </a:r>
            <a:r>
              <a:rPr sz="2400" spc="-7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2018</a:t>
            </a:r>
            <a:r>
              <a:rPr sz="2400" spc="-50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Facilities</a:t>
            </a:r>
            <a:r>
              <a:rPr sz="2400" spc="-30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Master</a:t>
            </a:r>
            <a:r>
              <a:rPr sz="2400" spc="-75" dirty="0">
                <a:latin typeface="Arial"/>
                <a:cs typeface="Arial"/>
              </a:rPr>
              <a:t> </a:t>
            </a:r>
            <a:r>
              <a:rPr sz="2400" spc="-10" dirty="0">
                <a:latin typeface="Arial"/>
                <a:cs typeface="Arial"/>
              </a:rPr>
              <a:t>Plan.</a:t>
            </a:r>
            <a:endParaRPr sz="2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20"/>
              </a:spcBef>
            </a:pPr>
            <a:endParaRPr sz="24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2400" dirty="0">
                <a:latin typeface="Arial"/>
                <a:cs typeface="Arial"/>
              </a:rPr>
              <a:t>Evaluation</a:t>
            </a:r>
            <a:r>
              <a:rPr sz="2400" spc="-40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is</a:t>
            </a:r>
            <a:r>
              <a:rPr sz="2400" spc="-6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focused</a:t>
            </a:r>
            <a:r>
              <a:rPr sz="2400" spc="-6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on</a:t>
            </a:r>
            <a:r>
              <a:rPr sz="2400" spc="-70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the</a:t>
            </a:r>
            <a:r>
              <a:rPr sz="2400" spc="-7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following</a:t>
            </a:r>
            <a:r>
              <a:rPr sz="2400" spc="-25" dirty="0">
                <a:latin typeface="Arial"/>
                <a:cs typeface="Arial"/>
              </a:rPr>
              <a:t> </a:t>
            </a:r>
            <a:r>
              <a:rPr sz="2400" spc="-10" dirty="0">
                <a:latin typeface="Arial"/>
                <a:cs typeface="Arial"/>
              </a:rPr>
              <a:t>opportunities:</a:t>
            </a:r>
            <a:endParaRPr sz="2400">
              <a:latin typeface="Arial"/>
              <a:cs typeface="Arial"/>
            </a:endParaRPr>
          </a:p>
          <a:p>
            <a:pPr marL="469900" marR="747395" indent="-457200">
              <a:lnSpc>
                <a:spcPct val="100000"/>
              </a:lnSpc>
              <a:buChar char="•"/>
              <a:tabLst>
                <a:tab pos="469900" algn="l"/>
              </a:tabLst>
            </a:pPr>
            <a:r>
              <a:rPr sz="2400" dirty="0">
                <a:latin typeface="Arial"/>
                <a:cs typeface="Arial"/>
              </a:rPr>
              <a:t>Prioritize</a:t>
            </a:r>
            <a:r>
              <a:rPr sz="2400" spc="-7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student</a:t>
            </a:r>
            <a:r>
              <a:rPr sz="2400" spc="-7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and</a:t>
            </a:r>
            <a:r>
              <a:rPr sz="2400" spc="-80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instructional</a:t>
            </a:r>
            <a:r>
              <a:rPr sz="2400" spc="-6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support</a:t>
            </a:r>
            <a:r>
              <a:rPr sz="2400" spc="-7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needs</a:t>
            </a:r>
            <a:r>
              <a:rPr sz="2400" spc="-6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over</a:t>
            </a:r>
            <a:r>
              <a:rPr sz="2400" spc="-75" dirty="0">
                <a:latin typeface="Arial"/>
                <a:cs typeface="Arial"/>
              </a:rPr>
              <a:t> </a:t>
            </a:r>
            <a:r>
              <a:rPr sz="2400" spc="-10" dirty="0">
                <a:latin typeface="Arial"/>
                <a:cs typeface="Arial"/>
              </a:rPr>
              <a:t>contract </a:t>
            </a:r>
            <a:r>
              <a:rPr sz="2400" dirty="0">
                <a:latin typeface="Arial"/>
                <a:cs typeface="Arial"/>
              </a:rPr>
              <a:t>vendors</a:t>
            </a:r>
            <a:r>
              <a:rPr sz="2400" spc="-6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in</a:t>
            </a:r>
            <a:r>
              <a:rPr sz="2400" spc="-70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newly</a:t>
            </a:r>
            <a:r>
              <a:rPr sz="2400" spc="-5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constructed</a:t>
            </a:r>
            <a:r>
              <a:rPr sz="2400" spc="-80" dirty="0">
                <a:latin typeface="Arial"/>
                <a:cs typeface="Arial"/>
              </a:rPr>
              <a:t> </a:t>
            </a:r>
            <a:r>
              <a:rPr sz="2400" spc="-10" dirty="0">
                <a:latin typeface="Arial"/>
                <a:cs typeface="Arial"/>
              </a:rPr>
              <a:t>facilities</a:t>
            </a:r>
            <a:endParaRPr sz="2400">
              <a:latin typeface="Arial"/>
              <a:cs typeface="Arial"/>
            </a:endParaRPr>
          </a:p>
          <a:p>
            <a:pPr marL="469900" marR="5080" indent="-457200">
              <a:lnSpc>
                <a:spcPct val="100000"/>
              </a:lnSpc>
              <a:buChar char="•"/>
              <a:tabLst>
                <a:tab pos="469900" algn="l"/>
              </a:tabLst>
            </a:pPr>
            <a:r>
              <a:rPr sz="2400" spc="-20" dirty="0">
                <a:latin typeface="Arial"/>
                <a:cs typeface="Arial"/>
              </a:rPr>
              <a:t>Right-</a:t>
            </a:r>
            <a:r>
              <a:rPr sz="2400" dirty="0">
                <a:latin typeface="Arial"/>
                <a:cs typeface="Arial"/>
              </a:rPr>
              <a:t>size</a:t>
            </a:r>
            <a:r>
              <a:rPr sz="2400" spc="-4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facilities</a:t>
            </a:r>
            <a:r>
              <a:rPr sz="2400" spc="-4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to</a:t>
            </a:r>
            <a:r>
              <a:rPr sz="2400" spc="-8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support</a:t>
            </a:r>
            <a:r>
              <a:rPr sz="2400" spc="-5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existing</a:t>
            </a:r>
            <a:r>
              <a:rPr sz="2400" spc="-3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program</a:t>
            </a:r>
            <a:r>
              <a:rPr sz="2400" spc="-5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needs</a:t>
            </a:r>
            <a:r>
              <a:rPr sz="2400" spc="-5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and</a:t>
            </a:r>
            <a:r>
              <a:rPr sz="2400" spc="-65" dirty="0">
                <a:latin typeface="Arial"/>
                <a:cs typeface="Arial"/>
              </a:rPr>
              <a:t> </a:t>
            </a:r>
            <a:r>
              <a:rPr sz="2400" spc="-10" dirty="0">
                <a:latin typeface="Arial"/>
                <a:cs typeface="Arial"/>
              </a:rPr>
              <a:t>maximize funding</a:t>
            </a:r>
            <a:endParaRPr sz="2400">
              <a:latin typeface="Arial"/>
              <a:cs typeface="Arial"/>
            </a:endParaRPr>
          </a:p>
          <a:p>
            <a:pPr marL="469265" indent="-456565">
              <a:lnSpc>
                <a:spcPct val="100000"/>
              </a:lnSpc>
              <a:buChar char="•"/>
              <a:tabLst>
                <a:tab pos="469265" algn="l"/>
              </a:tabLst>
            </a:pPr>
            <a:r>
              <a:rPr sz="2400" spc="-25" dirty="0">
                <a:latin typeface="Arial"/>
                <a:cs typeface="Arial"/>
              </a:rPr>
              <a:t>Co-</a:t>
            </a:r>
            <a:r>
              <a:rPr sz="2400" dirty="0">
                <a:latin typeface="Arial"/>
                <a:cs typeface="Arial"/>
              </a:rPr>
              <a:t>locate</a:t>
            </a:r>
            <a:r>
              <a:rPr sz="2400" spc="-70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mutually</a:t>
            </a:r>
            <a:r>
              <a:rPr sz="2400" spc="-50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supportive</a:t>
            </a:r>
            <a:r>
              <a:rPr sz="2400" spc="-70" dirty="0">
                <a:latin typeface="Arial"/>
                <a:cs typeface="Arial"/>
              </a:rPr>
              <a:t> </a:t>
            </a:r>
            <a:r>
              <a:rPr sz="2400" spc="-10" dirty="0">
                <a:latin typeface="Arial"/>
                <a:cs typeface="Arial"/>
              </a:rPr>
              <a:t>programs</a:t>
            </a:r>
            <a:endParaRPr sz="2400">
              <a:latin typeface="Arial"/>
              <a:cs typeface="Arial"/>
            </a:endParaRPr>
          </a:p>
          <a:p>
            <a:pPr marL="469265" indent="-456565">
              <a:lnSpc>
                <a:spcPct val="100000"/>
              </a:lnSpc>
              <a:buChar char="•"/>
              <a:tabLst>
                <a:tab pos="469265" algn="l"/>
              </a:tabLst>
            </a:pPr>
            <a:r>
              <a:rPr sz="2400" dirty="0">
                <a:latin typeface="Arial"/>
                <a:cs typeface="Arial"/>
              </a:rPr>
              <a:t>Eliminate</a:t>
            </a:r>
            <a:r>
              <a:rPr sz="2400" spc="-80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temporary</a:t>
            </a:r>
            <a:r>
              <a:rPr sz="2400" spc="-10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or</a:t>
            </a:r>
            <a:r>
              <a:rPr sz="2400" spc="-8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unsuitable</a:t>
            </a:r>
            <a:r>
              <a:rPr sz="2400" spc="-70" dirty="0">
                <a:latin typeface="Arial"/>
                <a:cs typeface="Arial"/>
              </a:rPr>
              <a:t> </a:t>
            </a:r>
            <a:r>
              <a:rPr sz="2400" spc="-10" dirty="0">
                <a:latin typeface="Arial"/>
                <a:cs typeface="Arial"/>
              </a:rPr>
              <a:t>facilities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</TotalTime>
  <Words>590</Words>
  <Application>Microsoft Office PowerPoint</Application>
  <PresentationFormat>Widescreen</PresentationFormat>
  <Paragraphs>88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Times New Roman</vt:lpstr>
      <vt:lpstr>Office Theme</vt:lpstr>
      <vt:lpstr>Education &amp; Facilities Comprehensive Plan (EFCP) Megan Moscol July 10, 2024</vt:lpstr>
      <vt:lpstr>Context</vt:lpstr>
      <vt:lpstr>BP 3250 Institutional Planning</vt:lpstr>
      <vt:lpstr>Integrated Planning At-a-Glance</vt:lpstr>
      <vt:lpstr>A New Focus for the Comprehensive Plan</vt:lpstr>
      <vt:lpstr>Traditional vs. DEISA+ Comprehensive Plans</vt:lpstr>
      <vt:lpstr>President’s Advisory Council EFCP Task Force</vt:lpstr>
      <vt:lpstr>Integrated Planning Efforts Aligned with EFCP Development</vt:lpstr>
      <vt:lpstr>Evaluating In-Progress Facilities Projects</vt:lpstr>
      <vt:lpstr>Questions?</vt:lpstr>
    </vt:vector>
  </TitlesOfParts>
  <Company>Mt. San Antonio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Mai, Uyen</dc:creator>
  <cp:lastModifiedBy>Maldonado-Greenlee, Lianne</cp:lastModifiedBy>
  <cp:revision>1</cp:revision>
  <dcterms:created xsi:type="dcterms:W3CDTF">2024-08-12T18:27:07Z</dcterms:created>
  <dcterms:modified xsi:type="dcterms:W3CDTF">2024-11-13T19:40:31Z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2024-07-03T00:00:00Z</vt:filetime>
  </property>
  <property fmtid="{D5CDD505-2E9C-101B-9397-08002B2CF9AE}" pid="3" name="Creator">
    <vt:lpwstr>Acrobat PDFMaker 24 for PowerPoint</vt:lpwstr>
  </property>
  <property fmtid="{D5CDD505-2E9C-101B-9397-08002B2CF9AE}" pid="4" name="LastSaved">
    <vt:filetime>2024-08-12T00:00:00Z</vt:filetime>
  </property>
  <property fmtid="{D5CDD505-2E9C-101B-9397-08002B2CF9AE}" pid="5" name="Producer">
    <vt:lpwstr>Adobe PDF Library 24.2.159</vt:lpwstr>
  </property>
</Properties>
</file>