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1" r:id="rId3"/>
    <p:sldId id="263" r:id="rId4"/>
    <p:sldId id="299" r:id="rId5"/>
    <p:sldId id="264" r:id="rId6"/>
    <p:sldId id="265" r:id="rId7"/>
    <p:sldId id="279" r:id="rId8"/>
    <p:sldId id="280" r:id="rId9"/>
    <p:sldId id="281" r:id="rId10"/>
    <p:sldId id="282" r:id="rId11"/>
    <p:sldId id="310" r:id="rId12"/>
    <p:sldId id="283" r:id="rId13"/>
    <p:sldId id="311" r:id="rId14"/>
    <p:sldId id="267" r:id="rId15"/>
    <p:sldId id="266" r:id="rId16"/>
    <p:sldId id="268" r:id="rId17"/>
    <p:sldId id="269" r:id="rId18"/>
    <p:sldId id="315" r:id="rId19"/>
    <p:sldId id="270" r:id="rId20"/>
    <p:sldId id="317" r:id="rId21"/>
    <p:sldId id="277" r:id="rId22"/>
    <p:sldId id="272" r:id="rId23"/>
    <p:sldId id="273" r:id="rId24"/>
    <p:sldId id="274" r:id="rId25"/>
    <p:sldId id="316" r:id="rId26"/>
    <p:sldId id="275" r:id="rId27"/>
    <p:sldId id="297" r:id="rId28"/>
    <p:sldId id="298" r:id="rId29"/>
    <p:sldId id="285" r:id="rId30"/>
    <p:sldId id="286" r:id="rId31"/>
    <p:sldId id="287" r:id="rId32"/>
    <p:sldId id="288" r:id="rId33"/>
    <p:sldId id="289" r:id="rId34"/>
    <p:sldId id="291" r:id="rId35"/>
    <p:sldId id="292" r:id="rId36"/>
    <p:sldId id="293" r:id="rId37"/>
    <p:sldId id="294" r:id="rId38"/>
    <p:sldId id="306" r:id="rId39"/>
    <p:sldId id="307" r:id="rId40"/>
    <p:sldId id="295" r:id="rId41"/>
    <p:sldId id="308" r:id="rId42"/>
    <p:sldId id="309" r:id="rId43"/>
    <p:sldId id="278" r:id="rId44"/>
    <p:sldId id="312" r:id="rId45"/>
    <p:sldId id="302" r:id="rId46"/>
    <p:sldId id="303" r:id="rId47"/>
    <p:sldId id="300" r:id="rId48"/>
    <p:sldId id="301" r:id="rId49"/>
    <p:sldId id="304" r:id="rId50"/>
    <p:sldId id="305" r:id="rId51"/>
    <p:sldId id="314" r:id="rId52"/>
    <p:sldId id="313" r:id="rId53"/>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159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ldonado-Greenlee, Lianne" userId="525c7285-978f-4548-9cbc-4ce7672adacf" providerId="ADAL" clId="{4D5BB652-A1A4-4495-AA69-74F849F159FF}"/>
    <pc:docChg chg="custSel modSld">
      <pc:chgData name="Maldonado-Greenlee, Lianne" userId="525c7285-978f-4548-9cbc-4ce7672adacf" providerId="ADAL" clId="{4D5BB652-A1A4-4495-AA69-74F849F159FF}" dt="2025-02-10T20:45:58.150" v="19" actId="20577"/>
      <pc:docMkLst>
        <pc:docMk/>
      </pc:docMkLst>
      <pc:sldChg chg="delSp mod">
        <pc:chgData name="Maldonado-Greenlee, Lianne" userId="525c7285-978f-4548-9cbc-4ce7672adacf" providerId="ADAL" clId="{4D5BB652-A1A4-4495-AA69-74F849F159FF}" dt="2025-02-10T18:57:46.933" v="1" actId="478"/>
        <pc:sldMkLst>
          <pc:docMk/>
          <pc:sldMk cId="3158356430" sldId="267"/>
        </pc:sldMkLst>
        <pc:spChg chg="del">
          <ac:chgData name="Maldonado-Greenlee, Lianne" userId="525c7285-978f-4548-9cbc-4ce7672adacf" providerId="ADAL" clId="{4D5BB652-A1A4-4495-AA69-74F849F159FF}" dt="2025-02-10T18:57:46.933" v="1" actId="478"/>
          <ac:spMkLst>
            <pc:docMk/>
            <pc:sldMk cId="3158356430" sldId="267"/>
            <ac:spMk id="3" creationId="{91179D15-DF73-0E6C-68D1-C480B842148E}"/>
          </ac:spMkLst>
        </pc:spChg>
      </pc:sldChg>
      <pc:sldChg chg="modSp mod">
        <pc:chgData name="Maldonado-Greenlee, Lianne" userId="525c7285-978f-4548-9cbc-4ce7672adacf" providerId="ADAL" clId="{4D5BB652-A1A4-4495-AA69-74F849F159FF}" dt="2025-02-10T20:45:58.150" v="19" actId="20577"/>
        <pc:sldMkLst>
          <pc:docMk/>
          <pc:sldMk cId="1104891015" sldId="273"/>
        </pc:sldMkLst>
        <pc:spChg chg="mod">
          <ac:chgData name="Maldonado-Greenlee, Lianne" userId="525c7285-978f-4548-9cbc-4ce7672adacf" providerId="ADAL" clId="{4D5BB652-A1A4-4495-AA69-74F849F159FF}" dt="2025-02-10T20:45:58.150" v="19" actId="20577"/>
          <ac:spMkLst>
            <pc:docMk/>
            <pc:sldMk cId="1104891015" sldId="273"/>
            <ac:spMk id="3" creationId="{2C2A163A-48A3-92CE-F5E5-1A49318A918B}"/>
          </ac:spMkLst>
        </pc:spChg>
      </pc:sldChg>
      <pc:sldChg chg="delSp mod">
        <pc:chgData name="Maldonado-Greenlee, Lianne" userId="525c7285-978f-4548-9cbc-4ce7672adacf" providerId="ADAL" clId="{4D5BB652-A1A4-4495-AA69-74F849F159FF}" dt="2025-02-10T18:57:27.169" v="0" actId="478"/>
        <pc:sldMkLst>
          <pc:docMk/>
          <pc:sldMk cId="35663624" sldId="279"/>
        </pc:sldMkLst>
        <pc:spChg chg="del">
          <ac:chgData name="Maldonado-Greenlee, Lianne" userId="525c7285-978f-4548-9cbc-4ce7672adacf" providerId="ADAL" clId="{4D5BB652-A1A4-4495-AA69-74F849F159FF}" dt="2025-02-10T18:57:27.169" v="0" actId="478"/>
          <ac:spMkLst>
            <pc:docMk/>
            <pc:sldMk cId="35663624" sldId="279"/>
            <ac:spMk id="3" creationId="{BD5271FA-B293-CB49-94E0-20E64F5B5E1D}"/>
          </ac:spMkLst>
        </pc:spChg>
      </pc:sldChg>
      <pc:sldChg chg="delSp mod">
        <pc:chgData name="Maldonado-Greenlee, Lianne" userId="525c7285-978f-4548-9cbc-4ce7672adacf" providerId="ADAL" clId="{4D5BB652-A1A4-4495-AA69-74F849F159FF}" dt="2025-02-10T18:58:45.799" v="2" actId="478"/>
        <pc:sldMkLst>
          <pc:docMk/>
          <pc:sldMk cId="2938384543" sldId="285"/>
        </pc:sldMkLst>
        <pc:spChg chg="del">
          <ac:chgData name="Maldonado-Greenlee, Lianne" userId="525c7285-978f-4548-9cbc-4ce7672adacf" providerId="ADAL" clId="{4D5BB652-A1A4-4495-AA69-74F849F159FF}" dt="2025-02-10T18:58:45.799" v="2" actId="478"/>
          <ac:spMkLst>
            <pc:docMk/>
            <pc:sldMk cId="2938384543" sldId="285"/>
            <ac:spMk id="3" creationId="{0EC99B27-F87C-2964-062A-42C4FDE3D762}"/>
          </ac:spMkLst>
        </pc:spChg>
      </pc:sldChg>
      <pc:sldChg chg="delSp mod">
        <pc:chgData name="Maldonado-Greenlee, Lianne" userId="525c7285-978f-4548-9cbc-4ce7672adacf" providerId="ADAL" clId="{4D5BB652-A1A4-4495-AA69-74F849F159FF}" dt="2025-02-10T18:59:09.694" v="3" actId="478"/>
        <pc:sldMkLst>
          <pc:docMk/>
          <pc:sldMk cId="4180092713" sldId="291"/>
        </pc:sldMkLst>
        <pc:spChg chg="del">
          <ac:chgData name="Maldonado-Greenlee, Lianne" userId="525c7285-978f-4548-9cbc-4ce7672adacf" providerId="ADAL" clId="{4D5BB652-A1A4-4495-AA69-74F849F159FF}" dt="2025-02-10T18:59:09.694" v="3" actId="478"/>
          <ac:spMkLst>
            <pc:docMk/>
            <pc:sldMk cId="4180092713" sldId="291"/>
            <ac:spMk id="3" creationId="{9C8CE48A-3E1D-1323-8102-AE63F8C441D2}"/>
          </ac:spMkLst>
        </pc:spChg>
      </pc:sldChg>
      <pc:sldChg chg="addSp delSp modSp mod">
        <pc:chgData name="Maldonado-Greenlee, Lianne" userId="525c7285-978f-4548-9cbc-4ce7672adacf" providerId="ADAL" clId="{4D5BB652-A1A4-4495-AA69-74F849F159FF}" dt="2025-02-10T20:32:53.965" v="11" actId="478"/>
        <pc:sldMkLst>
          <pc:docMk/>
          <pc:sldMk cId="2896962242" sldId="300"/>
        </pc:sldMkLst>
        <pc:spChg chg="del">
          <ac:chgData name="Maldonado-Greenlee, Lianne" userId="525c7285-978f-4548-9cbc-4ce7672adacf" providerId="ADAL" clId="{4D5BB652-A1A4-4495-AA69-74F849F159FF}" dt="2025-02-10T20:32:49.285" v="9" actId="478"/>
          <ac:spMkLst>
            <pc:docMk/>
            <pc:sldMk cId="2896962242" sldId="300"/>
            <ac:spMk id="3" creationId="{8144DCCE-08D9-E853-0477-237AAA09164A}"/>
          </ac:spMkLst>
        </pc:spChg>
        <pc:spChg chg="add del mod">
          <ac:chgData name="Maldonado-Greenlee, Lianne" userId="525c7285-978f-4548-9cbc-4ce7672adacf" providerId="ADAL" clId="{4D5BB652-A1A4-4495-AA69-74F849F159FF}" dt="2025-02-10T20:32:53.965" v="11" actId="478"/>
          <ac:spMkLst>
            <pc:docMk/>
            <pc:sldMk cId="2896962242" sldId="300"/>
            <ac:spMk id="7" creationId="{A2D7757D-41A4-672B-6B8B-4F3E4C165E43}"/>
          </ac:spMkLst>
        </pc:spChg>
      </pc:sldChg>
      <pc:sldChg chg="addSp delSp modSp mod">
        <pc:chgData name="Maldonado-Greenlee, Lianne" userId="525c7285-978f-4548-9cbc-4ce7672adacf" providerId="ADAL" clId="{4D5BB652-A1A4-4495-AA69-74F849F159FF}" dt="2025-02-10T20:33:05.369" v="13" actId="478"/>
        <pc:sldMkLst>
          <pc:docMk/>
          <pc:sldMk cId="3691189743" sldId="301"/>
        </pc:sldMkLst>
        <pc:spChg chg="del">
          <ac:chgData name="Maldonado-Greenlee, Lianne" userId="525c7285-978f-4548-9cbc-4ce7672adacf" providerId="ADAL" clId="{4D5BB652-A1A4-4495-AA69-74F849F159FF}" dt="2025-02-10T20:33:00.215" v="12" actId="478"/>
          <ac:spMkLst>
            <pc:docMk/>
            <pc:sldMk cId="3691189743" sldId="301"/>
            <ac:spMk id="3" creationId="{77274962-8396-2F27-B86B-7A83D7D3A155}"/>
          </ac:spMkLst>
        </pc:spChg>
        <pc:spChg chg="add del mod">
          <ac:chgData name="Maldonado-Greenlee, Lianne" userId="525c7285-978f-4548-9cbc-4ce7672adacf" providerId="ADAL" clId="{4D5BB652-A1A4-4495-AA69-74F849F159FF}" dt="2025-02-10T20:33:05.369" v="13" actId="478"/>
          <ac:spMkLst>
            <pc:docMk/>
            <pc:sldMk cId="3691189743" sldId="301"/>
            <ac:spMk id="5" creationId="{1CEF6037-DA0C-307B-9574-1E06DF0B0CF1}"/>
          </ac:spMkLst>
        </pc:spChg>
      </pc:sldChg>
      <pc:sldChg chg="addSp delSp modSp mod">
        <pc:chgData name="Maldonado-Greenlee, Lianne" userId="525c7285-978f-4548-9cbc-4ce7672adacf" providerId="ADAL" clId="{4D5BB652-A1A4-4495-AA69-74F849F159FF}" dt="2025-02-10T20:32:30.641" v="6" actId="478"/>
        <pc:sldMkLst>
          <pc:docMk/>
          <pc:sldMk cId="4267826312" sldId="302"/>
        </pc:sldMkLst>
        <pc:spChg chg="del">
          <ac:chgData name="Maldonado-Greenlee, Lianne" userId="525c7285-978f-4548-9cbc-4ce7672adacf" providerId="ADAL" clId="{4D5BB652-A1A4-4495-AA69-74F849F159FF}" dt="2025-02-10T20:32:25.164" v="5" actId="478"/>
          <ac:spMkLst>
            <pc:docMk/>
            <pc:sldMk cId="4267826312" sldId="302"/>
            <ac:spMk id="3" creationId="{30C70771-9BE4-B83E-38AB-D37DB816EA86}"/>
          </ac:spMkLst>
        </pc:spChg>
        <pc:spChg chg="add del mod">
          <ac:chgData name="Maldonado-Greenlee, Lianne" userId="525c7285-978f-4548-9cbc-4ce7672adacf" providerId="ADAL" clId="{4D5BB652-A1A4-4495-AA69-74F849F159FF}" dt="2025-02-10T20:32:30.641" v="6" actId="478"/>
          <ac:spMkLst>
            <pc:docMk/>
            <pc:sldMk cId="4267826312" sldId="302"/>
            <ac:spMk id="7" creationId="{F9C10E89-296D-135E-F766-BD5B316379AC}"/>
          </ac:spMkLst>
        </pc:spChg>
      </pc:sldChg>
      <pc:sldChg chg="addSp delSp modSp mod">
        <pc:chgData name="Maldonado-Greenlee, Lianne" userId="525c7285-978f-4548-9cbc-4ce7672adacf" providerId="ADAL" clId="{4D5BB652-A1A4-4495-AA69-74F849F159FF}" dt="2025-02-10T20:32:41.858" v="8" actId="478"/>
        <pc:sldMkLst>
          <pc:docMk/>
          <pc:sldMk cId="3267822021" sldId="303"/>
        </pc:sldMkLst>
        <pc:spChg chg="del">
          <ac:chgData name="Maldonado-Greenlee, Lianne" userId="525c7285-978f-4548-9cbc-4ce7672adacf" providerId="ADAL" clId="{4D5BB652-A1A4-4495-AA69-74F849F159FF}" dt="2025-02-10T20:32:35.495" v="7" actId="478"/>
          <ac:spMkLst>
            <pc:docMk/>
            <pc:sldMk cId="3267822021" sldId="303"/>
            <ac:spMk id="3" creationId="{CFBBB4B1-F0A0-C113-0C3C-97F6B8A4A076}"/>
          </ac:spMkLst>
        </pc:spChg>
        <pc:spChg chg="add del mod">
          <ac:chgData name="Maldonado-Greenlee, Lianne" userId="525c7285-978f-4548-9cbc-4ce7672adacf" providerId="ADAL" clId="{4D5BB652-A1A4-4495-AA69-74F849F159FF}" dt="2025-02-10T20:32:41.858" v="8" actId="478"/>
          <ac:spMkLst>
            <pc:docMk/>
            <pc:sldMk cId="3267822021" sldId="303"/>
            <ac:spMk id="5" creationId="{F1EC90E6-D8F0-2265-483A-2B8C94425035}"/>
          </ac:spMkLst>
        </pc:spChg>
      </pc:sldChg>
      <pc:sldChg chg="addSp delSp modSp mod">
        <pc:chgData name="Maldonado-Greenlee, Lianne" userId="525c7285-978f-4548-9cbc-4ce7672adacf" providerId="ADAL" clId="{4D5BB652-A1A4-4495-AA69-74F849F159FF}" dt="2025-02-10T20:33:13.802" v="15" actId="478"/>
        <pc:sldMkLst>
          <pc:docMk/>
          <pc:sldMk cId="689199640" sldId="304"/>
        </pc:sldMkLst>
        <pc:spChg chg="del">
          <ac:chgData name="Maldonado-Greenlee, Lianne" userId="525c7285-978f-4548-9cbc-4ce7672adacf" providerId="ADAL" clId="{4D5BB652-A1A4-4495-AA69-74F849F159FF}" dt="2025-02-10T20:33:11.636" v="14" actId="478"/>
          <ac:spMkLst>
            <pc:docMk/>
            <pc:sldMk cId="689199640" sldId="304"/>
            <ac:spMk id="3" creationId="{F0B8540F-7BD3-FDFF-9232-79E828ECE0DA}"/>
          </ac:spMkLst>
        </pc:spChg>
        <pc:spChg chg="add del mod">
          <ac:chgData name="Maldonado-Greenlee, Lianne" userId="525c7285-978f-4548-9cbc-4ce7672adacf" providerId="ADAL" clId="{4D5BB652-A1A4-4495-AA69-74F849F159FF}" dt="2025-02-10T20:33:13.802" v="15" actId="478"/>
          <ac:spMkLst>
            <pc:docMk/>
            <pc:sldMk cId="689199640" sldId="304"/>
            <ac:spMk id="7" creationId="{180A6BF5-BD73-8062-8B6F-08E5F1167E97}"/>
          </ac:spMkLst>
        </pc:spChg>
      </pc:sldChg>
      <pc:sldChg chg="addSp delSp modSp mod">
        <pc:chgData name="Maldonado-Greenlee, Lianne" userId="525c7285-978f-4548-9cbc-4ce7672adacf" providerId="ADAL" clId="{4D5BB652-A1A4-4495-AA69-74F849F159FF}" dt="2025-02-10T20:33:24.020" v="17" actId="478"/>
        <pc:sldMkLst>
          <pc:docMk/>
          <pc:sldMk cId="2870454702" sldId="305"/>
        </pc:sldMkLst>
        <pc:spChg chg="del">
          <ac:chgData name="Maldonado-Greenlee, Lianne" userId="525c7285-978f-4548-9cbc-4ce7672adacf" providerId="ADAL" clId="{4D5BB652-A1A4-4495-AA69-74F849F159FF}" dt="2025-02-10T20:33:20.174" v="16" actId="478"/>
          <ac:spMkLst>
            <pc:docMk/>
            <pc:sldMk cId="2870454702" sldId="305"/>
            <ac:spMk id="3" creationId="{D35B5C7D-DF0D-EC03-5C89-03DB568212F5}"/>
          </ac:spMkLst>
        </pc:spChg>
        <pc:spChg chg="add del mod">
          <ac:chgData name="Maldonado-Greenlee, Lianne" userId="525c7285-978f-4548-9cbc-4ce7672adacf" providerId="ADAL" clId="{4D5BB652-A1A4-4495-AA69-74F849F159FF}" dt="2025-02-10T20:33:24.020" v="17" actId="478"/>
          <ac:spMkLst>
            <pc:docMk/>
            <pc:sldMk cId="2870454702" sldId="305"/>
            <ac:spMk id="5" creationId="{AF9104E2-EF09-A371-6945-54BD47BAF586}"/>
          </ac:spMkLst>
        </pc:spChg>
      </pc:sldChg>
      <pc:sldChg chg="delSp mod">
        <pc:chgData name="Maldonado-Greenlee, Lianne" userId="525c7285-978f-4548-9cbc-4ce7672adacf" providerId="ADAL" clId="{4D5BB652-A1A4-4495-AA69-74F849F159FF}" dt="2025-02-10T19:00:07.378" v="4" actId="478"/>
        <pc:sldMkLst>
          <pc:docMk/>
          <pc:sldMk cId="90002285" sldId="312"/>
        </pc:sldMkLst>
        <pc:spChg chg="del">
          <ac:chgData name="Maldonado-Greenlee, Lianne" userId="525c7285-978f-4548-9cbc-4ce7672adacf" providerId="ADAL" clId="{4D5BB652-A1A4-4495-AA69-74F849F159FF}" dt="2025-02-10T19:00:07.378" v="4" actId="478"/>
          <ac:spMkLst>
            <pc:docMk/>
            <pc:sldMk cId="90002285" sldId="312"/>
            <ac:spMk id="3" creationId="{1B2E56B9-4F54-FB75-5466-7423C6E70CC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port Cover">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normAutofit/>
          </a:bodyPr>
          <a:lstStyle>
            <a:lvl1pPr algn="ctr">
              <a:defRPr sz="7200"/>
            </a:lvl1pPr>
          </a:lstStyle>
          <a:p>
            <a:r>
              <a:rPr lang="en-US"/>
              <a:t>Click to edit Master title style</a:t>
            </a:r>
          </a:p>
        </p:txBody>
      </p:sp>
      <p:sp>
        <p:nvSpPr>
          <p:cNvPr id="3" name="Subtitle 2"/>
          <p:cNvSpPr>
            <a:spLocks noGrp="1"/>
          </p:cNvSpPr>
          <p:nvPr>
            <p:ph type="subTitle" idx="1"/>
          </p:nvPr>
        </p:nvSpPr>
        <p:spPr>
          <a:xfrm>
            <a:off x="971550" y="5359940"/>
            <a:ext cx="5829300" cy="2351500"/>
          </a:xfrm>
        </p:spPr>
        <p:txBody>
          <a:bodyPr>
            <a:normAutofit/>
          </a:bodyPr>
          <a:lstStyle>
            <a:lvl1pPr marL="0" indent="0" algn="ctr">
              <a:buNone/>
              <a:defRPr sz="280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p>
        </p:txBody>
      </p:sp>
      <p:sp>
        <p:nvSpPr>
          <p:cNvPr id="5" name="Footer Placeholder 4"/>
          <p:cNvSpPr>
            <a:spLocks noGrp="1"/>
          </p:cNvSpPr>
          <p:nvPr>
            <p:ph type="ftr" sz="quarter" idx="11"/>
          </p:nvPr>
        </p:nvSpPr>
        <p:spPr/>
        <p:txBody>
          <a:bodyPr/>
          <a:lstStyle>
            <a:lvl1pPr>
              <a:defRPr sz="1100"/>
            </a:lvl1pPr>
          </a:lstStyle>
          <a:p>
            <a:endParaRPr lang="en-US"/>
          </a:p>
        </p:txBody>
      </p:sp>
    </p:spTree>
    <p:extLst>
      <p:ext uri="{BB962C8B-B14F-4D97-AF65-F5344CB8AC3E}">
        <p14:creationId xmlns:p14="http://schemas.microsoft.com/office/powerpoint/2010/main" val="2747019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1031132"/>
            <a:ext cx="2506801" cy="1986388"/>
          </a:xfr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031132"/>
            <a:ext cx="3934778" cy="7565077"/>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0632C9AD-D7C9-4D71-B450-CEB380F80AB3}"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EB2BA6-CBB9-4735-9180-9D2E49189ECD}" type="slidenum">
              <a:rPr lang="en-US" smtClean="0"/>
              <a:t>‹#›</a:t>
            </a:fld>
            <a:endParaRPr lang="en-US"/>
          </a:p>
        </p:txBody>
      </p:sp>
    </p:spTree>
    <p:extLst>
      <p:ext uri="{BB962C8B-B14F-4D97-AF65-F5344CB8AC3E}">
        <p14:creationId xmlns:p14="http://schemas.microsoft.com/office/powerpoint/2010/main" val="4036264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655943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with Left Sidebar">
    <p:spTree>
      <p:nvGrpSpPr>
        <p:cNvPr id="1" name=""/>
        <p:cNvGrpSpPr/>
        <p:nvPr/>
      </p:nvGrpSpPr>
      <p:grpSpPr>
        <a:xfrm>
          <a:off x="0" y="0"/>
          <a:ext cx="0" cy="0"/>
          <a:chOff x="0" y="0"/>
          <a:chExt cx="0" cy="0"/>
        </a:xfrm>
      </p:grpSpPr>
      <p:sp>
        <p:nvSpPr>
          <p:cNvPr id="2" name="Title 1"/>
          <p:cNvSpPr>
            <a:spLocks noGrp="1"/>
          </p:cNvSpPr>
          <p:nvPr>
            <p:ph type="title"/>
          </p:nvPr>
        </p:nvSpPr>
        <p:spPr>
          <a:xfrm>
            <a:off x="535365" y="1031132"/>
            <a:ext cx="2506801" cy="1986388"/>
          </a:xfrm>
        </p:spPr>
        <p:txBody>
          <a:bodyPr anchor="b"/>
          <a:lstStyle>
            <a:lvl1pPr>
              <a:defRPr sz="2720"/>
            </a:lvl1pPr>
          </a:lstStyle>
          <a:p>
            <a:r>
              <a:rPr lang="en-US"/>
              <a:t>Click to edit Master title style</a:t>
            </a:r>
          </a:p>
        </p:txBody>
      </p:sp>
      <p:sp>
        <p:nvSpPr>
          <p:cNvPr id="4" name="Text Placeholder 3"/>
          <p:cNvSpPr>
            <a:spLocks noGrp="1"/>
          </p:cNvSpPr>
          <p:nvPr>
            <p:ph type="body" sz="half" idx="2"/>
          </p:nvPr>
        </p:nvSpPr>
        <p:spPr>
          <a:xfrm>
            <a:off x="535365" y="3017520"/>
            <a:ext cx="2506801" cy="6136208"/>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0632C9AD-D7C9-4D71-B450-CEB380F80AB3}"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EB2BA6-CBB9-4735-9180-9D2E49189ECD}" type="slidenum">
              <a:rPr lang="en-US" smtClean="0"/>
              <a:t>‹#›</a:t>
            </a:fld>
            <a:endParaRPr lang="en-US"/>
          </a:p>
        </p:txBody>
      </p:sp>
      <p:sp>
        <p:nvSpPr>
          <p:cNvPr id="8" name="Content Placeholder 2"/>
          <p:cNvSpPr>
            <a:spLocks noGrp="1"/>
          </p:cNvSpPr>
          <p:nvPr>
            <p:ph idx="1"/>
          </p:nvPr>
        </p:nvSpPr>
        <p:spPr>
          <a:xfrm>
            <a:off x="3284821" y="1031132"/>
            <a:ext cx="3934778" cy="8122596"/>
          </a:xfrm>
        </p:spPr>
        <p:txBody>
          <a:bodyPr/>
          <a:lstStyle>
            <a:lvl1pPr marL="0" indent="0">
              <a:buNone/>
              <a:defRPr sz="2800"/>
            </a:lvl1pPr>
            <a:lvl2pPr marL="388620" indent="0">
              <a:buNone/>
              <a:defRPr sz="2400"/>
            </a:lvl2pPr>
            <a:lvl3pPr marL="777240" indent="0">
              <a:buNone/>
              <a:defRPr sz="2000"/>
            </a:lvl3pPr>
            <a:lvl4pPr marL="1165860" indent="0">
              <a:buNone/>
              <a:defRPr sz="1800"/>
            </a:lvl4pPr>
            <a:lvl5pPr marL="1554480" indent="0">
              <a:buNone/>
              <a:defRPr sz="16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53666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t with Right Sidebar">
    <p:spTree>
      <p:nvGrpSpPr>
        <p:cNvPr id="1" name=""/>
        <p:cNvGrpSpPr/>
        <p:nvPr/>
      </p:nvGrpSpPr>
      <p:grpSpPr>
        <a:xfrm>
          <a:off x="0" y="0"/>
          <a:ext cx="0" cy="0"/>
          <a:chOff x="0" y="0"/>
          <a:chExt cx="0" cy="0"/>
        </a:xfrm>
      </p:grpSpPr>
      <p:sp>
        <p:nvSpPr>
          <p:cNvPr id="2" name="Title 1"/>
          <p:cNvSpPr>
            <a:spLocks noGrp="1"/>
          </p:cNvSpPr>
          <p:nvPr>
            <p:ph type="title"/>
          </p:nvPr>
        </p:nvSpPr>
        <p:spPr>
          <a:xfrm>
            <a:off x="4737735" y="1031132"/>
            <a:ext cx="2506801" cy="1986388"/>
          </a:xfr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541618" y="1031132"/>
            <a:ext cx="3934778" cy="8122596"/>
          </a:xfrm>
        </p:spPr>
        <p:txBody>
          <a:bodyPr/>
          <a:lstStyle>
            <a:lvl1pPr marL="0" indent="0">
              <a:buNone/>
              <a:defRPr sz="2800"/>
            </a:lvl1pPr>
            <a:lvl2pPr marL="388620" indent="0">
              <a:buNone/>
              <a:defRPr sz="2400"/>
            </a:lvl2pPr>
            <a:lvl3pPr marL="777240" indent="0">
              <a:buNone/>
              <a:defRPr sz="2000"/>
            </a:lvl3pPr>
            <a:lvl4pPr marL="1165860" indent="0">
              <a:buNone/>
              <a:defRPr sz="1800"/>
            </a:lvl4pPr>
            <a:lvl5pPr marL="1554480" indent="0">
              <a:buNone/>
              <a:defRPr sz="16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37735" y="3017520"/>
            <a:ext cx="2506801" cy="6136208"/>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0632C9AD-D7C9-4D71-B450-CEB380F80AB3}"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EB2BA6-CBB9-4735-9180-9D2E49189ECD}" type="slidenum">
              <a:rPr lang="en-US" smtClean="0"/>
              <a:t>‹#›</a:t>
            </a:fld>
            <a:endParaRPr lang="en-US"/>
          </a:p>
        </p:txBody>
      </p:sp>
    </p:spTree>
    <p:extLst>
      <p:ext uri="{BB962C8B-B14F-4D97-AF65-F5344CB8AC3E}">
        <p14:creationId xmlns:p14="http://schemas.microsoft.com/office/powerpoint/2010/main" val="745033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Bulleted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32C9AD-D7C9-4D71-B450-CEB380F80AB3}"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EB2BA6-CBB9-4735-9180-9D2E49189ECD}" type="slidenum">
              <a:rPr lang="en-US" smtClean="0"/>
              <a:t>‹#›</a:t>
            </a:fld>
            <a:endParaRPr lang="en-US"/>
          </a:p>
        </p:txBody>
      </p:sp>
    </p:spTree>
    <p:extLst>
      <p:ext uri="{BB962C8B-B14F-4D97-AF65-F5344CB8AC3E}">
        <p14:creationId xmlns:p14="http://schemas.microsoft.com/office/powerpoint/2010/main" val="2318981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1040860"/>
            <a:ext cx="6703695" cy="1438818"/>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32C9AD-D7C9-4D71-B450-CEB380F80AB3}" type="datetimeFigureOut">
              <a:rPr lang="en-US" smtClean="0"/>
              <a:t>2/10/2025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EB2BA6-CBB9-4735-9180-9D2E49189ECD}" type="slidenum">
              <a:rPr lang="en-US" smtClean="0"/>
              <a:t>‹#›</a:t>
            </a:fld>
            <a:endParaRPr lang="en-US"/>
          </a:p>
        </p:txBody>
      </p:sp>
    </p:spTree>
    <p:extLst>
      <p:ext uri="{BB962C8B-B14F-4D97-AF65-F5344CB8AC3E}">
        <p14:creationId xmlns:p14="http://schemas.microsoft.com/office/powerpoint/2010/main" val="3991724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32C9AD-D7C9-4D71-B450-CEB380F80AB3}"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EB2BA6-CBB9-4735-9180-9D2E49189ECD}" type="slidenum">
              <a:rPr lang="en-US" smtClean="0"/>
              <a:t>‹#›</a:t>
            </a:fld>
            <a:endParaRPr lang="en-US"/>
          </a:p>
        </p:txBody>
      </p:sp>
    </p:spTree>
    <p:extLst>
      <p:ext uri="{BB962C8B-B14F-4D97-AF65-F5344CB8AC3E}">
        <p14:creationId xmlns:p14="http://schemas.microsoft.com/office/powerpoint/2010/main" val="259855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32C9AD-D7C9-4D71-B450-CEB380F80AB3}" type="datetimeFigureOut">
              <a:rPr lang="en-US" smtClean="0"/>
              <a:t>2/10/2025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EB2BA6-CBB9-4735-9180-9D2E49189ECD}" type="slidenum">
              <a:rPr lang="en-US" smtClean="0"/>
              <a:t>‹#›</a:t>
            </a:fld>
            <a:endParaRPr lang="en-US"/>
          </a:p>
        </p:txBody>
      </p:sp>
    </p:spTree>
    <p:extLst>
      <p:ext uri="{BB962C8B-B14F-4D97-AF65-F5344CB8AC3E}">
        <p14:creationId xmlns:p14="http://schemas.microsoft.com/office/powerpoint/2010/main" val="606862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32C9AD-D7C9-4D71-B450-CEB380F80AB3}" type="datetimeFigureOut">
              <a:rPr lang="en-US" smtClean="0"/>
              <a:t>2/10/2025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EB2BA6-CBB9-4735-9180-9D2E49189ECD}" type="slidenum">
              <a:rPr lang="en-US" smtClean="0"/>
              <a:t>‹#›</a:t>
            </a:fld>
            <a:endParaRPr lang="en-US"/>
          </a:p>
        </p:txBody>
      </p:sp>
    </p:spTree>
    <p:extLst>
      <p:ext uri="{BB962C8B-B14F-4D97-AF65-F5344CB8AC3E}">
        <p14:creationId xmlns:p14="http://schemas.microsoft.com/office/powerpoint/2010/main" val="248025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1031132"/>
            <a:ext cx="6703695" cy="144854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19463"/>
            <a:ext cx="6703695" cy="64400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0632C9AD-D7C9-4D71-B450-CEB380F80AB3}" type="datetimeFigureOut">
              <a:rPr lang="en-US" smtClean="0"/>
              <a:t>2/10/2025</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D4EB2BA6-CBB9-4735-9180-9D2E49189ECD}" type="slidenum">
              <a:rPr lang="en-US" smtClean="0"/>
              <a:t>‹#›</a:t>
            </a:fld>
            <a:endParaRPr lang="en-US"/>
          </a:p>
        </p:txBody>
      </p:sp>
      <p:pic>
        <p:nvPicPr>
          <p:cNvPr id="7" name="Picture 6" descr="Maroon color block footer"/>
          <p:cNvPicPr>
            <a:picLocks noChangeAspect="1"/>
          </p:cNvPicPr>
          <p:nvPr userDrawn="1"/>
        </p:nvPicPr>
        <p:blipFill rotWithShape="1">
          <a:blip r:embed="rId12" cstate="print">
            <a:extLst>
              <a:ext uri="{28A0092B-C50C-407E-A947-70E740481C1C}">
                <a14:useLocalDpi xmlns:a14="http://schemas.microsoft.com/office/drawing/2010/main" val="0"/>
              </a:ext>
            </a:extLst>
          </a:blip>
          <a:srcRect/>
          <a:stretch/>
        </p:blipFill>
        <p:spPr>
          <a:xfrm>
            <a:off x="0" y="9744343"/>
            <a:ext cx="7772400" cy="347144"/>
          </a:xfrm>
          <a:prstGeom prst="rect">
            <a:avLst/>
          </a:prstGeom>
        </p:spPr>
      </p:pic>
      <p:pic>
        <p:nvPicPr>
          <p:cNvPr id="8" name="Picture 7" descr="Maroon header featuring Mt. San Antonio College (Mt. SAC) logo, hills and torch."/>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 y="3475"/>
            <a:ext cx="7771530" cy="887872"/>
          </a:xfrm>
          <a:prstGeom prst="rect">
            <a:avLst/>
          </a:prstGeom>
        </p:spPr>
      </p:pic>
    </p:spTree>
    <p:extLst>
      <p:ext uri="{BB962C8B-B14F-4D97-AF65-F5344CB8AC3E}">
        <p14:creationId xmlns:p14="http://schemas.microsoft.com/office/powerpoint/2010/main" val="153302595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80" r:id="rId3"/>
    <p:sldLayoutId id="2147483684" r:id="rId4"/>
    <p:sldLayoutId id="2147483674" r:id="rId5"/>
    <p:sldLayoutId id="2147483677" r:id="rId6"/>
    <p:sldLayoutId id="2147483676" r:id="rId7"/>
    <p:sldLayoutId id="2147483678" r:id="rId8"/>
    <p:sldLayoutId id="2147483679" r:id="rId9"/>
    <p:sldLayoutId id="2147483681" r:id="rId10"/>
  </p:sldLayoutIdLst>
  <p:txStyles>
    <p:titleStyle>
      <a:lvl1pPr algn="l" defTabSz="77724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40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0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8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60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40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a:t>Employee Listening Session Report</a:t>
            </a:r>
          </a:p>
        </p:txBody>
      </p:sp>
      <p:sp>
        <p:nvSpPr>
          <p:cNvPr id="3" name="Subtitle 2"/>
          <p:cNvSpPr>
            <a:spLocks noGrp="1"/>
          </p:cNvSpPr>
          <p:nvPr>
            <p:ph type="subTitle" idx="1"/>
          </p:nvPr>
        </p:nvSpPr>
        <p:spPr>
          <a:xfrm>
            <a:off x="971550" y="7232282"/>
            <a:ext cx="5829300" cy="2351500"/>
          </a:xfrm>
        </p:spPr>
        <p:txBody>
          <a:bodyPr vert="horz" lIns="91440" tIns="45720" rIns="91440" bIns="45720" rtlCol="0" anchor="t">
            <a:normAutofit/>
          </a:bodyPr>
          <a:lstStyle/>
          <a:p>
            <a:endParaRPr lang="en-US" sz="1800"/>
          </a:p>
          <a:p>
            <a:endParaRPr lang="en-US" sz="1800"/>
          </a:p>
          <a:p>
            <a:endParaRPr lang="en-US" sz="1800"/>
          </a:p>
          <a:p>
            <a:r>
              <a:rPr lang="en-US" sz="1800"/>
              <a:t>Analysis and report completed by: </a:t>
            </a:r>
            <a:endParaRPr lang="en-US" sz="1800">
              <a:ea typeface="Calibri"/>
              <a:cs typeface="Calibri"/>
            </a:endParaRPr>
          </a:p>
          <a:p>
            <a:r>
              <a:rPr lang="en-US" sz="1800"/>
              <a:t>Cathy Stute, MBA &amp; Melissa Vang, PhD</a:t>
            </a:r>
            <a:endParaRPr lang="en-US" sz="1800">
              <a:ea typeface="Calibri"/>
              <a:cs typeface="Calibri"/>
            </a:endParaRPr>
          </a:p>
          <a:p>
            <a:r>
              <a:rPr lang="en-US" sz="1800"/>
              <a:t>Office of Research and Institutional Effectiveness</a:t>
            </a:r>
            <a:endParaRPr lang="en-US" sz="1800">
              <a:ea typeface="Calibri"/>
              <a:cs typeface="Calibri"/>
            </a:endParaRPr>
          </a:p>
        </p:txBody>
      </p:sp>
    </p:spTree>
    <p:extLst>
      <p:ext uri="{BB962C8B-B14F-4D97-AF65-F5344CB8AC3E}">
        <p14:creationId xmlns:p14="http://schemas.microsoft.com/office/powerpoint/2010/main" val="1288080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FC50B4-D4CA-5B4D-E8BE-83DD93C122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65659F-5329-A35E-BE80-7879A752E5D4}"/>
              </a:ext>
            </a:extLst>
          </p:cNvPr>
          <p:cNvSpPr>
            <a:spLocks noGrp="1"/>
          </p:cNvSpPr>
          <p:nvPr>
            <p:ph type="title"/>
          </p:nvPr>
        </p:nvSpPr>
        <p:spPr/>
        <p:txBody>
          <a:bodyPr/>
          <a:lstStyle/>
          <a:p>
            <a:r>
              <a:rPr lang="en-US"/>
              <a:t>3. Challenges - Students</a:t>
            </a:r>
          </a:p>
        </p:txBody>
      </p:sp>
      <p:sp>
        <p:nvSpPr>
          <p:cNvPr id="3" name="Content Placeholder 2">
            <a:extLst>
              <a:ext uri="{FF2B5EF4-FFF2-40B4-BE49-F238E27FC236}">
                <a16:creationId xmlns:a16="http://schemas.microsoft.com/office/drawing/2014/main" id="{100A5FC1-5F33-BB0F-BDE4-5763B30DA081}"/>
              </a:ext>
            </a:extLst>
          </p:cNvPr>
          <p:cNvSpPr>
            <a:spLocks noGrp="1"/>
          </p:cNvSpPr>
          <p:nvPr>
            <p:ph idx="1"/>
          </p:nvPr>
        </p:nvSpPr>
        <p:spPr/>
        <p:txBody>
          <a:bodyPr vert="horz" lIns="91440" tIns="45720" rIns="91440" bIns="45720" rtlCol="0" anchor="t">
            <a:normAutofit/>
          </a:bodyPr>
          <a:lstStyle/>
          <a:p>
            <a:pPr marL="0" indent="0">
              <a:buNone/>
            </a:pPr>
            <a:r>
              <a:rPr lang="en-US" dirty="0">
                <a:ea typeface="Calibri"/>
                <a:cs typeface="Calibri"/>
              </a:rPr>
              <a:t>651 employees identified safety as the biggest challenge for students at Mt. SAC followed by challenges with building identification and wayfinding.     </a:t>
            </a:r>
            <a:endParaRPr lang="en-US"/>
          </a:p>
          <a:p>
            <a:endParaRPr lang="en-US">
              <a:ea typeface="Calibri"/>
              <a:cs typeface="Calibri"/>
            </a:endParaRPr>
          </a:p>
          <a:p>
            <a:pPr>
              <a:lnSpc>
                <a:spcPct val="85000"/>
              </a:lnSpc>
              <a:spcBef>
                <a:spcPts val="1300"/>
              </a:spcBef>
            </a:pPr>
            <a:r>
              <a:rPr lang="en-US" i="1" dirty="0">
                <a:ea typeface="+mn-lt"/>
                <a:cs typeface="+mn-lt"/>
              </a:rPr>
              <a:t>"I think for me the biggest issue that every college is going to have is an active shooter...."</a:t>
            </a:r>
          </a:p>
          <a:p>
            <a:endParaRPr lang="en-US">
              <a:ea typeface="+mn-lt"/>
              <a:cs typeface="+mn-lt"/>
            </a:endParaRPr>
          </a:p>
          <a:p>
            <a:r>
              <a:rPr lang="en-US" i="1" dirty="0">
                <a:ea typeface="+mn-lt"/>
                <a:cs typeface="+mn-lt"/>
              </a:rPr>
              <a:t>"The uber situation is really bad. Either they are driving on campus or just stop..."</a:t>
            </a:r>
            <a:endParaRPr lang="en-US" i="1" dirty="0">
              <a:ea typeface="Calibri"/>
              <a:cs typeface="Calibri"/>
            </a:endParaRPr>
          </a:p>
          <a:p>
            <a:endParaRPr lang="en-US">
              <a:ea typeface="Calibri"/>
              <a:cs typeface="Calibri"/>
            </a:endParaRPr>
          </a:p>
          <a:p>
            <a:r>
              <a:rPr lang="en-US" i="1" dirty="0">
                <a:ea typeface="+mn-lt"/>
                <a:cs typeface="+mn-lt"/>
              </a:rPr>
              <a:t>"Signs. Building signs are too small."</a:t>
            </a:r>
          </a:p>
          <a:p>
            <a:endParaRPr lang="en-US" i="1" dirty="0">
              <a:ea typeface="Calibri"/>
              <a:cs typeface="Calibri"/>
            </a:endParaRPr>
          </a:p>
          <a:p>
            <a:r>
              <a:rPr lang="en-US" i="1" dirty="0">
                <a:ea typeface="+mn-lt"/>
                <a:cs typeface="+mn-lt"/>
              </a:rPr>
              <a:t>"...we’re the first people they see and for those who are lost..."</a:t>
            </a:r>
            <a:endParaRPr lang="en-US" i="1" dirty="0">
              <a:ea typeface="Calibri"/>
              <a:cs typeface="Calibri"/>
            </a:endParaRPr>
          </a:p>
          <a:p>
            <a:endParaRPr lang="en-US" i="1" dirty="0">
              <a:ea typeface="Calibri"/>
              <a:cs typeface="Calibri"/>
            </a:endParaRPr>
          </a:p>
        </p:txBody>
      </p:sp>
      <p:sp>
        <p:nvSpPr>
          <p:cNvPr id="4" name="Footer Placeholder 3">
            <a:extLst>
              <a:ext uri="{FF2B5EF4-FFF2-40B4-BE49-F238E27FC236}">
                <a16:creationId xmlns:a16="http://schemas.microsoft.com/office/drawing/2014/main" id="{019484A5-9E27-7656-D422-69991275A887}"/>
              </a:ext>
            </a:extLst>
          </p:cNvPr>
          <p:cNvSpPr>
            <a:spLocks noGrp="1"/>
          </p:cNvSpPr>
          <p:nvPr>
            <p:ph type="ftr" sz="quarter" idx="11"/>
          </p:nvPr>
        </p:nvSpPr>
        <p:spPr/>
        <p:txBody>
          <a:bodyPr/>
          <a:lstStyle/>
          <a:p>
            <a:r>
              <a:rPr lang="en-US"/>
              <a:t>651 Classified Employee</a:t>
            </a:r>
          </a:p>
        </p:txBody>
      </p:sp>
      <p:sp>
        <p:nvSpPr>
          <p:cNvPr id="5" name="Slide Number Placeholder 4">
            <a:extLst>
              <a:ext uri="{FF2B5EF4-FFF2-40B4-BE49-F238E27FC236}">
                <a16:creationId xmlns:a16="http://schemas.microsoft.com/office/drawing/2014/main" id="{D3594864-829A-7725-7270-49B65E29C3C5}"/>
              </a:ext>
            </a:extLst>
          </p:cNvPr>
          <p:cNvSpPr>
            <a:spLocks noGrp="1"/>
          </p:cNvSpPr>
          <p:nvPr>
            <p:ph type="sldNum" sz="quarter" idx="12"/>
          </p:nvPr>
        </p:nvSpPr>
        <p:spPr/>
        <p:txBody>
          <a:bodyPr/>
          <a:lstStyle/>
          <a:p>
            <a:fld id="{D4EB2BA6-CBB9-4735-9180-9D2E49189ECD}" type="slidenum">
              <a:rPr lang="en-US" smtClean="0"/>
              <a:t>10</a:t>
            </a:fld>
            <a:endParaRPr lang="en-US"/>
          </a:p>
        </p:txBody>
      </p:sp>
    </p:spTree>
    <p:extLst>
      <p:ext uri="{BB962C8B-B14F-4D97-AF65-F5344CB8AC3E}">
        <p14:creationId xmlns:p14="http://schemas.microsoft.com/office/powerpoint/2010/main" val="3970746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FC50B4-D4CA-5B4D-E8BE-83DD93C122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65659F-5329-A35E-BE80-7879A752E5D4}"/>
              </a:ext>
            </a:extLst>
          </p:cNvPr>
          <p:cNvSpPr>
            <a:spLocks noGrp="1"/>
          </p:cNvSpPr>
          <p:nvPr>
            <p:ph type="title"/>
          </p:nvPr>
        </p:nvSpPr>
        <p:spPr/>
        <p:txBody>
          <a:bodyPr/>
          <a:lstStyle/>
          <a:p>
            <a:r>
              <a:rPr lang="en-US"/>
              <a:t>3. Challenges - Employees</a:t>
            </a:r>
          </a:p>
        </p:txBody>
      </p:sp>
      <p:sp>
        <p:nvSpPr>
          <p:cNvPr id="3" name="Content Placeholder 2">
            <a:extLst>
              <a:ext uri="{FF2B5EF4-FFF2-40B4-BE49-F238E27FC236}">
                <a16:creationId xmlns:a16="http://schemas.microsoft.com/office/drawing/2014/main" id="{100A5FC1-5F33-BB0F-BDE4-5763B30DA081}"/>
              </a:ext>
            </a:extLst>
          </p:cNvPr>
          <p:cNvSpPr>
            <a:spLocks noGrp="1"/>
          </p:cNvSpPr>
          <p:nvPr>
            <p:ph idx="1"/>
          </p:nvPr>
        </p:nvSpPr>
        <p:spPr/>
        <p:txBody>
          <a:bodyPr vert="horz" lIns="91440" tIns="45720" rIns="91440" bIns="45720" rtlCol="0" anchor="t">
            <a:normAutofit/>
          </a:bodyPr>
          <a:lstStyle/>
          <a:p>
            <a:pPr marL="0" indent="0">
              <a:buNone/>
            </a:pPr>
            <a:r>
              <a:rPr lang="en-US" dirty="0">
                <a:ea typeface="Calibri"/>
                <a:cs typeface="Calibri"/>
              </a:rPr>
              <a:t>Challenge specific to 651 employees include maintaining cleanliness and the lack of staffing to maintain the College.</a:t>
            </a:r>
            <a:endParaRPr lang="en-US"/>
          </a:p>
          <a:p>
            <a:endParaRPr lang="en-US">
              <a:ea typeface="Calibri"/>
              <a:cs typeface="Calibri"/>
            </a:endParaRPr>
          </a:p>
          <a:p>
            <a:r>
              <a:rPr lang="en-US" i="1" dirty="0">
                <a:ea typeface="+mn-lt"/>
                <a:cs typeface="+mn-lt"/>
              </a:rPr>
              <a:t>"We have trash cans out but please throw stuff away. People leave their trash on top of the trashcan and when we get there the trashcan is </a:t>
            </a:r>
            <a:r>
              <a:rPr lang="en-US" i="1">
                <a:ea typeface="+mn-lt"/>
                <a:cs typeface="+mn-lt"/>
              </a:rPr>
              <a:t>empty,</a:t>
            </a:r>
            <a:r>
              <a:rPr lang="en-US" i="1" dirty="0">
                <a:ea typeface="+mn-lt"/>
                <a:cs typeface="+mn-lt"/>
              </a:rPr>
              <a:t> but the trash is on top of it. People leave trash outside of the trashcans."</a:t>
            </a:r>
          </a:p>
          <a:p>
            <a:endParaRPr lang="en-US" i="1" dirty="0">
              <a:ea typeface="Calibri"/>
              <a:cs typeface="Calibri"/>
            </a:endParaRPr>
          </a:p>
          <a:p>
            <a:r>
              <a:rPr lang="en-US" i="1" dirty="0">
                <a:ea typeface="Calibri"/>
                <a:cs typeface="Calibri"/>
              </a:rPr>
              <a:t>"They can help us a lot if they push in the chairs at the end of class. If there are 40 chairs to push in then its time consuming. Something so simple helps us."</a:t>
            </a:r>
          </a:p>
          <a:p>
            <a:endParaRPr lang="en-US" i="1">
              <a:ea typeface="Calibri"/>
              <a:cs typeface="Calibri"/>
            </a:endParaRPr>
          </a:p>
          <a:p>
            <a:r>
              <a:rPr lang="en-US" i="1" dirty="0">
                <a:ea typeface="Calibri"/>
                <a:cs typeface="Calibri"/>
              </a:rPr>
              <a:t>"We have about 25 employees: 1 plumber for an entire community."</a:t>
            </a:r>
            <a:endParaRPr lang="en-US" dirty="0">
              <a:ea typeface="Calibri"/>
              <a:cs typeface="Calibri"/>
            </a:endParaRPr>
          </a:p>
          <a:p>
            <a:endParaRPr lang="en-US" i="1">
              <a:ea typeface="Calibri"/>
              <a:cs typeface="Calibri"/>
            </a:endParaRPr>
          </a:p>
          <a:p>
            <a:endParaRPr lang="en-US" i="1">
              <a:ea typeface="Calibri"/>
              <a:cs typeface="Calibri"/>
            </a:endParaRPr>
          </a:p>
          <a:p>
            <a:endParaRPr lang="en-US" i="1">
              <a:ea typeface="Calibri"/>
              <a:cs typeface="Calibri"/>
            </a:endParaRPr>
          </a:p>
        </p:txBody>
      </p:sp>
      <p:sp>
        <p:nvSpPr>
          <p:cNvPr id="4" name="Footer Placeholder 3">
            <a:extLst>
              <a:ext uri="{FF2B5EF4-FFF2-40B4-BE49-F238E27FC236}">
                <a16:creationId xmlns:a16="http://schemas.microsoft.com/office/drawing/2014/main" id="{E306359F-AF22-B2D1-CE90-7BD636FCB3D2}"/>
              </a:ext>
            </a:extLst>
          </p:cNvPr>
          <p:cNvSpPr>
            <a:spLocks noGrp="1"/>
          </p:cNvSpPr>
          <p:nvPr>
            <p:ph type="ftr" sz="quarter" idx="11"/>
          </p:nvPr>
        </p:nvSpPr>
        <p:spPr/>
        <p:txBody>
          <a:bodyPr/>
          <a:lstStyle/>
          <a:p>
            <a:r>
              <a:rPr lang="en-US"/>
              <a:t>651 Classified Employee</a:t>
            </a:r>
          </a:p>
        </p:txBody>
      </p:sp>
      <p:sp>
        <p:nvSpPr>
          <p:cNvPr id="5" name="Slide Number Placeholder 4">
            <a:extLst>
              <a:ext uri="{FF2B5EF4-FFF2-40B4-BE49-F238E27FC236}">
                <a16:creationId xmlns:a16="http://schemas.microsoft.com/office/drawing/2014/main" id="{72B54E44-1F17-705A-277A-4B93B146DD10}"/>
              </a:ext>
            </a:extLst>
          </p:cNvPr>
          <p:cNvSpPr>
            <a:spLocks noGrp="1"/>
          </p:cNvSpPr>
          <p:nvPr>
            <p:ph type="sldNum" sz="quarter" idx="12"/>
          </p:nvPr>
        </p:nvSpPr>
        <p:spPr/>
        <p:txBody>
          <a:bodyPr/>
          <a:lstStyle/>
          <a:p>
            <a:fld id="{D4EB2BA6-CBB9-4735-9180-9D2E49189ECD}" type="slidenum">
              <a:rPr lang="en-US" smtClean="0"/>
              <a:t>11</a:t>
            </a:fld>
            <a:endParaRPr lang="en-US"/>
          </a:p>
        </p:txBody>
      </p:sp>
    </p:spTree>
    <p:extLst>
      <p:ext uri="{BB962C8B-B14F-4D97-AF65-F5344CB8AC3E}">
        <p14:creationId xmlns:p14="http://schemas.microsoft.com/office/powerpoint/2010/main" val="2633212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8D1813-238A-C905-D8E6-70F5A6C686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2CE6AD-32E6-2656-3F76-E6CDC3DFA99E}"/>
              </a:ext>
            </a:extLst>
          </p:cNvPr>
          <p:cNvSpPr>
            <a:spLocks noGrp="1"/>
          </p:cNvSpPr>
          <p:nvPr>
            <p:ph type="title"/>
          </p:nvPr>
        </p:nvSpPr>
        <p:spPr/>
        <p:txBody>
          <a:bodyPr/>
          <a:lstStyle/>
          <a:p>
            <a:r>
              <a:rPr lang="en-US"/>
              <a:t>4. Campus Needs - Students</a:t>
            </a:r>
          </a:p>
        </p:txBody>
      </p:sp>
      <p:sp>
        <p:nvSpPr>
          <p:cNvPr id="3" name="Content Placeholder 2">
            <a:extLst>
              <a:ext uri="{FF2B5EF4-FFF2-40B4-BE49-F238E27FC236}">
                <a16:creationId xmlns:a16="http://schemas.microsoft.com/office/drawing/2014/main" id="{FF06737A-58DA-302D-499C-724DE5C67269}"/>
              </a:ext>
            </a:extLst>
          </p:cNvPr>
          <p:cNvSpPr>
            <a:spLocks noGrp="1"/>
          </p:cNvSpPr>
          <p:nvPr>
            <p:ph idx="1"/>
          </p:nvPr>
        </p:nvSpPr>
        <p:spPr/>
        <p:txBody>
          <a:bodyPr vert="horz" lIns="91440" tIns="45720" rIns="91440" bIns="45720" rtlCol="0" anchor="t">
            <a:normAutofit/>
          </a:bodyPr>
          <a:lstStyle/>
          <a:p>
            <a:pPr marL="0" indent="0">
              <a:buNone/>
            </a:pPr>
            <a:r>
              <a:rPr lang="en-US">
                <a:ea typeface="Calibri"/>
                <a:cs typeface="Calibri"/>
              </a:rPr>
              <a:t>In response to questions regarding </a:t>
            </a:r>
            <a:r>
              <a:rPr lang="en-US" dirty="0">
                <a:ea typeface="Calibri"/>
                <a:cs typeface="Calibri"/>
              </a:rPr>
              <a:t>needs and spaces for students, 651 employees commented that wayfinding and additional new facilities to house resources, gathering spaces, and technology  would benefit students.   </a:t>
            </a:r>
          </a:p>
          <a:p>
            <a:endParaRPr lang="en-US">
              <a:ea typeface="Calibri"/>
              <a:cs typeface="Calibri"/>
            </a:endParaRPr>
          </a:p>
          <a:p>
            <a:r>
              <a:rPr lang="en-US" i="1" dirty="0">
                <a:ea typeface="+mn-lt"/>
                <a:cs typeface="+mn-lt"/>
              </a:rPr>
              <a:t>"The building numbers! I’ve been here for 20 years, and they keep saying we’re working on it."</a:t>
            </a:r>
            <a:endParaRPr lang="en-US" i="1" dirty="0">
              <a:ea typeface="Calibri"/>
              <a:cs typeface="Calibri"/>
            </a:endParaRPr>
          </a:p>
          <a:p>
            <a:endParaRPr lang="en-US" i="1">
              <a:ea typeface="Calibri"/>
              <a:cs typeface="Calibri"/>
            </a:endParaRPr>
          </a:p>
          <a:p>
            <a:r>
              <a:rPr lang="en-US" i="1" dirty="0">
                <a:ea typeface="+mn-lt"/>
                <a:cs typeface="+mn-lt"/>
              </a:rPr>
              <a:t>"I would say 410 is a perfect example you have very accessible and all the options for students"</a:t>
            </a:r>
            <a:endParaRPr lang="en-US" i="1" dirty="0">
              <a:ea typeface="Calibri"/>
              <a:cs typeface="Calibri"/>
            </a:endParaRPr>
          </a:p>
          <a:p>
            <a:endParaRPr lang="en-US">
              <a:ea typeface="Calibri"/>
              <a:cs typeface="Calibri"/>
            </a:endParaRPr>
          </a:p>
          <a:p>
            <a:endParaRPr lang="en-US">
              <a:ea typeface="Calibri"/>
              <a:cs typeface="Calibri"/>
            </a:endParaRPr>
          </a:p>
        </p:txBody>
      </p:sp>
      <p:sp>
        <p:nvSpPr>
          <p:cNvPr id="4" name="Footer Placeholder 3">
            <a:extLst>
              <a:ext uri="{FF2B5EF4-FFF2-40B4-BE49-F238E27FC236}">
                <a16:creationId xmlns:a16="http://schemas.microsoft.com/office/drawing/2014/main" id="{1BD5CADD-59DE-0B2F-277D-44698C701953}"/>
              </a:ext>
            </a:extLst>
          </p:cNvPr>
          <p:cNvSpPr>
            <a:spLocks noGrp="1"/>
          </p:cNvSpPr>
          <p:nvPr>
            <p:ph type="ftr" sz="quarter" idx="11"/>
          </p:nvPr>
        </p:nvSpPr>
        <p:spPr/>
        <p:txBody>
          <a:bodyPr/>
          <a:lstStyle/>
          <a:p>
            <a:r>
              <a:rPr lang="en-US"/>
              <a:t>651 Classified Employee</a:t>
            </a:r>
          </a:p>
        </p:txBody>
      </p:sp>
      <p:sp>
        <p:nvSpPr>
          <p:cNvPr id="5" name="Slide Number Placeholder 4">
            <a:extLst>
              <a:ext uri="{FF2B5EF4-FFF2-40B4-BE49-F238E27FC236}">
                <a16:creationId xmlns:a16="http://schemas.microsoft.com/office/drawing/2014/main" id="{4551B807-0F47-6E56-8D59-CFDBCF624E4B}"/>
              </a:ext>
            </a:extLst>
          </p:cNvPr>
          <p:cNvSpPr>
            <a:spLocks noGrp="1"/>
          </p:cNvSpPr>
          <p:nvPr>
            <p:ph type="sldNum" sz="quarter" idx="12"/>
          </p:nvPr>
        </p:nvSpPr>
        <p:spPr/>
        <p:txBody>
          <a:bodyPr/>
          <a:lstStyle/>
          <a:p>
            <a:fld id="{D4EB2BA6-CBB9-4735-9180-9D2E49189ECD}" type="slidenum">
              <a:rPr lang="en-US" smtClean="0"/>
              <a:t>12</a:t>
            </a:fld>
            <a:endParaRPr lang="en-US"/>
          </a:p>
        </p:txBody>
      </p:sp>
    </p:spTree>
    <p:extLst>
      <p:ext uri="{BB962C8B-B14F-4D97-AF65-F5344CB8AC3E}">
        <p14:creationId xmlns:p14="http://schemas.microsoft.com/office/powerpoint/2010/main" val="3669824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8D1813-238A-C905-D8E6-70F5A6C686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2CE6AD-32E6-2656-3F76-E6CDC3DFA99E}"/>
              </a:ext>
            </a:extLst>
          </p:cNvPr>
          <p:cNvSpPr>
            <a:spLocks noGrp="1"/>
          </p:cNvSpPr>
          <p:nvPr>
            <p:ph type="title"/>
          </p:nvPr>
        </p:nvSpPr>
        <p:spPr/>
        <p:txBody>
          <a:bodyPr/>
          <a:lstStyle/>
          <a:p>
            <a:r>
              <a:rPr lang="en-US"/>
              <a:t>4. Campus Needs – Employees</a:t>
            </a:r>
          </a:p>
        </p:txBody>
      </p:sp>
      <p:sp>
        <p:nvSpPr>
          <p:cNvPr id="3" name="Content Placeholder 2">
            <a:extLst>
              <a:ext uri="{FF2B5EF4-FFF2-40B4-BE49-F238E27FC236}">
                <a16:creationId xmlns:a16="http://schemas.microsoft.com/office/drawing/2014/main" id="{FF06737A-58DA-302D-499C-724DE5C67269}"/>
              </a:ext>
            </a:extLst>
          </p:cNvPr>
          <p:cNvSpPr>
            <a:spLocks noGrp="1"/>
          </p:cNvSpPr>
          <p:nvPr>
            <p:ph idx="1"/>
          </p:nvPr>
        </p:nvSpPr>
        <p:spPr>
          <a:xfrm>
            <a:off x="534353" y="2544063"/>
            <a:ext cx="6703695" cy="6832164"/>
          </a:xfrm>
        </p:spPr>
        <p:txBody>
          <a:bodyPr vert="horz" lIns="91440" tIns="45720" rIns="91440" bIns="45720" rtlCol="0" anchor="t">
            <a:normAutofit lnSpcReduction="10000"/>
          </a:bodyPr>
          <a:lstStyle/>
          <a:p>
            <a:pPr marL="0" indent="0">
              <a:buNone/>
            </a:pPr>
            <a:r>
              <a:rPr lang="en-US">
                <a:ea typeface="Calibri"/>
                <a:cs typeface="Calibri"/>
              </a:rPr>
              <a:t>Staff from 651 expressed critical </a:t>
            </a:r>
            <a:r>
              <a:rPr lang="en-US" dirty="0">
                <a:ea typeface="Calibri"/>
                <a:cs typeface="Calibri"/>
              </a:rPr>
              <a:t>needs to support them in their work in these these areas: facilities, equipment/supplies, staffing, and acknowledgement from the campus.</a:t>
            </a:r>
          </a:p>
          <a:p>
            <a:endParaRPr lang="en-US">
              <a:ea typeface="Calibri"/>
              <a:cs typeface="Calibri"/>
            </a:endParaRPr>
          </a:p>
          <a:p>
            <a:r>
              <a:rPr lang="en-US" i="1" dirty="0">
                <a:ea typeface="+mn-lt"/>
                <a:cs typeface="+mn-lt"/>
              </a:rPr>
              <a:t>"There should be an employee center. There is no space on campus...We should have a space where we can eat and take a breath."</a:t>
            </a:r>
          </a:p>
          <a:p>
            <a:endParaRPr lang="en-US" dirty="0">
              <a:ea typeface="+mn-lt"/>
              <a:cs typeface="+mn-lt"/>
            </a:endParaRPr>
          </a:p>
          <a:p>
            <a:r>
              <a:rPr lang="en-US" i="1" dirty="0">
                <a:ea typeface="+mn-lt"/>
                <a:cs typeface="+mn-lt"/>
              </a:rPr>
              <a:t>"[W]e were supposed to get lockers for the custodians to put their gear in, and they said they took them out of gym three and they were going to install them for us. It didn't happen and they said they didn't know what happened to the lockers." </a:t>
            </a:r>
          </a:p>
          <a:p>
            <a:endParaRPr lang="en-US" i="1">
              <a:ea typeface="+mn-lt"/>
              <a:cs typeface="+mn-lt"/>
            </a:endParaRPr>
          </a:p>
          <a:p>
            <a:r>
              <a:rPr lang="en-US" i="1" dirty="0">
                <a:ea typeface="+mn-lt"/>
                <a:cs typeface="+mn-lt"/>
              </a:rPr>
              <a:t>"More employees, look at how big this campus is."</a:t>
            </a:r>
          </a:p>
          <a:p>
            <a:endParaRPr lang="en-US" i="1" dirty="0">
              <a:ea typeface="+mn-lt"/>
              <a:cs typeface="+mn-lt"/>
            </a:endParaRPr>
          </a:p>
          <a:p>
            <a:r>
              <a:rPr lang="en-US" i="1" dirty="0">
                <a:ea typeface="+mn-lt"/>
                <a:cs typeface="+mn-lt"/>
              </a:rPr>
              <a:t>"{A}s custodians we do get that a lot “who are you?” “why are you in here?”</a:t>
            </a:r>
            <a:endParaRPr lang="en-US" i="1" dirty="0">
              <a:ea typeface="Calibri"/>
              <a:cs typeface="Calibri"/>
            </a:endParaRPr>
          </a:p>
        </p:txBody>
      </p:sp>
      <p:sp>
        <p:nvSpPr>
          <p:cNvPr id="4" name="Footer Placeholder 3">
            <a:extLst>
              <a:ext uri="{FF2B5EF4-FFF2-40B4-BE49-F238E27FC236}">
                <a16:creationId xmlns:a16="http://schemas.microsoft.com/office/drawing/2014/main" id="{5F1A81E9-206E-D604-7B9C-23797A37DB67}"/>
              </a:ext>
            </a:extLst>
          </p:cNvPr>
          <p:cNvSpPr>
            <a:spLocks noGrp="1"/>
          </p:cNvSpPr>
          <p:nvPr>
            <p:ph type="ftr" sz="quarter" idx="11"/>
          </p:nvPr>
        </p:nvSpPr>
        <p:spPr/>
        <p:txBody>
          <a:bodyPr/>
          <a:lstStyle/>
          <a:p>
            <a:r>
              <a:rPr lang="en-US"/>
              <a:t>651 Classified Employee</a:t>
            </a:r>
          </a:p>
        </p:txBody>
      </p:sp>
      <p:sp>
        <p:nvSpPr>
          <p:cNvPr id="5" name="Slide Number Placeholder 4">
            <a:extLst>
              <a:ext uri="{FF2B5EF4-FFF2-40B4-BE49-F238E27FC236}">
                <a16:creationId xmlns:a16="http://schemas.microsoft.com/office/drawing/2014/main" id="{5F5B4A01-6998-2071-A207-861CBDDFE824}"/>
              </a:ext>
            </a:extLst>
          </p:cNvPr>
          <p:cNvSpPr>
            <a:spLocks noGrp="1"/>
          </p:cNvSpPr>
          <p:nvPr>
            <p:ph type="sldNum" sz="quarter" idx="12"/>
          </p:nvPr>
        </p:nvSpPr>
        <p:spPr/>
        <p:txBody>
          <a:bodyPr/>
          <a:lstStyle/>
          <a:p>
            <a:fld id="{D4EB2BA6-CBB9-4735-9180-9D2E49189ECD}" type="slidenum">
              <a:rPr lang="en-US" smtClean="0"/>
              <a:t>13</a:t>
            </a:fld>
            <a:endParaRPr lang="en-US"/>
          </a:p>
        </p:txBody>
      </p:sp>
    </p:spTree>
    <p:extLst>
      <p:ext uri="{BB962C8B-B14F-4D97-AF65-F5344CB8AC3E}">
        <p14:creationId xmlns:p14="http://schemas.microsoft.com/office/powerpoint/2010/main" val="3957717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7045F-261E-25E7-9806-FDF7B5E387B7}"/>
              </a:ext>
            </a:extLst>
          </p:cNvPr>
          <p:cNvSpPr>
            <a:spLocks noGrp="1"/>
          </p:cNvSpPr>
          <p:nvPr>
            <p:ph type="title"/>
          </p:nvPr>
        </p:nvSpPr>
        <p:spPr/>
        <p:txBody>
          <a:bodyPr/>
          <a:lstStyle/>
          <a:p>
            <a:r>
              <a:rPr lang="en-US"/>
              <a:t>262 Classified Employees</a:t>
            </a:r>
          </a:p>
        </p:txBody>
      </p:sp>
    </p:spTree>
    <p:extLst>
      <p:ext uri="{BB962C8B-B14F-4D97-AF65-F5344CB8AC3E}">
        <p14:creationId xmlns:p14="http://schemas.microsoft.com/office/powerpoint/2010/main" val="3158356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31352-A548-EC8E-0261-B4918E3F95EC}"/>
              </a:ext>
            </a:extLst>
          </p:cNvPr>
          <p:cNvSpPr>
            <a:spLocks noGrp="1"/>
          </p:cNvSpPr>
          <p:nvPr>
            <p:ph type="title"/>
          </p:nvPr>
        </p:nvSpPr>
        <p:spPr>
          <a:xfrm>
            <a:off x="534353" y="1031132"/>
            <a:ext cx="7005535" cy="1478706"/>
          </a:xfrm>
        </p:spPr>
        <p:txBody>
          <a:bodyPr>
            <a:normAutofit/>
          </a:bodyPr>
          <a:lstStyle/>
          <a:p>
            <a:r>
              <a:rPr lang="en-US" sz="3700"/>
              <a:t>1. Contributions to Student Success</a:t>
            </a:r>
          </a:p>
        </p:txBody>
      </p:sp>
      <p:sp>
        <p:nvSpPr>
          <p:cNvPr id="3" name="Content Placeholder 2">
            <a:extLst>
              <a:ext uri="{FF2B5EF4-FFF2-40B4-BE49-F238E27FC236}">
                <a16:creationId xmlns:a16="http://schemas.microsoft.com/office/drawing/2014/main" id="{8F189F9D-AFC7-777A-1C7D-0F930A0F00AC}"/>
              </a:ext>
            </a:extLst>
          </p:cNvPr>
          <p:cNvSpPr>
            <a:spLocks noGrp="1"/>
          </p:cNvSpPr>
          <p:nvPr>
            <p:ph idx="1"/>
          </p:nvPr>
        </p:nvSpPr>
        <p:spPr/>
        <p:txBody>
          <a:bodyPr vert="horz" lIns="91440" tIns="45720" rIns="91440" bIns="45720" rtlCol="0" anchor="t">
            <a:noAutofit/>
          </a:bodyPr>
          <a:lstStyle/>
          <a:p>
            <a:pPr marL="0" indent="0">
              <a:buNone/>
            </a:pPr>
            <a:r>
              <a:rPr lang="en-US" sz="2250" dirty="0">
                <a:ea typeface="Calibri" panose="020F0502020204030204"/>
                <a:cs typeface="Calibri" panose="020F0502020204030204"/>
              </a:rPr>
              <a:t>Across the  listening sessions, 262 employees demonstrated how they extended services beyond their roles to support students. While many student-facing staff described their engagement with students were often to address student's concerns, provide direction on campus, and respond to student's emails and calls, staff who did not </a:t>
            </a:r>
            <a:r>
              <a:rPr lang="en-US" sz="2250">
                <a:ea typeface="Calibri" panose="020F0502020204030204"/>
                <a:cs typeface="Calibri" panose="020F0502020204030204"/>
              </a:rPr>
              <a:t>work directly with students shared </a:t>
            </a:r>
            <a:r>
              <a:rPr lang="en-US" sz="2250" dirty="0">
                <a:ea typeface="Calibri" panose="020F0502020204030204"/>
                <a:cs typeface="Calibri" panose="020F0502020204030204"/>
              </a:rPr>
              <a:t>how they supported students in different capacities. </a:t>
            </a:r>
            <a:endParaRPr lang="en-US" sz="2250">
              <a:ea typeface="Calibri"/>
              <a:cs typeface="Calibri"/>
            </a:endParaRPr>
          </a:p>
          <a:p>
            <a:pPr marL="0" indent="0">
              <a:buNone/>
            </a:pPr>
            <a:endParaRPr lang="en-US" sz="2250" dirty="0">
              <a:ea typeface="Calibri" panose="020F0502020204030204"/>
              <a:cs typeface="Calibri" panose="020F0502020204030204"/>
            </a:endParaRPr>
          </a:p>
          <a:p>
            <a:pPr marL="342900" indent="-342900"/>
            <a:r>
              <a:rPr lang="en-US" sz="2250" dirty="0">
                <a:ea typeface="Calibri" panose="020F0502020204030204"/>
                <a:cs typeface="Calibri" panose="020F0502020204030204"/>
              </a:rPr>
              <a:t>"</a:t>
            </a:r>
            <a:r>
              <a:rPr lang="en-US" sz="2250" i="1" dirty="0">
                <a:ea typeface="+mn-lt"/>
                <a:cs typeface="+mn-lt"/>
              </a:rPr>
              <a:t>I don't get a lot of face time with students, but I just try to wear my name tag and let people know I work there. So, if they have questions, they </a:t>
            </a:r>
            <a:r>
              <a:rPr lang="en-US" sz="2250" i="1">
                <a:ea typeface="+mn-lt"/>
                <a:cs typeface="+mn-lt"/>
              </a:rPr>
              <a:t>know they can approach me. And sometimes </a:t>
            </a:r>
            <a:r>
              <a:rPr lang="en-US" sz="2250" i="1" dirty="0">
                <a:ea typeface="+mn-lt"/>
                <a:cs typeface="+mn-lt"/>
              </a:rPr>
              <a:t> if I see someone standing in front of a sign or if they </a:t>
            </a:r>
            <a:r>
              <a:rPr lang="en-US" sz="2250" i="1">
                <a:ea typeface="+mn-lt"/>
                <a:cs typeface="+mn-lt"/>
              </a:rPr>
              <a:t>look lost, I ask them if they need any help.</a:t>
            </a:r>
            <a:r>
              <a:rPr lang="en-US" sz="2250">
                <a:ea typeface="+mn-lt"/>
                <a:cs typeface="+mn-lt"/>
              </a:rPr>
              <a:t>" </a:t>
            </a:r>
            <a:endParaRPr lang="en-US" sz="2250" dirty="0">
              <a:ea typeface="+mn-lt"/>
              <a:cs typeface="+mn-lt"/>
            </a:endParaRPr>
          </a:p>
          <a:p>
            <a:pPr marL="342900" indent="-342900"/>
            <a:endParaRPr lang="en-US" sz="2250" dirty="0">
              <a:ea typeface="+mn-lt"/>
              <a:cs typeface="+mn-lt"/>
            </a:endParaRPr>
          </a:p>
          <a:p>
            <a:pPr marL="342900" indent="-342900"/>
            <a:r>
              <a:rPr lang="en-US" sz="2250" dirty="0">
                <a:ea typeface="+mn-lt"/>
                <a:cs typeface="+mn-lt"/>
              </a:rPr>
              <a:t>"</a:t>
            </a:r>
            <a:r>
              <a:rPr lang="en-US" sz="2250" i="1" dirty="0">
                <a:ea typeface="+mn-lt"/>
                <a:cs typeface="+mn-lt"/>
              </a:rPr>
              <a:t>I'm</a:t>
            </a:r>
            <a:r>
              <a:rPr lang="en-US" sz="2250" i="1">
                <a:ea typeface="+mn-lt"/>
                <a:cs typeface="+mn-lt"/>
              </a:rPr>
              <a:t> behind the scenes. I </a:t>
            </a:r>
            <a:r>
              <a:rPr lang="en-US" sz="2250" i="1" dirty="0">
                <a:ea typeface="+mn-lt"/>
                <a:cs typeface="+mn-lt"/>
              </a:rPr>
              <a:t>don't have a lot of student interaction. However, I do try to </a:t>
            </a:r>
            <a:r>
              <a:rPr lang="en-US" sz="2250" i="1">
                <a:ea typeface="+mn-lt"/>
                <a:cs typeface="+mn-lt"/>
              </a:rPr>
              <a:t>volunteer at events and things </a:t>
            </a:r>
            <a:r>
              <a:rPr lang="en-US" sz="2250" i="1" dirty="0">
                <a:ea typeface="+mn-lt"/>
                <a:cs typeface="+mn-lt"/>
              </a:rPr>
              <a:t>that are happening on campus</a:t>
            </a:r>
            <a:r>
              <a:rPr lang="en-US" sz="2250" dirty="0">
                <a:ea typeface="+mn-lt"/>
                <a:cs typeface="+mn-lt"/>
              </a:rPr>
              <a:t>."</a:t>
            </a:r>
            <a:endParaRPr lang="en-US" sz="2250" dirty="0">
              <a:ea typeface="Calibri" panose="020F0502020204030204"/>
              <a:cs typeface="Calibri" panose="020F0502020204030204"/>
            </a:endParaRPr>
          </a:p>
          <a:p>
            <a:pPr marL="0" indent="0">
              <a:buNone/>
            </a:pPr>
            <a:endParaRPr lang="en-US" sz="2250" dirty="0">
              <a:ea typeface="Calibri" panose="020F0502020204030204"/>
              <a:cs typeface="Calibri" panose="020F0502020204030204"/>
            </a:endParaRPr>
          </a:p>
          <a:p>
            <a:pPr marL="0" indent="0">
              <a:buNone/>
            </a:pPr>
            <a:endParaRPr lang="en-US" sz="2250" dirty="0">
              <a:ea typeface="Calibri" panose="020F0502020204030204"/>
              <a:cs typeface="Calibri" panose="020F0502020204030204"/>
            </a:endParaRPr>
          </a:p>
        </p:txBody>
      </p:sp>
      <p:sp>
        <p:nvSpPr>
          <p:cNvPr id="4" name="Footer Placeholder 3">
            <a:extLst>
              <a:ext uri="{FF2B5EF4-FFF2-40B4-BE49-F238E27FC236}">
                <a16:creationId xmlns:a16="http://schemas.microsoft.com/office/drawing/2014/main" id="{575C58C1-6CE7-1F5D-3DBE-3AE97E93558C}"/>
              </a:ext>
            </a:extLst>
          </p:cNvPr>
          <p:cNvSpPr>
            <a:spLocks noGrp="1"/>
          </p:cNvSpPr>
          <p:nvPr>
            <p:ph type="ftr" sz="quarter" idx="11"/>
          </p:nvPr>
        </p:nvSpPr>
        <p:spPr/>
        <p:txBody>
          <a:bodyPr/>
          <a:lstStyle/>
          <a:p>
            <a:r>
              <a:rPr lang="en-US"/>
              <a:t> 262 Classified Employee</a:t>
            </a:r>
          </a:p>
        </p:txBody>
      </p:sp>
      <p:sp>
        <p:nvSpPr>
          <p:cNvPr id="5" name="Slide Number Placeholder 4">
            <a:extLst>
              <a:ext uri="{FF2B5EF4-FFF2-40B4-BE49-F238E27FC236}">
                <a16:creationId xmlns:a16="http://schemas.microsoft.com/office/drawing/2014/main" id="{5D11D964-1450-8B84-3B84-B5FC025E4DF6}"/>
              </a:ext>
            </a:extLst>
          </p:cNvPr>
          <p:cNvSpPr>
            <a:spLocks noGrp="1"/>
          </p:cNvSpPr>
          <p:nvPr>
            <p:ph type="sldNum" sz="quarter" idx="12"/>
          </p:nvPr>
        </p:nvSpPr>
        <p:spPr/>
        <p:txBody>
          <a:bodyPr/>
          <a:lstStyle/>
          <a:p>
            <a:fld id="{D4EB2BA6-CBB9-4735-9180-9D2E49189ECD}" type="slidenum">
              <a:rPr lang="en-US" smtClean="0"/>
              <a:t>15</a:t>
            </a:fld>
            <a:endParaRPr lang="en-US"/>
          </a:p>
        </p:txBody>
      </p:sp>
    </p:spTree>
    <p:extLst>
      <p:ext uri="{BB962C8B-B14F-4D97-AF65-F5344CB8AC3E}">
        <p14:creationId xmlns:p14="http://schemas.microsoft.com/office/powerpoint/2010/main" val="4133228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4EC66-59CC-C3C4-20C6-E177863119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2A0818-8CEB-68C1-5ECE-05287F927FDE}"/>
              </a:ext>
            </a:extLst>
          </p:cNvPr>
          <p:cNvSpPr>
            <a:spLocks noGrp="1"/>
          </p:cNvSpPr>
          <p:nvPr>
            <p:ph type="title"/>
          </p:nvPr>
        </p:nvSpPr>
        <p:spPr/>
        <p:txBody>
          <a:bodyPr/>
          <a:lstStyle/>
          <a:p>
            <a:r>
              <a:rPr lang="en-US"/>
              <a:t>2. What is working well?</a:t>
            </a:r>
          </a:p>
        </p:txBody>
      </p:sp>
      <p:sp>
        <p:nvSpPr>
          <p:cNvPr id="3" name="Content Placeholder 2">
            <a:extLst>
              <a:ext uri="{FF2B5EF4-FFF2-40B4-BE49-F238E27FC236}">
                <a16:creationId xmlns:a16="http://schemas.microsoft.com/office/drawing/2014/main" id="{813BE546-8937-710E-B426-E2CFA0529544}"/>
              </a:ext>
            </a:extLst>
          </p:cNvPr>
          <p:cNvSpPr>
            <a:spLocks noGrp="1"/>
          </p:cNvSpPr>
          <p:nvPr>
            <p:ph idx="1"/>
          </p:nvPr>
        </p:nvSpPr>
        <p:spPr/>
        <p:txBody>
          <a:bodyPr vert="horz" lIns="91440" tIns="45720" rIns="91440" bIns="45720" rtlCol="0" anchor="t">
            <a:normAutofit lnSpcReduction="10000"/>
          </a:bodyPr>
          <a:lstStyle/>
          <a:p>
            <a:pPr marL="0" indent="0">
              <a:buNone/>
            </a:pPr>
            <a:r>
              <a:rPr lang="en-US" dirty="0">
                <a:ea typeface="Calibri" panose="020F0502020204030204"/>
                <a:cs typeface="Calibri" panose="020F0502020204030204"/>
              </a:rPr>
              <a:t>A reoccurring response to what was working well at </a:t>
            </a:r>
            <a:r>
              <a:rPr lang="en-US">
                <a:ea typeface="Calibri" panose="020F0502020204030204"/>
                <a:cs typeface="Calibri" panose="020F0502020204030204"/>
              </a:rPr>
              <a:t>Mt. SAC was the high number of services and </a:t>
            </a:r>
            <a:r>
              <a:rPr lang="en-US" dirty="0">
                <a:ea typeface="Calibri" panose="020F0502020204030204"/>
                <a:cs typeface="Calibri" panose="020F0502020204030204"/>
              </a:rPr>
              <a:t>programs provided to students. Services such as the robust academic support such as the Writing Center, STEM Center, ASAC, free bus voucher, and Basic </a:t>
            </a:r>
            <a:r>
              <a:rPr lang="en-US">
                <a:ea typeface="Calibri" panose="020F0502020204030204"/>
                <a:cs typeface="Calibri" panose="020F0502020204030204"/>
              </a:rPr>
              <a:t>Needs. </a:t>
            </a:r>
            <a:endParaRPr lang="en-US"/>
          </a:p>
          <a:p>
            <a:pPr marL="0" indent="0">
              <a:buNone/>
            </a:pPr>
            <a:endParaRPr lang="en-US">
              <a:ea typeface="Calibri"/>
              <a:cs typeface="Calibri"/>
            </a:endParaRPr>
          </a:p>
          <a:p>
            <a:r>
              <a:rPr lang="en-US" dirty="0">
                <a:ea typeface="Calibri"/>
                <a:cs typeface="Calibri"/>
              </a:rPr>
              <a:t>"</a:t>
            </a:r>
            <a:r>
              <a:rPr lang="en-US" i="1" dirty="0">
                <a:ea typeface="+mn-lt"/>
                <a:cs typeface="+mn-lt"/>
              </a:rPr>
              <a:t>I think it's working well that we have no shortage of support services. There are so many different offices that students can use to get services</a:t>
            </a:r>
            <a:r>
              <a:rPr lang="en-US" dirty="0">
                <a:ea typeface="+mn-lt"/>
                <a:cs typeface="+mn-lt"/>
              </a:rPr>
              <a:t>."</a:t>
            </a:r>
            <a:r>
              <a:rPr lang="en-US" dirty="0">
                <a:ea typeface="Calibri"/>
                <a:cs typeface="Calibri"/>
              </a:rPr>
              <a:t> </a:t>
            </a:r>
          </a:p>
          <a:p>
            <a:pPr marL="0" indent="0">
              <a:buNone/>
            </a:pPr>
            <a:endParaRPr lang="en-US">
              <a:ea typeface="Calibri"/>
              <a:cs typeface="Calibri"/>
            </a:endParaRPr>
          </a:p>
          <a:p>
            <a:r>
              <a:rPr lang="en-US" dirty="0">
                <a:ea typeface="Calibri"/>
                <a:cs typeface="Calibri"/>
              </a:rPr>
              <a:t>"</a:t>
            </a:r>
            <a:r>
              <a:rPr lang="en-US" i="1" dirty="0">
                <a:ea typeface="+mn-lt"/>
                <a:cs typeface="+mn-lt"/>
              </a:rPr>
              <a:t>If there's anything I'd have to agree that we have a lot of support services for our students, more than a lot of other colleges around the area. I think we have all these centers and all these places they can go and interact with each other, and we just have the brand-new student center. So yeah, we have a lot of good things on campus for our students to interact.</a:t>
            </a:r>
            <a:r>
              <a:rPr lang="en-US" dirty="0">
                <a:ea typeface="+mn-lt"/>
                <a:cs typeface="+mn-lt"/>
              </a:rPr>
              <a:t>"</a:t>
            </a:r>
            <a:endParaRPr lang="en-US" dirty="0">
              <a:ea typeface="Calibri"/>
              <a:cs typeface="Calibri"/>
            </a:endParaRPr>
          </a:p>
        </p:txBody>
      </p:sp>
      <p:sp>
        <p:nvSpPr>
          <p:cNvPr id="4" name="Footer Placeholder 3">
            <a:extLst>
              <a:ext uri="{FF2B5EF4-FFF2-40B4-BE49-F238E27FC236}">
                <a16:creationId xmlns:a16="http://schemas.microsoft.com/office/drawing/2014/main" id="{8BB3B2C1-6FBE-64D5-550F-C1654E132F22}"/>
              </a:ext>
            </a:extLst>
          </p:cNvPr>
          <p:cNvSpPr>
            <a:spLocks noGrp="1"/>
          </p:cNvSpPr>
          <p:nvPr>
            <p:ph type="ftr" sz="quarter" idx="11"/>
          </p:nvPr>
        </p:nvSpPr>
        <p:spPr/>
        <p:txBody>
          <a:bodyPr/>
          <a:lstStyle/>
          <a:p>
            <a:r>
              <a:rPr lang="en-US"/>
              <a:t> 262 Classified Employee</a:t>
            </a:r>
          </a:p>
        </p:txBody>
      </p:sp>
      <p:sp>
        <p:nvSpPr>
          <p:cNvPr id="5" name="Slide Number Placeholder 4">
            <a:extLst>
              <a:ext uri="{FF2B5EF4-FFF2-40B4-BE49-F238E27FC236}">
                <a16:creationId xmlns:a16="http://schemas.microsoft.com/office/drawing/2014/main" id="{A2DE729F-4CD9-466B-9335-579D78B6F340}"/>
              </a:ext>
            </a:extLst>
          </p:cNvPr>
          <p:cNvSpPr>
            <a:spLocks noGrp="1"/>
          </p:cNvSpPr>
          <p:nvPr>
            <p:ph type="sldNum" sz="quarter" idx="12"/>
          </p:nvPr>
        </p:nvSpPr>
        <p:spPr/>
        <p:txBody>
          <a:bodyPr/>
          <a:lstStyle/>
          <a:p>
            <a:fld id="{D4EB2BA6-CBB9-4735-9180-9D2E49189ECD}" type="slidenum">
              <a:rPr lang="en-US" smtClean="0"/>
              <a:t>16</a:t>
            </a:fld>
            <a:endParaRPr lang="en-US"/>
          </a:p>
        </p:txBody>
      </p:sp>
    </p:spTree>
    <p:extLst>
      <p:ext uri="{BB962C8B-B14F-4D97-AF65-F5344CB8AC3E}">
        <p14:creationId xmlns:p14="http://schemas.microsoft.com/office/powerpoint/2010/main" val="57499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B9FC14-4458-62A5-6215-C58A93A0C6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90B50D-7AD0-F5A6-22BF-3F0DEF563AF1}"/>
              </a:ext>
            </a:extLst>
          </p:cNvPr>
          <p:cNvSpPr>
            <a:spLocks noGrp="1"/>
          </p:cNvSpPr>
          <p:nvPr>
            <p:ph type="title"/>
          </p:nvPr>
        </p:nvSpPr>
        <p:spPr/>
        <p:txBody>
          <a:bodyPr/>
          <a:lstStyle/>
          <a:p>
            <a:r>
              <a:rPr lang="en-US"/>
              <a:t>3. Challenges  - Students </a:t>
            </a:r>
            <a:endParaRPr lang="en-US">
              <a:ea typeface="Calibri Light"/>
              <a:cs typeface="Calibri Light"/>
            </a:endParaRPr>
          </a:p>
        </p:txBody>
      </p:sp>
      <p:sp>
        <p:nvSpPr>
          <p:cNvPr id="3" name="Content Placeholder 2">
            <a:extLst>
              <a:ext uri="{FF2B5EF4-FFF2-40B4-BE49-F238E27FC236}">
                <a16:creationId xmlns:a16="http://schemas.microsoft.com/office/drawing/2014/main" id="{BEF9D86A-B7E1-FED7-5A10-1394EB984636}"/>
              </a:ext>
            </a:extLst>
          </p:cNvPr>
          <p:cNvSpPr>
            <a:spLocks noGrp="1"/>
          </p:cNvSpPr>
          <p:nvPr>
            <p:ph idx="1"/>
          </p:nvPr>
        </p:nvSpPr>
        <p:spPr>
          <a:xfrm>
            <a:off x="534353" y="2084625"/>
            <a:ext cx="6703695" cy="7354483"/>
          </a:xfrm>
        </p:spPr>
        <p:txBody>
          <a:bodyPr vert="horz" lIns="91440" tIns="45720" rIns="91440" bIns="45720" rtlCol="0" anchor="t">
            <a:noAutofit/>
          </a:bodyPr>
          <a:lstStyle/>
          <a:p>
            <a:pPr marL="0" indent="0">
              <a:buNone/>
            </a:pPr>
            <a:r>
              <a:rPr lang="en-US" sz="2000" dirty="0">
                <a:ea typeface="Calibri" panose="020F0502020204030204"/>
                <a:cs typeface="Calibri" panose="020F0502020204030204"/>
              </a:rPr>
              <a:t>262 Staff mentioned students' challenges with the enrollment and registration processes and  the need for additional support for underrepresented student groups and identities such as LGBTQ+ and neurodivergent students at Mt. SAC. </a:t>
            </a:r>
            <a:endParaRPr lang="en-US" sz="2000">
              <a:ea typeface="Calibri"/>
              <a:cs typeface="Calibri"/>
            </a:endParaRPr>
          </a:p>
          <a:p>
            <a:pPr marL="0" indent="0">
              <a:buNone/>
            </a:pPr>
            <a:endParaRPr lang="en-US" sz="2000" dirty="0">
              <a:ea typeface="Calibri" panose="020F0502020204030204"/>
              <a:cs typeface="Calibri" panose="020F0502020204030204"/>
            </a:endParaRPr>
          </a:p>
          <a:p>
            <a:pPr marL="342900" indent="-342900"/>
            <a:r>
              <a:rPr lang="en-US" sz="2000" dirty="0">
                <a:ea typeface="Calibri" panose="020F0502020204030204"/>
                <a:cs typeface="Calibri" panose="020F0502020204030204"/>
              </a:rPr>
              <a:t>"</a:t>
            </a:r>
            <a:r>
              <a:rPr lang="en-US" sz="2000" i="1" dirty="0">
                <a:solidFill>
                  <a:srgbClr val="000000"/>
                </a:solidFill>
                <a:ea typeface="+mn-lt"/>
                <a:cs typeface="+mn-lt"/>
              </a:rPr>
              <a:t>We</a:t>
            </a:r>
            <a:r>
              <a:rPr lang="en-US" sz="2000" i="1" dirty="0">
                <a:solidFill>
                  <a:srgbClr val="3F3F46"/>
                </a:solidFill>
                <a:ea typeface="+mn-lt"/>
                <a:cs typeface="+mn-lt"/>
              </a:rPr>
              <a:t> have an employee struggling to get through the process. If it’s a student, we're making it too hard for students. They'll just leave...We're losing them before they even can register</a:t>
            </a:r>
            <a:r>
              <a:rPr lang="en-US" sz="2000" dirty="0">
                <a:solidFill>
                  <a:srgbClr val="3F3F46"/>
                </a:solidFill>
                <a:ea typeface="+mn-lt"/>
                <a:cs typeface="+mn-lt"/>
              </a:rPr>
              <a:t>"</a:t>
            </a:r>
            <a:endParaRPr lang="en-US" sz="2000">
              <a:solidFill>
                <a:srgbClr val="000000"/>
              </a:solidFill>
              <a:ea typeface="+mn-lt"/>
              <a:cs typeface="+mn-lt"/>
            </a:endParaRPr>
          </a:p>
          <a:p>
            <a:pPr marL="342900" indent="-342900"/>
            <a:endParaRPr lang="en-US" sz="2000" dirty="0">
              <a:solidFill>
                <a:srgbClr val="3F3F46"/>
              </a:solidFill>
              <a:ea typeface="+mn-lt"/>
              <a:cs typeface="+mn-lt"/>
            </a:endParaRPr>
          </a:p>
          <a:p>
            <a:pPr marL="342900" indent="-342900"/>
            <a:r>
              <a:rPr lang="en-US" sz="2000" dirty="0">
                <a:ea typeface="Calibri" panose="020F0502020204030204"/>
                <a:cs typeface="Calibri" panose="020F0502020204030204"/>
              </a:rPr>
              <a:t>"</a:t>
            </a:r>
            <a:r>
              <a:rPr lang="en-US" sz="2000" i="1" dirty="0">
                <a:ea typeface="+mn-lt"/>
                <a:cs typeface="+mn-lt"/>
              </a:rPr>
              <a:t>Limited resources tailored for the LGBTQ+ community, such as mental health support and specialists in gender affirming healthcare. There are students who come to us hoping to receive such care that they have trouble getting by themselves, but we can only make them aware of outside resources.</a:t>
            </a:r>
            <a:r>
              <a:rPr lang="en-US" sz="2000" dirty="0">
                <a:ea typeface="+mn-lt"/>
                <a:cs typeface="+mn-lt"/>
              </a:rPr>
              <a:t>"</a:t>
            </a:r>
          </a:p>
          <a:p>
            <a:pPr marL="342900" indent="-342900"/>
            <a:endParaRPr lang="en-US" sz="2000" dirty="0">
              <a:ea typeface="Calibri" panose="020F0502020204030204"/>
              <a:cs typeface="Calibri" panose="020F0502020204030204"/>
            </a:endParaRPr>
          </a:p>
          <a:p>
            <a:pPr marL="342900" indent="-342900"/>
            <a:r>
              <a:rPr lang="en-US" sz="2000" dirty="0">
                <a:solidFill>
                  <a:srgbClr val="3F3F46"/>
                </a:solidFill>
                <a:ea typeface="+mn-lt"/>
                <a:cs typeface="+mn-lt"/>
              </a:rPr>
              <a:t>"</a:t>
            </a:r>
            <a:r>
              <a:rPr lang="en-US" sz="2000" i="1" dirty="0">
                <a:solidFill>
                  <a:srgbClr val="3F3F46"/>
                </a:solidFill>
                <a:ea typeface="+mn-lt"/>
                <a:cs typeface="+mn-lt"/>
              </a:rPr>
              <a:t>Adults with disability is removed from campus. Neurodivergent students also need a space on campus</a:t>
            </a:r>
            <a:r>
              <a:rPr lang="en-US" sz="2000" dirty="0">
                <a:solidFill>
                  <a:srgbClr val="3F3F46"/>
                </a:solidFill>
                <a:ea typeface="+mn-lt"/>
                <a:cs typeface="+mn-lt"/>
              </a:rPr>
              <a:t>."</a:t>
            </a:r>
            <a:endParaRPr lang="en-US" sz="2000" dirty="0">
              <a:ea typeface="Calibri"/>
              <a:cs typeface="Calibri"/>
            </a:endParaRPr>
          </a:p>
          <a:p>
            <a:pPr marL="342900" indent="-342900"/>
            <a:endParaRPr lang="en-US" sz="2000" dirty="0">
              <a:solidFill>
                <a:srgbClr val="3F3F46"/>
              </a:solidFill>
              <a:ea typeface="Calibri" panose="020F0502020204030204"/>
              <a:cs typeface="Calibri" panose="020F0502020204030204"/>
            </a:endParaRPr>
          </a:p>
          <a:p>
            <a:pPr marL="342900" indent="-342900"/>
            <a:r>
              <a:rPr lang="en-US" sz="2000" dirty="0">
                <a:solidFill>
                  <a:srgbClr val="3F3F46"/>
                </a:solidFill>
                <a:ea typeface="Calibri" panose="020F0502020204030204"/>
                <a:cs typeface="Calibri" panose="020F0502020204030204"/>
              </a:rPr>
              <a:t>"</a:t>
            </a:r>
            <a:r>
              <a:rPr lang="en-US" sz="2000" i="1" dirty="0">
                <a:solidFill>
                  <a:srgbClr val="3F3F46"/>
                </a:solidFill>
                <a:ea typeface="+mn-lt"/>
                <a:cs typeface="+mn-lt"/>
              </a:rPr>
              <a:t>I feel like the college could do better in providing resources to a diverse group of students. More specifically, for those receiving ACCESS and DHH service</a:t>
            </a:r>
            <a:r>
              <a:rPr lang="en-US" sz="2000" dirty="0">
                <a:solidFill>
                  <a:srgbClr val="3F3F46"/>
                </a:solidFill>
                <a:ea typeface="+mn-lt"/>
                <a:cs typeface="+mn-lt"/>
              </a:rPr>
              <a:t>s."</a:t>
            </a:r>
          </a:p>
          <a:p>
            <a:pPr marL="0" indent="0">
              <a:buNone/>
            </a:pPr>
            <a:endParaRPr lang="en-US" sz="2000" dirty="0">
              <a:ea typeface="Calibri" panose="020F0502020204030204"/>
              <a:cs typeface="Calibri" panose="020F0502020204030204"/>
            </a:endParaRPr>
          </a:p>
          <a:p>
            <a:pPr marL="0" indent="0">
              <a:buNone/>
            </a:pPr>
            <a:endParaRPr lang="en-US" sz="2000" dirty="0">
              <a:ea typeface="+mn-lt"/>
              <a:cs typeface="+mn-lt"/>
            </a:endParaRPr>
          </a:p>
          <a:p>
            <a:pPr marL="0" indent="0">
              <a:buNone/>
            </a:pPr>
            <a:endParaRPr lang="en-US" sz="2000" dirty="0">
              <a:ea typeface="+mn-lt"/>
              <a:cs typeface="+mn-lt"/>
            </a:endParaRPr>
          </a:p>
        </p:txBody>
      </p:sp>
      <p:sp>
        <p:nvSpPr>
          <p:cNvPr id="4" name="Footer Placeholder 3">
            <a:extLst>
              <a:ext uri="{FF2B5EF4-FFF2-40B4-BE49-F238E27FC236}">
                <a16:creationId xmlns:a16="http://schemas.microsoft.com/office/drawing/2014/main" id="{B245D020-9A1B-A6ED-6BCD-E01F1DBCB5F8}"/>
              </a:ext>
            </a:extLst>
          </p:cNvPr>
          <p:cNvSpPr>
            <a:spLocks noGrp="1"/>
          </p:cNvSpPr>
          <p:nvPr>
            <p:ph type="ftr" sz="quarter" idx="11"/>
          </p:nvPr>
        </p:nvSpPr>
        <p:spPr/>
        <p:txBody>
          <a:bodyPr/>
          <a:lstStyle/>
          <a:p>
            <a:r>
              <a:rPr lang="en-US"/>
              <a:t> 262 Classified Employee</a:t>
            </a:r>
          </a:p>
        </p:txBody>
      </p:sp>
      <p:sp>
        <p:nvSpPr>
          <p:cNvPr id="5" name="Slide Number Placeholder 4">
            <a:extLst>
              <a:ext uri="{FF2B5EF4-FFF2-40B4-BE49-F238E27FC236}">
                <a16:creationId xmlns:a16="http://schemas.microsoft.com/office/drawing/2014/main" id="{2217A54D-2141-AB7E-28B0-D9E4601E6974}"/>
              </a:ext>
            </a:extLst>
          </p:cNvPr>
          <p:cNvSpPr>
            <a:spLocks noGrp="1"/>
          </p:cNvSpPr>
          <p:nvPr>
            <p:ph type="sldNum" sz="quarter" idx="12"/>
          </p:nvPr>
        </p:nvSpPr>
        <p:spPr/>
        <p:txBody>
          <a:bodyPr/>
          <a:lstStyle/>
          <a:p>
            <a:fld id="{D4EB2BA6-CBB9-4735-9180-9D2E49189ECD}" type="slidenum">
              <a:rPr lang="en-US" smtClean="0"/>
              <a:t>17</a:t>
            </a:fld>
            <a:endParaRPr lang="en-US"/>
          </a:p>
        </p:txBody>
      </p:sp>
    </p:spTree>
    <p:extLst>
      <p:ext uri="{BB962C8B-B14F-4D97-AF65-F5344CB8AC3E}">
        <p14:creationId xmlns:p14="http://schemas.microsoft.com/office/powerpoint/2010/main" val="4073790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B9FC14-4458-62A5-6215-C58A93A0C6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90B50D-7AD0-F5A6-22BF-3F0DEF563AF1}"/>
              </a:ext>
            </a:extLst>
          </p:cNvPr>
          <p:cNvSpPr>
            <a:spLocks noGrp="1"/>
          </p:cNvSpPr>
          <p:nvPr>
            <p:ph type="title"/>
          </p:nvPr>
        </p:nvSpPr>
        <p:spPr/>
        <p:txBody>
          <a:bodyPr/>
          <a:lstStyle/>
          <a:p>
            <a:r>
              <a:rPr lang="en-US"/>
              <a:t>3. Challenges - Employees</a:t>
            </a:r>
          </a:p>
        </p:txBody>
      </p:sp>
      <p:sp>
        <p:nvSpPr>
          <p:cNvPr id="3" name="Content Placeholder 2">
            <a:extLst>
              <a:ext uri="{FF2B5EF4-FFF2-40B4-BE49-F238E27FC236}">
                <a16:creationId xmlns:a16="http://schemas.microsoft.com/office/drawing/2014/main" id="{BEF9D86A-B7E1-FED7-5A10-1394EB984636}"/>
              </a:ext>
            </a:extLst>
          </p:cNvPr>
          <p:cNvSpPr>
            <a:spLocks noGrp="1"/>
          </p:cNvSpPr>
          <p:nvPr>
            <p:ph idx="1"/>
          </p:nvPr>
        </p:nvSpPr>
        <p:spPr/>
        <p:txBody>
          <a:bodyPr vert="horz" lIns="91440" tIns="45720" rIns="91440" bIns="45720" rtlCol="0" anchor="t">
            <a:normAutofit fontScale="92500" lnSpcReduction="20000"/>
          </a:bodyPr>
          <a:lstStyle/>
          <a:p>
            <a:pPr marL="0" indent="0">
              <a:buNone/>
            </a:pPr>
            <a:r>
              <a:rPr lang="en-US" dirty="0">
                <a:ea typeface="Calibri" panose="020F0502020204030204"/>
                <a:cs typeface="Calibri" panose="020F0502020204030204"/>
              </a:rPr>
              <a:t>Staff shared challenges that were negatively impacting their experience and workload at the college. Data analysis revealed that the work culture, current and new processes, and lack of engagement among employees were challenges identified. </a:t>
            </a:r>
          </a:p>
          <a:p>
            <a:pPr marL="0" indent="0">
              <a:buNone/>
            </a:pPr>
            <a:endParaRPr lang="en-US" dirty="0">
              <a:ea typeface="Calibri" panose="020F0502020204030204"/>
              <a:cs typeface="Calibri" panose="020F0502020204030204"/>
            </a:endParaRPr>
          </a:p>
          <a:p>
            <a:pPr marL="342900" indent="-342900"/>
            <a:r>
              <a:rPr lang="en-US" dirty="0">
                <a:ea typeface="Calibri" panose="020F0502020204030204"/>
                <a:cs typeface="Calibri" panose="020F0502020204030204"/>
              </a:rPr>
              <a:t>"</a:t>
            </a:r>
            <a:r>
              <a:rPr lang="en-US" i="1" dirty="0">
                <a:solidFill>
                  <a:srgbClr val="3F3F46"/>
                </a:solidFill>
                <a:ea typeface="+mn-lt"/>
                <a:cs typeface="+mn-lt"/>
              </a:rPr>
              <a:t>Easy on the on the red tape on restricting us on our processes. I don't know about other divisions, but for our division, we have a lot of red tape being placed on how things need to be done whether it's paperwork, workflow, and it's getting just really confusing. It's taking a lot more time to just even do a transfer to </a:t>
            </a:r>
            <a:r>
              <a:rPr lang="en-US" i="1">
                <a:solidFill>
                  <a:srgbClr val="3F3F46"/>
                </a:solidFill>
                <a:ea typeface="+mn-lt"/>
                <a:cs typeface="+mn-lt"/>
              </a:rPr>
              <a:t>your P card allocation. It's</a:t>
            </a:r>
            <a:r>
              <a:rPr lang="en-US" i="1" dirty="0">
                <a:solidFill>
                  <a:srgbClr val="3F3F46"/>
                </a:solidFill>
                <a:ea typeface="+mn-lt"/>
                <a:cs typeface="+mn-lt"/>
              </a:rPr>
              <a:t> just a lot of jumping hurdles now.</a:t>
            </a:r>
            <a:r>
              <a:rPr lang="en-US" dirty="0">
                <a:solidFill>
                  <a:srgbClr val="3F3F46"/>
                </a:solidFill>
                <a:ea typeface="+mn-lt"/>
                <a:cs typeface="+mn-lt"/>
              </a:rPr>
              <a:t>"</a:t>
            </a:r>
          </a:p>
          <a:p>
            <a:pPr marL="342900" indent="-342900"/>
            <a:endParaRPr lang="en-US" dirty="0">
              <a:solidFill>
                <a:srgbClr val="3F3F46"/>
              </a:solidFill>
              <a:ea typeface="+mn-lt"/>
              <a:cs typeface="+mn-lt"/>
            </a:endParaRPr>
          </a:p>
          <a:p>
            <a:pPr marL="342900" indent="-342900"/>
            <a:r>
              <a:rPr lang="en-US">
                <a:solidFill>
                  <a:srgbClr val="3F3F46"/>
                </a:solidFill>
                <a:ea typeface="+mn-lt"/>
                <a:cs typeface="+mn-lt"/>
              </a:rPr>
              <a:t>"</a:t>
            </a:r>
            <a:r>
              <a:rPr lang="en-US" i="1">
                <a:solidFill>
                  <a:srgbClr val="3F3F46"/>
                </a:solidFill>
                <a:ea typeface="+mn-lt"/>
                <a:cs typeface="+mn-lt"/>
              </a:rPr>
              <a:t>I'm</a:t>
            </a:r>
            <a:r>
              <a:rPr lang="en-US" i="1" dirty="0">
                <a:solidFill>
                  <a:srgbClr val="3F3F46"/>
                </a:solidFill>
                <a:ea typeface="+mn-lt"/>
                <a:cs typeface="+mn-lt"/>
              </a:rPr>
              <a:t> new and there's a lot of systems and things that I don't have access to that I'm finding out that I need access to. There's still a lot of like policies and procedures...</a:t>
            </a:r>
            <a:r>
              <a:rPr lang="en-US" i="1" dirty="0">
                <a:ea typeface="+mn-lt"/>
                <a:cs typeface="+mn-lt"/>
              </a:rPr>
              <a:t>Just like little things like that.  There are so many different procedures and things that are done a specific way at Mt. SAC in order to get stuff done </a:t>
            </a:r>
            <a:r>
              <a:rPr lang="en-US" i="1">
                <a:ea typeface="+mn-lt"/>
                <a:cs typeface="+mn-lt"/>
              </a:rPr>
              <a:t>in a timely manner</a:t>
            </a:r>
            <a:r>
              <a:rPr lang="en-US">
                <a:ea typeface="+mn-lt"/>
                <a:cs typeface="+mn-lt"/>
              </a:rPr>
              <a:t>."</a:t>
            </a:r>
            <a:endParaRPr lang="en-US">
              <a:solidFill>
                <a:srgbClr val="000000"/>
              </a:solidFill>
              <a:ea typeface="+mn-lt"/>
              <a:cs typeface="+mn-lt"/>
            </a:endParaRPr>
          </a:p>
          <a:p>
            <a:pPr marL="0" indent="0">
              <a:buNone/>
            </a:pPr>
            <a:endParaRPr lang="en-US" dirty="0">
              <a:ea typeface="+mn-lt"/>
              <a:cs typeface="+mn-lt"/>
            </a:endParaRPr>
          </a:p>
          <a:p>
            <a:pPr marL="0" indent="0">
              <a:buNone/>
            </a:pPr>
            <a:endParaRPr lang="en-US" dirty="0">
              <a:ea typeface="+mn-lt"/>
              <a:cs typeface="+mn-lt"/>
            </a:endParaRPr>
          </a:p>
        </p:txBody>
      </p:sp>
      <p:sp>
        <p:nvSpPr>
          <p:cNvPr id="4" name="Footer Placeholder 3">
            <a:extLst>
              <a:ext uri="{FF2B5EF4-FFF2-40B4-BE49-F238E27FC236}">
                <a16:creationId xmlns:a16="http://schemas.microsoft.com/office/drawing/2014/main" id="{F4091480-2315-A398-8F6B-17EF3B0399AD}"/>
              </a:ext>
            </a:extLst>
          </p:cNvPr>
          <p:cNvSpPr>
            <a:spLocks noGrp="1"/>
          </p:cNvSpPr>
          <p:nvPr>
            <p:ph type="ftr" sz="quarter" idx="11"/>
          </p:nvPr>
        </p:nvSpPr>
        <p:spPr/>
        <p:txBody>
          <a:bodyPr/>
          <a:lstStyle/>
          <a:p>
            <a:r>
              <a:rPr lang="en-US"/>
              <a:t> 262 Classified Employee</a:t>
            </a:r>
          </a:p>
        </p:txBody>
      </p:sp>
      <p:sp>
        <p:nvSpPr>
          <p:cNvPr id="5" name="Slide Number Placeholder 4">
            <a:extLst>
              <a:ext uri="{FF2B5EF4-FFF2-40B4-BE49-F238E27FC236}">
                <a16:creationId xmlns:a16="http://schemas.microsoft.com/office/drawing/2014/main" id="{6BC3DA6E-E751-3429-F325-27106335C28B}"/>
              </a:ext>
            </a:extLst>
          </p:cNvPr>
          <p:cNvSpPr>
            <a:spLocks noGrp="1"/>
          </p:cNvSpPr>
          <p:nvPr>
            <p:ph type="sldNum" sz="quarter" idx="12"/>
          </p:nvPr>
        </p:nvSpPr>
        <p:spPr/>
        <p:txBody>
          <a:bodyPr/>
          <a:lstStyle/>
          <a:p>
            <a:fld id="{D4EB2BA6-CBB9-4735-9180-9D2E49189ECD}" type="slidenum">
              <a:rPr lang="en-US" smtClean="0"/>
              <a:t>18</a:t>
            </a:fld>
            <a:endParaRPr lang="en-US"/>
          </a:p>
        </p:txBody>
      </p:sp>
    </p:spTree>
    <p:extLst>
      <p:ext uri="{BB962C8B-B14F-4D97-AF65-F5344CB8AC3E}">
        <p14:creationId xmlns:p14="http://schemas.microsoft.com/office/powerpoint/2010/main" val="3782115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4B3A2-28C2-7CFB-A87C-BE63F9BFA8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3CF0B3-ACCD-A600-F2AE-D1DDE09831A6}"/>
              </a:ext>
            </a:extLst>
          </p:cNvPr>
          <p:cNvSpPr>
            <a:spLocks noGrp="1"/>
          </p:cNvSpPr>
          <p:nvPr>
            <p:ph type="title"/>
          </p:nvPr>
        </p:nvSpPr>
        <p:spPr/>
        <p:txBody>
          <a:bodyPr/>
          <a:lstStyle/>
          <a:p>
            <a:r>
              <a:rPr lang="en-US"/>
              <a:t>4. Campus Needs - Students </a:t>
            </a:r>
          </a:p>
        </p:txBody>
      </p:sp>
      <p:sp>
        <p:nvSpPr>
          <p:cNvPr id="3" name="Content Placeholder 2">
            <a:extLst>
              <a:ext uri="{FF2B5EF4-FFF2-40B4-BE49-F238E27FC236}">
                <a16:creationId xmlns:a16="http://schemas.microsoft.com/office/drawing/2014/main" id="{57955624-0814-DC70-CC24-A2412691119A}"/>
              </a:ext>
            </a:extLst>
          </p:cNvPr>
          <p:cNvSpPr>
            <a:spLocks noGrp="1"/>
          </p:cNvSpPr>
          <p:nvPr>
            <p:ph idx="1"/>
          </p:nvPr>
        </p:nvSpPr>
        <p:spPr/>
        <p:txBody>
          <a:bodyPr vert="horz" lIns="91440" tIns="45720" rIns="91440" bIns="45720" rtlCol="0" anchor="t">
            <a:normAutofit/>
          </a:bodyPr>
          <a:lstStyle/>
          <a:p>
            <a:pPr marL="0" indent="0">
              <a:buNone/>
            </a:pPr>
            <a:r>
              <a:rPr lang="en-US" sz="2000">
                <a:ea typeface="Calibri" panose="020F0502020204030204"/>
                <a:cs typeface="Calibri" panose="020F0502020204030204"/>
              </a:rPr>
              <a:t>Staff shared the need to improve college </a:t>
            </a:r>
            <a:r>
              <a:rPr lang="en-US" sz="2000" dirty="0">
                <a:ea typeface="Calibri" panose="020F0502020204030204"/>
                <a:cs typeface="Calibri" panose="020F0502020204030204"/>
              </a:rPr>
              <a:t>communication to students and how to ensure students are well prepared to transition to the college and have appropriate information to support their academic journey during their time at Mt. SAC.  </a:t>
            </a:r>
          </a:p>
          <a:p>
            <a:pPr marL="0" indent="0">
              <a:buNone/>
            </a:pPr>
            <a:endParaRPr lang="en-US" sz="2000" dirty="0">
              <a:ea typeface="Calibri" panose="020F0502020204030204"/>
              <a:cs typeface="Calibri" panose="020F0502020204030204"/>
            </a:endParaRPr>
          </a:p>
          <a:p>
            <a:pPr marL="342900" indent="-342900"/>
            <a:r>
              <a:rPr lang="en-US" sz="2000" dirty="0">
                <a:ea typeface="Calibri" panose="020F0502020204030204"/>
                <a:cs typeface="Calibri" panose="020F0502020204030204"/>
              </a:rPr>
              <a:t>"</a:t>
            </a:r>
            <a:r>
              <a:rPr lang="en-US" sz="2000" i="1" dirty="0">
                <a:ea typeface="+mn-lt"/>
                <a:cs typeface="+mn-lt"/>
              </a:rPr>
              <a:t>I also think that we need to do a better job as an institution when it comes to updates sending that </a:t>
            </a:r>
            <a:r>
              <a:rPr lang="en-US" sz="2000" i="1">
                <a:ea typeface="+mn-lt"/>
                <a:cs typeface="+mn-lt"/>
              </a:rPr>
              <a:t>out immediately, not delaying. I don't know if </a:t>
            </a:r>
            <a:r>
              <a:rPr lang="en-US" sz="2000" i="1" dirty="0">
                <a:ea typeface="+mn-lt"/>
                <a:cs typeface="+mn-lt"/>
              </a:rPr>
              <a:t>students are aware of the renumbering that's happening on campus. I feel like if we do communicate it's like a one and done. There's no like reminders or it's just not repetitive</a:t>
            </a:r>
            <a:r>
              <a:rPr lang="en-US" sz="2000" dirty="0">
                <a:ea typeface="+mn-lt"/>
                <a:cs typeface="+mn-lt"/>
              </a:rPr>
              <a:t>"</a:t>
            </a:r>
          </a:p>
          <a:p>
            <a:pPr marL="342900" indent="-342900"/>
            <a:endParaRPr lang="en-US" sz="2000" dirty="0">
              <a:ea typeface="Calibri" panose="020F0502020204030204"/>
              <a:cs typeface="Calibri" panose="020F0502020204030204"/>
            </a:endParaRPr>
          </a:p>
          <a:p>
            <a:pPr marL="342900" indent="-342900"/>
            <a:r>
              <a:rPr lang="en-US" sz="2000" dirty="0">
                <a:ea typeface="Calibri" panose="020F0502020204030204"/>
                <a:cs typeface="Calibri" panose="020F0502020204030204"/>
              </a:rPr>
              <a:t>"</a:t>
            </a:r>
            <a:r>
              <a:rPr lang="en-US" sz="2000" i="1" dirty="0">
                <a:solidFill>
                  <a:srgbClr val="000000"/>
                </a:solidFill>
                <a:ea typeface="+mn-lt"/>
                <a:cs typeface="+mn-lt"/>
              </a:rPr>
              <a:t>I</a:t>
            </a:r>
            <a:r>
              <a:rPr lang="en-US" sz="2000" i="1" dirty="0">
                <a:solidFill>
                  <a:srgbClr val="3F3F46"/>
                </a:solidFill>
                <a:ea typeface="+mn-lt"/>
                <a:cs typeface="+mn-lt"/>
              </a:rPr>
              <a:t>n general, I think we could improve as far as like communication goes with our students. on how we reach out and tell them what's needed, what you know what they can do to smooth the process as well, because a lot of the hiccups come with students maybe not necessarily understanding what </a:t>
            </a:r>
            <a:r>
              <a:rPr lang="en-US" sz="2000" i="1">
                <a:solidFill>
                  <a:srgbClr val="3F3F46"/>
                </a:solidFill>
                <a:ea typeface="+mn-lt"/>
                <a:cs typeface="+mn-lt"/>
              </a:rPr>
              <a:t>they need to turn into us. So, I think that could help is just </a:t>
            </a:r>
            <a:r>
              <a:rPr lang="en-US" sz="2000" i="1" dirty="0">
                <a:solidFill>
                  <a:srgbClr val="3F3F46"/>
                </a:solidFill>
                <a:ea typeface="+mn-lt"/>
                <a:cs typeface="+mn-lt"/>
              </a:rPr>
              <a:t>communication emails to students</a:t>
            </a:r>
            <a:r>
              <a:rPr lang="en-US" sz="2000" dirty="0">
                <a:solidFill>
                  <a:srgbClr val="3F3F46"/>
                </a:solidFill>
                <a:ea typeface="+mn-lt"/>
                <a:cs typeface="+mn-lt"/>
              </a:rPr>
              <a:t>."</a:t>
            </a:r>
            <a:endParaRPr lang="en-US" sz="2000" dirty="0">
              <a:ea typeface="Calibri" panose="020F0502020204030204"/>
              <a:cs typeface="Calibri" panose="020F0502020204030204"/>
            </a:endParaRPr>
          </a:p>
          <a:p>
            <a:pPr marL="0" indent="0">
              <a:buNone/>
            </a:pPr>
            <a:endParaRPr lang="en-US" sz="2000" dirty="0">
              <a:solidFill>
                <a:srgbClr val="3F3F46"/>
              </a:solidFill>
              <a:ea typeface="Calibri" panose="020F0502020204030204"/>
              <a:cs typeface="Calibri" panose="020F0502020204030204"/>
            </a:endParaRPr>
          </a:p>
          <a:p>
            <a:pPr marL="0" indent="0">
              <a:buNone/>
            </a:pPr>
            <a:endParaRPr lang="en-US" sz="2000" dirty="0">
              <a:ea typeface="Calibri" panose="020F0502020204030204"/>
              <a:cs typeface="Calibri" panose="020F0502020204030204"/>
            </a:endParaRPr>
          </a:p>
          <a:p>
            <a:pPr marL="0" indent="0">
              <a:buNone/>
            </a:pPr>
            <a:endParaRPr lang="en-US" sz="2000" dirty="0">
              <a:ea typeface="Calibri" panose="020F0502020204030204"/>
              <a:cs typeface="Calibri" panose="020F0502020204030204"/>
            </a:endParaRPr>
          </a:p>
        </p:txBody>
      </p:sp>
      <p:sp>
        <p:nvSpPr>
          <p:cNvPr id="4" name="Footer Placeholder 3">
            <a:extLst>
              <a:ext uri="{FF2B5EF4-FFF2-40B4-BE49-F238E27FC236}">
                <a16:creationId xmlns:a16="http://schemas.microsoft.com/office/drawing/2014/main" id="{D5A0F867-553D-BBA0-187D-13842CC5D8B5}"/>
              </a:ext>
            </a:extLst>
          </p:cNvPr>
          <p:cNvSpPr>
            <a:spLocks noGrp="1"/>
          </p:cNvSpPr>
          <p:nvPr>
            <p:ph type="ftr" sz="quarter" idx="11"/>
          </p:nvPr>
        </p:nvSpPr>
        <p:spPr/>
        <p:txBody>
          <a:bodyPr/>
          <a:lstStyle/>
          <a:p>
            <a:r>
              <a:rPr lang="en-US"/>
              <a:t> 262 Classified Employee</a:t>
            </a:r>
          </a:p>
        </p:txBody>
      </p:sp>
      <p:sp>
        <p:nvSpPr>
          <p:cNvPr id="5" name="Slide Number Placeholder 4">
            <a:extLst>
              <a:ext uri="{FF2B5EF4-FFF2-40B4-BE49-F238E27FC236}">
                <a16:creationId xmlns:a16="http://schemas.microsoft.com/office/drawing/2014/main" id="{27123AF6-7338-AFEA-62DC-CFC4F46403D6}"/>
              </a:ext>
            </a:extLst>
          </p:cNvPr>
          <p:cNvSpPr>
            <a:spLocks noGrp="1"/>
          </p:cNvSpPr>
          <p:nvPr>
            <p:ph type="sldNum" sz="quarter" idx="12"/>
          </p:nvPr>
        </p:nvSpPr>
        <p:spPr/>
        <p:txBody>
          <a:bodyPr/>
          <a:lstStyle/>
          <a:p>
            <a:fld id="{D4EB2BA6-CBB9-4735-9180-9D2E49189ECD}" type="slidenum">
              <a:rPr lang="en-US" smtClean="0"/>
              <a:t>19</a:t>
            </a:fld>
            <a:endParaRPr lang="en-US"/>
          </a:p>
        </p:txBody>
      </p:sp>
    </p:spTree>
    <p:extLst>
      <p:ext uri="{BB962C8B-B14F-4D97-AF65-F5344CB8AC3E}">
        <p14:creationId xmlns:p14="http://schemas.microsoft.com/office/powerpoint/2010/main" val="698076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52F99-4388-0BED-665F-1832FD42803B}"/>
              </a:ext>
            </a:extLst>
          </p:cNvPr>
          <p:cNvSpPr>
            <a:spLocks noGrp="1"/>
          </p:cNvSpPr>
          <p:nvPr>
            <p:ph type="title"/>
          </p:nvPr>
        </p:nvSpPr>
        <p:spPr/>
        <p:txBody>
          <a:bodyPr/>
          <a:lstStyle/>
          <a:p>
            <a:r>
              <a:rPr lang="en-US" dirty="0"/>
              <a:t>Table of Contents</a:t>
            </a:r>
          </a:p>
        </p:txBody>
      </p:sp>
      <p:sp>
        <p:nvSpPr>
          <p:cNvPr id="3" name="Content Placeholder 2">
            <a:extLst>
              <a:ext uri="{FF2B5EF4-FFF2-40B4-BE49-F238E27FC236}">
                <a16:creationId xmlns:a16="http://schemas.microsoft.com/office/drawing/2014/main" id="{7EFF405E-04AF-58AD-CA1D-E3FC4C4653C9}"/>
              </a:ext>
            </a:extLst>
          </p:cNvPr>
          <p:cNvSpPr>
            <a:spLocks noGrp="1"/>
          </p:cNvSpPr>
          <p:nvPr>
            <p:ph idx="1"/>
          </p:nvPr>
        </p:nvSpPr>
        <p:spPr/>
        <p:txBody>
          <a:bodyPr vert="horz" lIns="91440" tIns="45720" rIns="91440" bIns="45720" rtlCol="0" anchor="t">
            <a:noAutofit/>
          </a:bodyPr>
          <a:lstStyle/>
          <a:p>
            <a:pPr marL="0" indent="0">
              <a:buNone/>
            </a:pPr>
            <a:r>
              <a:rPr lang="en-US" sz="2000">
                <a:ea typeface="Calibri" panose="020F0502020204030204"/>
                <a:cs typeface="Calibri" panose="020F0502020204030204"/>
              </a:rPr>
              <a:t>Completed Sessions...................................................................3</a:t>
            </a:r>
            <a:endParaRPr lang="en-US" sz="2000" dirty="0">
              <a:ea typeface="Calibri" panose="020F0502020204030204"/>
              <a:cs typeface="Calibri" panose="020F0502020204030204"/>
            </a:endParaRPr>
          </a:p>
          <a:p>
            <a:pPr marL="0" indent="0">
              <a:buNone/>
            </a:pPr>
            <a:r>
              <a:rPr lang="en-US" sz="2000" dirty="0">
                <a:ea typeface="Calibri" panose="020F0502020204030204"/>
                <a:cs typeface="Calibri" panose="020F0502020204030204"/>
              </a:rPr>
              <a:t>Participant Demographic Overview............................................4</a:t>
            </a:r>
          </a:p>
          <a:p>
            <a:pPr marL="0" indent="0">
              <a:buNone/>
            </a:pPr>
            <a:r>
              <a:rPr lang="en-US" sz="2000" dirty="0">
                <a:ea typeface="Calibri" panose="020F0502020204030204"/>
                <a:cs typeface="Calibri" panose="020F0502020204030204"/>
              </a:rPr>
              <a:t>Mt. SAC 2035 Guiding Framework.............................................5</a:t>
            </a:r>
          </a:p>
          <a:p>
            <a:pPr marL="0" indent="0">
              <a:buNone/>
            </a:pPr>
            <a:r>
              <a:rPr lang="en-US" sz="2000" dirty="0">
                <a:ea typeface="Calibri" panose="020F0502020204030204"/>
                <a:cs typeface="Calibri" panose="020F0502020204030204"/>
              </a:rPr>
              <a:t>Data Collection and Analysis......................................................6</a:t>
            </a:r>
          </a:p>
          <a:p>
            <a:pPr marL="0" indent="0">
              <a:buNone/>
            </a:pPr>
            <a:r>
              <a:rPr lang="en-US" sz="2000" dirty="0">
                <a:ea typeface="Calibri" panose="020F0502020204030204"/>
                <a:cs typeface="Calibri" panose="020F0502020204030204"/>
              </a:rPr>
              <a:t>651 Classified Employees...........................................................7</a:t>
            </a:r>
          </a:p>
          <a:p>
            <a:pPr marL="0" indent="0">
              <a:buNone/>
            </a:pPr>
            <a:r>
              <a:rPr lang="en-US" sz="2000" dirty="0">
                <a:ea typeface="Calibri" panose="020F0502020204030204"/>
                <a:cs typeface="Calibri" panose="020F0502020204030204"/>
              </a:rPr>
              <a:t>262 Classified Employees.........................................................14</a:t>
            </a:r>
          </a:p>
          <a:p>
            <a:pPr marL="0" indent="0">
              <a:buNone/>
            </a:pPr>
            <a:r>
              <a:rPr lang="en-US" sz="2000" dirty="0">
                <a:ea typeface="Calibri" panose="020F0502020204030204"/>
                <a:cs typeface="Calibri" panose="020F0502020204030204"/>
              </a:rPr>
              <a:t>Faculty......................................................................................21</a:t>
            </a:r>
          </a:p>
          <a:p>
            <a:pPr marL="0" indent="0">
              <a:buNone/>
            </a:pPr>
            <a:r>
              <a:rPr lang="en-US" sz="2000" dirty="0">
                <a:ea typeface="Calibri" panose="020F0502020204030204"/>
                <a:cs typeface="Calibri" panose="020F0502020204030204"/>
              </a:rPr>
              <a:t>School of Continuing Education Faculty...................................29</a:t>
            </a:r>
          </a:p>
          <a:p>
            <a:pPr marL="0" indent="0">
              <a:buNone/>
            </a:pPr>
            <a:r>
              <a:rPr lang="en-US" sz="2000" dirty="0">
                <a:ea typeface="Calibri" panose="020F0502020204030204"/>
                <a:cs typeface="Calibri" panose="020F0502020204030204"/>
              </a:rPr>
              <a:t>Counselors................................................................................34</a:t>
            </a:r>
          </a:p>
          <a:p>
            <a:pPr marL="0" indent="0">
              <a:buNone/>
            </a:pPr>
            <a:r>
              <a:rPr lang="en-US" sz="2000" dirty="0">
                <a:ea typeface="Calibri" panose="020F0502020204030204"/>
                <a:cs typeface="Calibri" panose="020F0502020204030204"/>
              </a:rPr>
              <a:t>Conclusion – Areas of Opportunity..........................................43</a:t>
            </a:r>
          </a:p>
          <a:p>
            <a:pPr marL="0" indent="0">
              <a:buNone/>
            </a:pPr>
            <a:r>
              <a:rPr lang="en-US" sz="2000" dirty="0">
                <a:ea typeface="Calibri" panose="020F0502020204030204"/>
                <a:cs typeface="Calibri" panose="020F0502020204030204"/>
              </a:rPr>
              <a:t>Appendix..................................................................................44</a:t>
            </a:r>
          </a:p>
          <a:p>
            <a:pPr marL="0" indent="0">
              <a:buNone/>
            </a:pPr>
            <a:r>
              <a:rPr lang="en-US" sz="2000" dirty="0">
                <a:ea typeface="Calibri" panose="020F0502020204030204"/>
                <a:cs typeface="Calibri" panose="020F0502020204030204"/>
              </a:rPr>
              <a:t>Appendix A – 651 Classified Employee               </a:t>
            </a:r>
            <a:r>
              <a:rPr lang="en-US" sz="2000">
                <a:ea typeface="Calibri" panose="020F0502020204030204"/>
                <a:cs typeface="Calibri" panose="020F0502020204030204"/>
              </a:rPr>
              <a:t>Demographics..........................................................................45</a:t>
            </a:r>
            <a:endParaRPr lang="en-US" sz="2000" dirty="0">
              <a:ea typeface="Calibri" panose="020F0502020204030204"/>
              <a:cs typeface="Calibri" panose="020F0502020204030204"/>
            </a:endParaRPr>
          </a:p>
          <a:p>
            <a:pPr marL="0" indent="0">
              <a:buNone/>
            </a:pPr>
            <a:r>
              <a:rPr lang="en-US" sz="2000">
                <a:ea typeface="Calibri" panose="020F0502020204030204"/>
                <a:cs typeface="Calibri" panose="020F0502020204030204"/>
              </a:rPr>
              <a:t>Appendix B –  262 </a:t>
            </a:r>
            <a:r>
              <a:rPr lang="en-US" sz="2000" dirty="0">
                <a:ea typeface="Calibri" panose="020F0502020204030204"/>
                <a:cs typeface="Calibri" panose="020F0502020204030204"/>
              </a:rPr>
              <a:t>Classofied Employee Demographics...........47</a:t>
            </a:r>
          </a:p>
          <a:p>
            <a:pPr marL="0" indent="0">
              <a:buNone/>
            </a:pPr>
            <a:r>
              <a:rPr lang="en-US" sz="2000" dirty="0">
                <a:ea typeface="Calibri" panose="020F0502020204030204"/>
                <a:cs typeface="Calibri" panose="020F0502020204030204"/>
              </a:rPr>
              <a:t>Appendix C – Faculty Demographics........................................49</a:t>
            </a:r>
          </a:p>
          <a:p>
            <a:pPr marL="0" indent="0">
              <a:buNone/>
            </a:pPr>
            <a:r>
              <a:rPr lang="en-US" sz="2000" dirty="0">
                <a:ea typeface="Calibri" panose="020F0502020204030204"/>
                <a:cs typeface="Calibri" panose="020F0502020204030204"/>
              </a:rPr>
              <a:t>Appendix D – Crosswalk Classified Protocol.............................51</a:t>
            </a:r>
          </a:p>
          <a:p>
            <a:pPr marL="0" indent="0">
              <a:buNone/>
            </a:pPr>
            <a:r>
              <a:rPr lang="en-US" sz="2000" dirty="0">
                <a:ea typeface="Calibri" panose="020F0502020204030204"/>
                <a:cs typeface="Calibri" panose="020F0502020204030204"/>
              </a:rPr>
              <a:t>Appendix E – Crosswalk Faculty Protocol.................................52</a:t>
            </a:r>
          </a:p>
          <a:p>
            <a:pPr marL="0" indent="0">
              <a:buNone/>
            </a:pPr>
            <a:r>
              <a:rPr lang="en-US" sz="2000" dirty="0">
                <a:ea typeface="Calibri" panose="020F0502020204030204"/>
                <a:cs typeface="Calibri" panose="020F0502020204030204"/>
              </a:rPr>
              <a:t> </a:t>
            </a:r>
          </a:p>
          <a:p>
            <a:pPr marL="0" indent="0">
              <a:buNone/>
            </a:pPr>
            <a:endParaRPr lang="en-US" sz="2000" dirty="0">
              <a:ea typeface="Calibri" panose="020F0502020204030204"/>
              <a:cs typeface="Calibri" panose="020F0502020204030204"/>
            </a:endParaRPr>
          </a:p>
          <a:p>
            <a:pPr marL="0" indent="0">
              <a:buNone/>
            </a:pPr>
            <a:endParaRPr lang="en-US" sz="2000" dirty="0">
              <a:ea typeface="Calibri" panose="020F0502020204030204"/>
              <a:cs typeface="Calibri" panose="020F0502020204030204"/>
            </a:endParaRPr>
          </a:p>
        </p:txBody>
      </p:sp>
    </p:spTree>
    <p:extLst>
      <p:ext uri="{BB962C8B-B14F-4D97-AF65-F5344CB8AC3E}">
        <p14:creationId xmlns:p14="http://schemas.microsoft.com/office/powerpoint/2010/main" val="4274191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4B3A2-28C2-7CFB-A87C-BE63F9BFA8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3CF0B3-ACCD-A600-F2AE-D1DDE09831A6}"/>
              </a:ext>
            </a:extLst>
          </p:cNvPr>
          <p:cNvSpPr>
            <a:spLocks noGrp="1"/>
          </p:cNvSpPr>
          <p:nvPr>
            <p:ph type="title"/>
          </p:nvPr>
        </p:nvSpPr>
        <p:spPr/>
        <p:txBody>
          <a:bodyPr/>
          <a:lstStyle/>
          <a:p>
            <a:r>
              <a:rPr lang="en-US"/>
              <a:t>4. Campus Needs – Employees  </a:t>
            </a:r>
          </a:p>
        </p:txBody>
      </p:sp>
      <p:sp>
        <p:nvSpPr>
          <p:cNvPr id="3" name="Content Placeholder 2">
            <a:extLst>
              <a:ext uri="{FF2B5EF4-FFF2-40B4-BE49-F238E27FC236}">
                <a16:creationId xmlns:a16="http://schemas.microsoft.com/office/drawing/2014/main" id="{57955624-0814-DC70-CC24-A2412691119A}"/>
              </a:ext>
            </a:extLst>
          </p:cNvPr>
          <p:cNvSpPr>
            <a:spLocks noGrp="1"/>
          </p:cNvSpPr>
          <p:nvPr>
            <p:ph idx="1"/>
          </p:nvPr>
        </p:nvSpPr>
        <p:spPr/>
        <p:txBody>
          <a:bodyPr vert="horz" lIns="91440" tIns="45720" rIns="91440" bIns="45720" rtlCol="0" anchor="t">
            <a:noAutofit/>
          </a:bodyPr>
          <a:lstStyle/>
          <a:p>
            <a:pPr marL="0" indent="0">
              <a:buNone/>
            </a:pPr>
            <a:r>
              <a:rPr lang="en-US" sz="2000">
                <a:ea typeface="Calibri" panose="020F0502020204030204"/>
                <a:cs typeface="Calibri" panose="020F0502020204030204"/>
              </a:rPr>
              <a:t>Staff addressed the need of more training on various </a:t>
            </a:r>
            <a:r>
              <a:rPr lang="en-US" sz="2000" dirty="0">
                <a:ea typeface="Calibri" panose="020F0502020204030204"/>
                <a:cs typeface="Calibri" panose="020F0502020204030204"/>
              </a:rPr>
              <a:t>aspects of the college from onboarding and throughout the staff's employment at the college about the campus, technology applications, and diversity, equity, and inclusion (DEI). In addition, staff mentioned the importance of employee engagement to develop relationships across the college in order to foster a welcoming environment for students. </a:t>
            </a:r>
          </a:p>
          <a:p>
            <a:pPr marL="0" indent="0">
              <a:buNone/>
            </a:pPr>
            <a:endParaRPr lang="en-US" sz="2000" dirty="0">
              <a:ea typeface="Calibri" panose="020F0502020204030204"/>
              <a:cs typeface="Calibri" panose="020F0502020204030204"/>
            </a:endParaRPr>
          </a:p>
          <a:p>
            <a:pPr marL="342900" indent="-342900"/>
            <a:r>
              <a:rPr lang="en-US" sz="2000" dirty="0">
                <a:solidFill>
                  <a:srgbClr val="3F3F46"/>
                </a:solidFill>
                <a:ea typeface="Calibri" panose="020F0502020204030204"/>
                <a:cs typeface="Calibri" panose="020F0502020204030204"/>
              </a:rPr>
              <a:t>"</a:t>
            </a:r>
            <a:r>
              <a:rPr lang="en-US" sz="2000" i="1" dirty="0">
                <a:solidFill>
                  <a:srgbClr val="3F3F46"/>
                </a:solidFill>
                <a:ea typeface="+mn-lt"/>
                <a:cs typeface="+mn-lt"/>
              </a:rPr>
              <a:t>Better training to be able to utilize technological innovations or software or other things like AI. As somebody that's </a:t>
            </a:r>
            <a:r>
              <a:rPr lang="en-US" sz="2000" i="1">
                <a:solidFill>
                  <a:srgbClr val="3F3F46"/>
                </a:solidFill>
                <a:ea typeface="+mn-lt"/>
                <a:cs typeface="+mn-lt"/>
              </a:rPr>
              <a:t>struggling with teaching other people to use Chrome having a </a:t>
            </a:r>
            <a:r>
              <a:rPr lang="en-US" sz="2000" i="1" dirty="0">
                <a:solidFill>
                  <a:srgbClr val="3F3F46"/>
                </a:solidFill>
                <a:ea typeface="+mn-lt"/>
                <a:cs typeface="+mn-lt"/>
              </a:rPr>
              <a:t>link with YouTube's is really just not helpful. So just I would say more interpersonal types of training to be able to utilize these technological innovations in a more productive and efficient fashion</a:t>
            </a:r>
            <a:r>
              <a:rPr lang="en-US" sz="2000" dirty="0">
                <a:solidFill>
                  <a:srgbClr val="3F3F46"/>
                </a:solidFill>
                <a:ea typeface="+mn-lt"/>
                <a:cs typeface="+mn-lt"/>
              </a:rPr>
              <a:t>"</a:t>
            </a:r>
            <a:endParaRPr lang="en-US" sz="2000" dirty="0">
              <a:solidFill>
                <a:srgbClr val="3F3F46"/>
              </a:solidFill>
              <a:ea typeface="Calibri" panose="020F0502020204030204"/>
              <a:cs typeface="Calibri" panose="020F0502020204030204"/>
            </a:endParaRPr>
          </a:p>
          <a:p>
            <a:pPr marL="0" indent="0">
              <a:buNone/>
            </a:pPr>
            <a:endParaRPr lang="en-US" sz="2000" dirty="0">
              <a:solidFill>
                <a:srgbClr val="3F3F46"/>
              </a:solidFill>
              <a:ea typeface="Calibri" panose="020F0502020204030204"/>
              <a:cs typeface="Calibri" panose="020F0502020204030204"/>
            </a:endParaRPr>
          </a:p>
          <a:p>
            <a:pPr marL="0" indent="0">
              <a:buNone/>
            </a:pPr>
            <a:endParaRPr lang="en-US" sz="2000" dirty="0">
              <a:ea typeface="Calibri" panose="020F0502020204030204"/>
              <a:cs typeface="Calibri" panose="020F0502020204030204"/>
            </a:endParaRPr>
          </a:p>
          <a:p>
            <a:pPr marL="0" indent="0">
              <a:buNone/>
            </a:pPr>
            <a:endParaRPr lang="en-US" sz="2000" dirty="0">
              <a:ea typeface="Calibri" panose="020F0502020204030204"/>
              <a:cs typeface="Calibri" panose="020F0502020204030204"/>
            </a:endParaRPr>
          </a:p>
        </p:txBody>
      </p:sp>
      <p:sp>
        <p:nvSpPr>
          <p:cNvPr id="4" name="Footer Placeholder 3">
            <a:extLst>
              <a:ext uri="{FF2B5EF4-FFF2-40B4-BE49-F238E27FC236}">
                <a16:creationId xmlns:a16="http://schemas.microsoft.com/office/drawing/2014/main" id="{B4ADA8AD-D21F-B8DE-2146-C8336155FA4D}"/>
              </a:ext>
            </a:extLst>
          </p:cNvPr>
          <p:cNvSpPr>
            <a:spLocks noGrp="1"/>
          </p:cNvSpPr>
          <p:nvPr>
            <p:ph type="ftr" sz="quarter" idx="11"/>
          </p:nvPr>
        </p:nvSpPr>
        <p:spPr/>
        <p:txBody>
          <a:bodyPr/>
          <a:lstStyle/>
          <a:p>
            <a:r>
              <a:rPr lang="en-US"/>
              <a:t> 262 Classified Employee</a:t>
            </a:r>
          </a:p>
        </p:txBody>
      </p:sp>
      <p:sp>
        <p:nvSpPr>
          <p:cNvPr id="5" name="Slide Number Placeholder 4">
            <a:extLst>
              <a:ext uri="{FF2B5EF4-FFF2-40B4-BE49-F238E27FC236}">
                <a16:creationId xmlns:a16="http://schemas.microsoft.com/office/drawing/2014/main" id="{70048002-2A71-E5E6-9643-1E5CA2BAF9FE}"/>
              </a:ext>
            </a:extLst>
          </p:cNvPr>
          <p:cNvSpPr>
            <a:spLocks noGrp="1"/>
          </p:cNvSpPr>
          <p:nvPr>
            <p:ph type="sldNum" sz="quarter" idx="12"/>
          </p:nvPr>
        </p:nvSpPr>
        <p:spPr/>
        <p:txBody>
          <a:bodyPr/>
          <a:lstStyle/>
          <a:p>
            <a:fld id="{D4EB2BA6-CBB9-4735-9180-9D2E49189ECD}" type="slidenum">
              <a:rPr lang="en-US" smtClean="0"/>
              <a:t>20</a:t>
            </a:fld>
            <a:endParaRPr lang="en-US"/>
          </a:p>
        </p:txBody>
      </p:sp>
    </p:spTree>
    <p:extLst>
      <p:ext uri="{BB962C8B-B14F-4D97-AF65-F5344CB8AC3E}">
        <p14:creationId xmlns:p14="http://schemas.microsoft.com/office/powerpoint/2010/main" val="132483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0F123-234D-3816-4972-92B4C100A7E6}"/>
              </a:ext>
            </a:extLst>
          </p:cNvPr>
          <p:cNvSpPr>
            <a:spLocks noGrp="1"/>
          </p:cNvSpPr>
          <p:nvPr>
            <p:ph type="title"/>
          </p:nvPr>
        </p:nvSpPr>
        <p:spPr/>
        <p:txBody>
          <a:bodyPr/>
          <a:lstStyle/>
          <a:p>
            <a:r>
              <a:rPr lang="en-US"/>
              <a:t>Faculty </a:t>
            </a:r>
          </a:p>
        </p:txBody>
      </p:sp>
      <p:sp>
        <p:nvSpPr>
          <p:cNvPr id="3" name="Text Placeholder 2">
            <a:extLst>
              <a:ext uri="{FF2B5EF4-FFF2-40B4-BE49-F238E27FC236}">
                <a16:creationId xmlns:a16="http://schemas.microsoft.com/office/drawing/2014/main" id="{918CCFBC-880F-429D-2E7B-997696C1CC87}"/>
              </a:ext>
            </a:extLst>
          </p:cNvPr>
          <p:cNvSpPr>
            <a:spLocks noGrp="1"/>
          </p:cNvSpPr>
          <p:nvPr>
            <p:ph type="body" idx="1"/>
          </p:nvPr>
        </p:nvSpPr>
        <p:spPr/>
        <p:txBody>
          <a:bodyPr/>
          <a:lstStyle/>
          <a:p>
            <a:r>
              <a:rPr lang="en-US"/>
              <a:t>Full-time &amp; Part-time</a:t>
            </a:r>
          </a:p>
        </p:txBody>
      </p:sp>
    </p:spTree>
    <p:extLst>
      <p:ext uri="{BB962C8B-B14F-4D97-AF65-F5344CB8AC3E}">
        <p14:creationId xmlns:p14="http://schemas.microsoft.com/office/powerpoint/2010/main" val="28029517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02B7C5-737B-BBD8-AFA0-636F4EE012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1D1076-8914-874C-2CE7-9A511516DAA7}"/>
              </a:ext>
            </a:extLst>
          </p:cNvPr>
          <p:cNvSpPr>
            <a:spLocks noGrp="1"/>
          </p:cNvSpPr>
          <p:nvPr>
            <p:ph type="title"/>
          </p:nvPr>
        </p:nvSpPr>
        <p:spPr>
          <a:xfrm>
            <a:off x="534353" y="1031132"/>
            <a:ext cx="6899891" cy="1478706"/>
          </a:xfrm>
        </p:spPr>
        <p:txBody>
          <a:bodyPr>
            <a:normAutofit/>
          </a:bodyPr>
          <a:lstStyle/>
          <a:p>
            <a:r>
              <a:rPr lang="en-US" sz="3700"/>
              <a:t>1. Contributions to Student Success </a:t>
            </a:r>
          </a:p>
        </p:txBody>
      </p:sp>
      <p:sp>
        <p:nvSpPr>
          <p:cNvPr id="3" name="Content Placeholder 2">
            <a:extLst>
              <a:ext uri="{FF2B5EF4-FFF2-40B4-BE49-F238E27FC236}">
                <a16:creationId xmlns:a16="http://schemas.microsoft.com/office/drawing/2014/main" id="{BFDFCB66-E096-C607-1E00-124C9F77A518}"/>
              </a:ext>
            </a:extLst>
          </p:cNvPr>
          <p:cNvSpPr>
            <a:spLocks noGrp="1"/>
          </p:cNvSpPr>
          <p:nvPr>
            <p:ph idx="1"/>
          </p:nvPr>
        </p:nvSpPr>
        <p:spPr/>
        <p:txBody>
          <a:bodyPr vert="horz" lIns="91440" tIns="45720" rIns="91440" bIns="45720" rtlCol="0" anchor="t">
            <a:normAutofit fontScale="92500" lnSpcReduction="10000"/>
          </a:bodyPr>
          <a:lstStyle/>
          <a:p>
            <a:pPr marL="0" indent="0">
              <a:buNone/>
            </a:pPr>
            <a:r>
              <a:rPr lang="en-US" dirty="0"/>
              <a:t>Faculty </a:t>
            </a:r>
            <a:r>
              <a:rPr lang="en-US" dirty="0">
                <a:solidFill>
                  <a:srgbClr val="000000"/>
                </a:solidFill>
                <a:latin typeface="Calibri"/>
                <a:ea typeface="Calibri"/>
                <a:cs typeface="Calibri"/>
              </a:rPr>
              <a:t>mentioned nuanced strategies to</a:t>
            </a:r>
            <a:r>
              <a:rPr lang="en-US" dirty="0"/>
              <a:t> build rapport with students and foster a humanizing learning environment. Many faculty members distributed a pre-surveys prior to the start of the course to get to know students better, shared their own personal background and challenges navigating through their educational </a:t>
            </a:r>
            <a:r>
              <a:rPr lang="en-US"/>
              <a:t>journey to co-create the learning space with students.</a:t>
            </a:r>
            <a:endParaRPr lang="en-US">
              <a:ea typeface="Calibri"/>
              <a:cs typeface="Calibri"/>
            </a:endParaRPr>
          </a:p>
          <a:p>
            <a:pPr marL="0" indent="0">
              <a:buNone/>
            </a:pPr>
            <a:endParaRPr lang="en-US" dirty="0">
              <a:ea typeface="Calibri"/>
              <a:cs typeface="Calibri"/>
            </a:endParaRPr>
          </a:p>
          <a:p>
            <a:r>
              <a:rPr lang="en-US" b="0" i="1" dirty="0">
                <a:solidFill>
                  <a:srgbClr val="3F3F46"/>
                </a:solidFill>
                <a:effectLst/>
                <a:latin typeface="Calibri"/>
                <a:ea typeface="Calibri"/>
                <a:cs typeface="Calibri"/>
              </a:rPr>
              <a:t>“I do similar things I have students tell me about themselves in a lot of different ways and ask how I can support them. And I specifically ask if they have anything that they think I should know about</a:t>
            </a:r>
            <a:r>
              <a:rPr lang="en-US" b="0" i="0" dirty="0">
                <a:solidFill>
                  <a:srgbClr val="3F3F46"/>
                </a:solidFill>
                <a:effectLst/>
                <a:latin typeface="Calibri"/>
                <a:ea typeface="Calibri"/>
                <a:cs typeface="Calibri"/>
              </a:rPr>
              <a:t>”</a:t>
            </a:r>
          </a:p>
          <a:p>
            <a:pPr marL="0" indent="0">
              <a:buNone/>
            </a:pPr>
            <a:endParaRPr lang="en-US" dirty="0">
              <a:solidFill>
                <a:srgbClr val="3F3F46"/>
              </a:solidFill>
              <a:latin typeface="Calibri"/>
              <a:ea typeface="Calibri"/>
              <a:cs typeface="Calibri"/>
            </a:endParaRPr>
          </a:p>
          <a:p>
            <a:r>
              <a:rPr lang="en-US" b="0" i="0" dirty="0">
                <a:solidFill>
                  <a:srgbClr val="3F3F46"/>
                </a:solidFill>
                <a:effectLst/>
                <a:latin typeface="Calibri"/>
                <a:ea typeface="Calibri"/>
                <a:cs typeface="Calibri"/>
              </a:rPr>
              <a:t>“</a:t>
            </a:r>
            <a:r>
              <a:rPr lang="en-US" b="0" i="1" dirty="0">
                <a:solidFill>
                  <a:srgbClr val="3F3F46"/>
                </a:solidFill>
                <a:effectLst/>
                <a:latin typeface="Calibri"/>
                <a:ea typeface="Calibri"/>
                <a:cs typeface="Calibri"/>
              </a:rPr>
              <a:t>I always do my own survey at the beginning of the semester where</a:t>
            </a:r>
            <a:r>
              <a:rPr lang="en-US" b="0" i="1">
                <a:solidFill>
                  <a:srgbClr val="3F3F46"/>
                </a:solidFill>
                <a:effectLst/>
                <a:latin typeface="Calibri"/>
                <a:ea typeface="Calibri"/>
                <a:cs typeface="Calibri"/>
              </a:rPr>
              <a:t> </a:t>
            </a:r>
            <a:r>
              <a:rPr lang="en-US" i="1">
                <a:solidFill>
                  <a:srgbClr val="3F3F46"/>
                </a:solidFill>
                <a:latin typeface="Calibri"/>
                <a:ea typeface="Calibri"/>
                <a:cs typeface="Calibri"/>
              </a:rPr>
              <a:t>I</a:t>
            </a:r>
            <a:r>
              <a:rPr lang="en-US" b="0" i="1">
                <a:solidFill>
                  <a:srgbClr val="3F3F46"/>
                </a:solidFill>
                <a:effectLst/>
                <a:latin typeface="Calibri"/>
                <a:ea typeface="Calibri"/>
                <a:cs typeface="Calibri"/>
              </a:rPr>
              <a:t> ask abou</a:t>
            </a:r>
            <a:r>
              <a:rPr lang="en-US" i="1">
                <a:solidFill>
                  <a:srgbClr val="3F3F46"/>
                </a:solidFill>
                <a:latin typeface="Calibri"/>
                <a:ea typeface="Calibri"/>
                <a:cs typeface="Calibri"/>
              </a:rPr>
              <a:t>t their background and </a:t>
            </a:r>
            <a:r>
              <a:rPr lang="en-US" i="1" dirty="0">
                <a:solidFill>
                  <a:srgbClr val="3F3F46"/>
                </a:solidFill>
                <a:latin typeface="Calibri"/>
                <a:ea typeface="Calibri"/>
                <a:cs typeface="Calibri"/>
              </a:rPr>
              <a:t>identities</a:t>
            </a:r>
            <a:r>
              <a:rPr lang="en-US" b="0" i="1" dirty="0">
                <a:solidFill>
                  <a:srgbClr val="3F3F46"/>
                </a:solidFill>
                <a:effectLst/>
                <a:latin typeface="Calibri"/>
                <a:ea typeface="Calibri"/>
                <a:cs typeface="Calibri"/>
              </a:rPr>
              <a:t>, if they have access to computers at home or not, or if they have family obligations whether they have their own children or family members that require their support to take them to a regular doctor's appointments or this or that</a:t>
            </a:r>
            <a:r>
              <a:rPr lang="en-US" b="0" i="0" dirty="0">
                <a:solidFill>
                  <a:srgbClr val="3F3F46"/>
                </a:solidFill>
                <a:effectLst/>
                <a:latin typeface="Calibri"/>
                <a:ea typeface="Calibri"/>
                <a:cs typeface="Calibri"/>
              </a:rPr>
              <a:t>.”</a:t>
            </a:r>
            <a:endParaRPr lang="en-US">
              <a:latin typeface="Calibri"/>
              <a:ea typeface="Calibri"/>
              <a:cs typeface="Calibri"/>
            </a:endParaRPr>
          </a:p>
        </p:txBody>
      </p:sp>
      <p:sp>
        <p:nvSpPr>
          <p:cNvPr id="4" name="Footer Placeholder 3">
            <a:extLst>
              <a:ext uri="{FF2B5EF4-FFF2-40B4-BE49-F238E27FC236}">
                <a16:creationId xmlns:a16="http://schemas.microsoft.com/office/drawing/2014/main" id="{BAD276D8-EB9C-625F-B640-DC6D1203C7BF}"/>
              </a:ext>
            </a:extLst>
          </p:cNvPr>
          <p:cNvSpPr>
            <a:spLocks noGrp="1"/>
          </p:cNvSpPr>
          <p:nvPr>
            <p:ph type="ftr" sz="quarter" idx="11"/>
          </p:nvPr>
        </p:nvSpPr>
        <p:spPr/>
        <p:txBody>
          <a:bodyPr/>
          <a:lstStyle/>
          <a:p>
            <a:r>
              <a:rPr lang="en-US"/>
              <a:t>Faculty</a:t>
            </a:r>
          </a:p>
        </p:txBody>
      </p:sp>
      <p:sp>
        <p:nvSpPr>
          <p:cNvPr id="5" name="Slide Number Placeholder 4">
            <a:extLst>
              <a:ext uri="{FF2B5EF4-FFF2-40B4-BE49-F238E27FC236}">
                <a16:creationId xmlns:a16="http://schemas.microsoft.com/office/drawing/2014/main" id="{8648512B-1469-219F-7941-122B25EB35F9}"/>
              </a:ext>
            </a:extLst>
          </p:cNvPr>
          <p:cNvSpPr>
            <a:spLocks noGrp="1"/>
          </p:cNvSpPr>
          <p:nvPr>
            <p:ph type="sldNum" sz="quarter" idx="12"/>
          </p:nvPr>
        </p:nvSpPr>
        <p:spPr/>
        <p:txBody>
          <a:bodyPr/>
          <a:lstStyle/>
          <a:p>
            <a:fld id="{D4EB2BA6-CBB9-4735-9180-9D2E49189ECD}" type="slidenum">
              <a:rPr lang="en-US" smtClean="0"/>
              <a:t>22</a:t>
            </a:fld>
            <a:endParaRPr lang="en-US"/>
          </a:p>
        </p:txBody>
      </p:sp>
    </p:spTree>
    <p:extLst>
      <p:ext uri="{BB962C8B-B14F-4D97-AF65-F5344CB8AC3E}">
        <p14:creationId xmlns:p14="http://schemas.microsoft.com/office/powerpoint/2010/main" val="26867410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CA9A25-99EF-ED21-8A9E-0DD6C6C9D5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0C00BA-2EA3-296D-9DBE-D9F59C34C22D}"/>
              </a:ext>
            </a:extLst>
          </p:cNvPr>
          <p:cNvSpPr>
            <a:spLocks noGrp="1"/>
          </p:cNvSpPr>
          <p:nvPr>
            <p:ph type="title"/>
          </p:nvPr>
        </p:nvSpPr>
        <p:spPr/>
        <p:txBody>
          <a:bodyPr/>
          <a:lstStyle/>
          <a:p>
            <a:r>
              <a:rPr lang="en-US"/>
              <a:t>2. What is working well?</a:t>
            </a:r>
          </a:p>
        </p:txBody>
      </p:sp>
      <p:sp>
        <p:nvSpPr>
          <p:cNvPr id="3" name="Content Placeholder 2">
            <a:extLst>
              <a:ext uri="{FF2B5EF4-FFF2-40B4-BE49-F238E27FC236}">
                <a16:creationId xmlns:a16="http://schemas.microsoft.com/office/drawing/2014/main" id="{2C2A163A-48A3-92CE-F5E5-1A49318A918B}"/>
              </a:ext>
            </a:extLst>
          </p:cNvPr>
          <p:cNvSpPr>
            <a:spLocks noGrp="1"/>
          </p:cNvSpPr>
          <p:nvPr>
            <p:ph idx="1"/>
          </p:nvPr>
        </p:nvSpPr>
        <p:spPr/>
        <p:txBody>
          <a:bodyPr vert="horz" lIns="91440" tIns="45720" rIns="91440" bIns="45720" rtlCol="0" anchor="t">
            <a:normAutofit/>
          </a:bodyPr>
          <a:lstStyle/>
          <a:p>
            <a:pPr marL="0" indent="0">
              <a:buNone/>
            </a:pPr>
            <a:r>
              <a:rPr lang="en-US" dirty="0"/>
              <a:t>Across all listening sessions Faculty highlighted the </a:t>
            </a:r>
            <a:r>
              <a:rPr lang="en-US"/>
              <a:t>College's robust </a:t>
            </a:r>
            <a:r>
              <a:rPr lang="en-US" i="1" dirty="0"/>
              <a:t>academic programs and student services </a:t>
            </a:r>
            <a:r>
              <a:rPr lang="en-US" dirty="0"/>
              <a:t>that are available for students. </a:t>
            </a:r>
          </a:p>
          <a:p>
            <a:pPr marL="0" indent="0">
              <a:buNone/>
            </a:pPr>
            <a:endParaRPr lang="en-US" dirty="0">
              <a:ea typeface="Calibri"/>
              <a:cs typeface="Calibri"/>
            </a:endParaRPr>
          </a:p>
          <a:p>
            <a:r>
              <a:rPr lang="en-US" dirty="0"/>
              <a:t>“</a:t>
            </a:r>
            <a:r>
              <a:rPr lang="en-US" b="0" i="1" dirty="0">
                <a:solidFill>
                  <a:srgbClr val="3F3F46"/>
                </a:solidFill>
                <a:effectLst/>
                <a:latin typeface="Calibri"/>
                <a:ea typeface="Calibri"/>
                <a:cs typeface="Calibri"/>
              </a:rPr>
              <a:t>Students have more information about transfers and how to transfer to their schools</a:t>
            </a:r>
            <a:r>
              <a:rPr lang="en-US" b="0" i="0" dirty="0">
                <a:solidFill>
                  <a:srgbClr val="3F3F46"/>
                </a:solidFill>
                <a:effectLst/>
                <a:latin typeface="Calibri"/>
                <a:ea typeface="Calibri"/>
                <a:cs typeface="Calibri"/>
              </a:rPr>
              <a:t>”</a:t>
            </a:r>
          </a:p>
          <a:p>
            <a:pPr marL="0" indent="0">
              <a:buNone/>
            </a:pPr>
            <a:endParaRPr lang="en-US" dirty="0">
              <a:solidFill>
                <a:srgbClr val="3F3F46"/>
              </a:solidFill>
              <a:latin typeface="Calibri"/>
              <a:ea typeface="Calibri"/>
              <a:cs typeface="Calibri"/>
            </a:endParaRPr>
          </a:p>
          <a:p>
            <a:r>
              <a:rPr lang="en-US" dirty="0">
                <a:solidFill>
                  <a:srgbClr val="3F3F46"/>
                </a:solidFill>
                <a:latin typeface="Calibri"/>
                <a:ea typeface="Calibri"/>
                <a:cs typeface="Calibri"/>
              </a:rPr>
              <a:t>“</a:t>
            </a:r>
            <a:r>
              <a:rPr lang="en-US" i="1" dirty="0">
                <a:solidFill>
                  <a:srgbClr val="3F3F46"/>
                </a:solidFill>
                <a:latin typeface="Calibri"/>
                <a:ea typeface="Calibri"/>
                <a:cs typeface="Calibri"/>
              </a:rPr>
              <a:t>T</a:t>
            </a:r>
            <a:r>
              <a:rPr lang="en-US" b="0" i="1" dirty="0">
                <a:solidFill>
                  <a:srgbClr val="3F3F46"/>
                </a:solidFill>
                <a:effectLst/>
                <a:latin typeface="Calibri"/>
                <a:ea typeface="Calibri"/>
                <a:cs typeface="Calibri"/>
              </a:rPr>
              <a:t>hey're kind of across the campus in a number of ways, but students across the campus are well supported by the Writing Center. I know students who do use the Writing Center have had a positive experience and are benefiting from the tutors that they send to other places on campus as well.”</a:t>
            </a:r>
            <a:endParaRPr lang="en-US" i="1" dirty="0">
              <a:latin typeface="Calibri"/>
              <a:ea typeface="Calibri"/>
              <a:cs typeface="Calibri"/>
            </a:endParaRPr>
          </a:p>
        </p:txBody>
      </p:sp>
      <p:sp>
        <p:nvSpPr>
          <p:cNvPr id="4" name="Footer Placeholder 3">
            <a:extLst>
              <a:ext uri="{FF2B5EF4-FFF2-40B4-BE49-F238E27FC236}">
                <a16:creationId xmlns:a16="http://schemas.microsoft.com/office/drawing/2014/main" id="{EF8FE352-16E8-0D1F-62C1-20D35F331154}"/>
              </a:ext>
            </a:extLst>
          </p:cNvPr>
          <p:cNvSpPr>
            <a:spLocks noGrp="1"/>
          </p:cNvSpPr>
          <p:nvPr>
            <p:ph type="ftr" sz="quarter" idx="11"/>
          </p:nvPr>
        </p:nvSpPr>
        <p:spPr/>
        <p:txBody>
          <a:bodyPr/>
          <a:lstStyle/>
          <a:p>
            <a:r>
              <a:rPr lang="en-US"/>
              <a:t>Faculty</a:t>
            </a:r>
          </a:p>
        </p:txBody>
      </p:sp>
      <p:sp>
        <p:nvSpPr>
          <p:cNvPr id="5" name="Slide Number Placeholder 4">
            <a:extLst>
              <a:ext uri="{FF2B5EF4-FFF2-40B4-BE49-F238E27FC236}">
                <a16:creationId xmlns:a16="http://schemas.microsoft.com/office/drawing/2014/main" id="{9A6CA203-875E-CAF9-5A54-4000E645BA75}"/>
              </a:ext>
            </a:extLst>
          </p:cNvPr>
          <p:cNvSpPr>
            <a:spLocks noGrp="1"/>
          </p:cNvSpPr>
          <p:nvPr>
            <p:ph type="sldNum" sz="quarter" idx="12"/>
          </p:nvPr>
        </p:nvSpPr>
        <p:spPr/>
        <p:txBody>
          <a:bodyPr/>
          <a:lstStyle/>
          <a:p>
            <a:fld id="{D4EB2BA6-CBB9-4735-9180-9D2E49189ECD}" type="slidenum">
              <a:rPr lang="en-US" smtClean="0"/>
              <a:t>23</a:t>
            </a:fld>
            <a:endParaRPr lang="en-US"/>
          </a:p>
        </p:txBody>
      </p:sp>
    </p:spTree>
    <p:extLst>
      <p:ext uri="{BB962C8B-B14F-4D97-AF65-F5344CB8AC3E}">
        <p14:creationId xmlns:p14="http://schemas.microsoft.com/office/powerpoint/2010/main" val="11048910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87AE54-A822-9A9B-8604-4F9071D1AB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8CCE2-E685-505D-59BD-E78A8EDEB957}"/>
              </a:ext>
            </a:extLst>
          </p:cNvPr>
          <p:cNvSpPr>
            <a:spLocks noGrp="1"/>
          </p:cNvSpPr>
          <p:nvPr>
            <p:ph type="title"/>
          </p:nvPr>
        </p:nvSpPr>
        <p:spPr/>
        <p:txBody>
          <a:bodyPr/>
          <a:lstStyle/>
          <a:p>
            <a:r>
              <a:rPr lang="en-US"/>
              <a:t>3. Challenges - Students</a:t>
            </a:r>
          </a:p>
        </p:txBody>
      </p:sp>
      <p:sp>
        <p:nvSpPr>
          <p:cNvPr id="3" name="Content Placeholder 2">
            <a:extLst>
              <a:ext uri="{FF2B5EF4-FFF2-40B4-BE49-F238E27FC236}">
                <a16:creationId xmlns:a16="http://schemas.microsoft.com/office/drawing/2014/main" id="{FCDADF38-10B5-680A-2DB2-3518B46CF576}"/>
              </a:ext>
            </a:extLst>
          </p:cNvPr>
          <p:cNvSpPr>
            <a:spLocks noGrp="1"/>
          </p:cNvSpPr>
          <p:nvPr>
            <p:ph idx="1"/>
          </p:nvPr>
        </p:nvSpPr>
        <p:spPr/>
        <p:txBody>
          <a:bodyPr vert="horz" lIns="91440" tIns="45720" rIns="91440" bIns="45720" rtlCol="0" anchor="t">
            <a:noAutofit/>
          </a:bodyPr>
          <a:lstStyle/>
          <a:p>
            <a:pPr marL="0" indent="0">
              <a:buNone/>
            </a:pPr>
            <a:r>
              <a:rPr lang="en-US" sz="2000" dirty="0">
                <a:ea typeface="Calibri"/>
                <a:cs typeface="Calibri"/>
              </a:rPr>
              <a:t>From their engagement with students, faculty expressed the critical need of students’ basic needs. Basic needs were specific to </a:t>
            </a:r>
            <a:r>
              <a:rPr lang="en-US" sz="2000" i="1" dirty="0">
                <a:ea typeface="Calibri"/>
                <a:cs typeface="Calibri"/>
              </a:rPr>
              <a:t>mental health</a:t>
            </a:r>
            <a:r>
              <a:rPr lang="en-US" sz="2000" dirty="0">
                <a:ea typeface="Calibri"/>
                <a:cs typeface="Calibri"/>
              </a:rPr>
              <a:t>, </a:t>
            </a:r>
            <a:r>
              <a:rPr lang="en-US" sz="2000" i="1" dirty="0">
                <a:ea typeface="Calibri"/>
                <a:cs typeface="Calibri"/>
              </a:rPr>
              <a:t>housing</a:t>
            </a:r>
            <a:r>
              <a:rPr lang="en-US" sz="2000" dirty="0">
                <a:ea typeface="Calibri"/>
                <a:cs typeface="Calibri"/>
              </a:rPr>
              <a:t>, and </a:t>
            </a:r>
            <a:r>
              <a:rPr lang="en-US" sz="2000" i="1" dirty="0">
                <a:ea typeface="Calibri"/>
                <a:cs typeface="Calibri"/>
              </a:rPr>
              <a:t>childcare</a:t>
            </a:r>
            <a:r>
              <a:rPr lang="en-US" sz="2000" dirty="0">
                <a:ea typeface="Calibri"/>
                <a:cs typeface="Calibri"/>
              </a:rPr>
              <a:t>. A few faculty also addressed challenges LGTBQ+ students and deaf and hard-of-hearing </a:t>
            </a:r>
            <a:r>
              <a:rPr lang="en-US" sz="2000">
                <a:ea typeface="Calibri"/>
                <a:cs typeface="Calibri"/>
              </a:rPr>
              <a:t>students were experiecing on campus. </a:t>
            </a:r>
            <a:endParaRPr lang="en-US" sz="2000" dirty="0">
              <a:ea typeface="Calibri"/>
              <a:cs typeface="Calibri"/>
            </a:endParaRPr>
          </a:p>
          <a:p>
            <a:pPr marL="0" indent="0">
              <a:buNone/>
            </a:pPr>
            <a:endParaRPr lang="en-US" sz="2000" dirty="0">
              <a:ea typeface="Calibri"/>
              <a:cs typeface="Calibri"/>
            </a:endParaRPr>
          </a:p>
          <a:p>
            <a:pPr marL="342900" indent="-342900"/>
            <a:r>
              <a:rPr lang="en-US" sz="2000">
                <a:solidFill>
                  <a:srgbClr val="262626"/>
                </a:solidFill>
                <a:latin typeface="Calibri"/>
                <a:ea typeface="Calibri Light"/>
                <a:cs typeface="Calibri Light"/>
              </a:rPr>
              <a:t>“</a:t>
            </a:r>
            <a:r>
              <a:rPr lang="en-US" sz="2000" i="1">
                <a:solidFill>
                  <a:srgbClr val="262626"/>
                </a:solidFill>
                <a:latin typeface="Calibri"/>
                <a:ea typeface="Calibri Light"/>
                <a:cs typeface="Calibri Light"/>
              </a:rPr>
              <a:t>We are</a:t>
            </a:r>
            <a:r>
              <a:rPr lang="en-US" sz="2000" i="1" dirty="0">
                <a:solidFill>
                  <a:srgbClr val="262626"/>
                </a:solidFill>
                <a:latin typeface="Calibri"/>
                <a:ea typeface="Calibri Light"/>
                <a:cs typeface="Calibri Light"/>
              </a:rPr>
              <a:t> having so much more mental health crises this semester than we had last semester...So that's a massive barrier and I know that it impacts all of our students, not just our LGBTQ+ students. Mental health is a massive issue for our students”</a:t>
            </a:r>
            <a:endParaRPr lang="en-US" sz="2000" i="1">
              <a:latin typeface="Calibri"/>
              <a:ea typeface="Calibri"/>
              <a:cs typeface="Calibri"/>
            </a:endParaRPr>
          </a:p>
          <a:p>
            <a:pPr marL="342900" indent="-342900"/>
            <a:endParaRPr lang="en-US" sz="2000" i="1" dirty="0">
              <a:ea typeface="Calibri"/>
              <a:cs typeface="Calibri"/>
            </a:endParaRPr>
          </a:p>
          <a:p>
            <a:pPr marL="342900" indent="-342900"/>
            <a:r>
              <a:rPr lang="en-US" sz="2000" i="1" dirty="0">
                <a:latin typeface="Calibri"/>
                <a:ea typeface="Calibri"/>
                <a:cs typeface="Arial"/>
              </a:rPr>
              <a:t> </a:t>
            </a:r>
            <a:r>
              <a:rPr lang="en-US" sz="2000" i="1" dirty="0">
                <a:solidFill>
                  <a:srgbClr val="262626"/>
                </a:solidFill>
                <a:latin typeface="Calibri"/>
                <a:ea typeface="Calibri Light"/>
                <a:cs typeface="Calibri Light"/>
              </a:rPr>
              <a:t>“…so many students are not getting reached by structures that we're trying to set up to help them even though we might supposedly have systems for mental health.”</a:t>
            </a:r>
            <a:endParaRPr lang="en-US" sz="2000" i="1">
              <a:latin typeface="Calibri"/>
              <a:ea typeface="Calibri"/>
              <a:cs typeface="Calibri"/>
            </a:endParaRPr>
          </a:p>
          <a:p>
            <a:pPr marL="342900" indent="-342900"/>
            <a:endParaRPr lang="en-US" sz="2000" i="1" dirty="0">
              <a:solidFill>
                <a:srgbClr val="262626"/>
              </a:solidFill>
              <a:latin typeface="Calibri"/>
              <a:ea typeface="Calibri Light"/>
              <a:cs typeface="Calibri Light"/>
            </a:endParaRPr>
          </a:p>
          <a:p>
            <a:pPr marL="342900" indent="-342900"/>
            <a:r>
              <a:rPr lang="en-US" sz="2000" i="1" dirty="0">
                <a:solidFill>
                  <a:srgbClr val="262626"/>
                </a:solidFill>
                <a:latin typeface="Calibri"/>
                <a:ea typeface="Calibri Light"/>
                <a:cs typeface="Calibri Light"/>
              </a:rPr>
              <a:t>"O</a:t>
            </a:r>
            <a:r>
              <a:rPr lang="en-US" sz="2000" i="1" dirty="0">
                <a:solidFill>
                  <a:srgbClr val="000000"/>
                </a:solidFill>
                <a:latin typeface="Calibri"/>
                <a:ea typeface="Calibri"/>
                <a:cs typeface="Calibri"/>
              </a:rPr>
              <a:t>ne student came to me and asked how to request for  </a:t>
            </a:r>
            <a:r>
              <a:rPr lang="en-US" sz="2000" i="1">
                <a:solidFill>
                  <a:srgbClr val="000000"/>
                </a:solidFill>
                <a:latin typeface="Calibri"/>
                <a:ea typeface="Calibri"/>
                <a:cs typeface="Calibri"/>
              </a:rPr>
              <a:t>interpreters.  The student ended up getting interpreters that they were not comfortable with and did not want to use them. But the student did not have a choice."</a:t>
            </a:r>
            <a:endParaRPr lang="en-US" sz="2000" i="1">
              <a:solidFill>
                <a:srgbClr val="262626"/>
              </a:solidFill>
              <a:latin typeface="Calibri"/>
              <a:ea typeface="Calibri Light"/>
              <a:cs typeface="Calibri Light"/>
            </a:endParaRPr>
          </a:p>
          <a:p>
            <a:pPr marL="0" indent="0">
              <a:buNone/>
            </a:pPr>
            <a:endParaRPr lang="en-US" sz="2000" dirty="0">
              <a:ea typeface="Calibri"/>
              <a:cs typeface="Calibri"/>
            </a:endParaRPr>
          </a:p>
          <a:p>
            <a:pPr marL="0" indent="0">
              <a:buNone/>
            </a:pPr>
            <a:endParaRPr lang="en-US" sz="2000" dirty="0">
              <a:ea typeface="Calibri"/>
              <a:cs typeface="Calibri"/>
            </a:endParaRPr>
          </a:p>
          <a:p>
            <a:pPr marL="0" indent="0">
              <a:buNone/>
            </a:pPr>
            <a:endParaRPr lang="en-US" sz="2000" dirty="0">
              <a:ea typeface="Calibri"/>
              <a:cs typeface="Calibri"/>
            </a:endParaRPr>
          </a:p>
          <a:p>
            <a:pPr marL="0" indent="0">
              <a:buNone/>
            </a:pPr>
            <a:endParaRPr lang="en-US" sz="2000" dirty="0">
              <a:ea typeface="Calibri"/>
              <a:cs typeface="Calibri"/>
            </a:endParaRPr>
          </a:p>
        </p:txBody>
      </p:sp>
      <p:sp>
        <p:nvSpPr>
          <p:cNvPr id="4" name="Footer Placeholder 3">
            <a:extLst>
              <a:ext uri="{FF2B5EF4-FFF2-40B4-BE49-F238E27FC236}">
                <a16:creationId xmlns:a16="http://schemas.microsoft.com/office/drawing/2014/main" id="{A3165C62-BC75-49EB-BB86-9FD3D100988C}"/>
              </a:ext>
            </a:extLst>
          </p:cNvPr>
          <p:cNvSpPr>
            <a:spLocks noGrp="1"/>
          </p:cNvSpPr>
          <p:nvPr>
            <p:ph type="ftr" sz="quarter" idx="11"/>
          </p:nvPr>
        </p:nvSpPr>
        <p:spPr/>
        <p:txBody>
          <a:bodyPr/>
          <a:lstStyle/>
          <a:p>
            <a:r>
              <a:rPr lang="en-US"/>
              <a:t>Faculty</a:t>
            </a:r>
          </a:p>
        </p:txBody>
      </p:sp>
      <p:sp>
        <p:nvSpPr>
          <p:cNvPr id="5" name="Slide Number Placeholder 4">
            <a:extLst>
              <a:ext uri="{FF2B5EF4-FFF2-40B4-BE49-F238E27FC236}">
                <a16:creationId xmlns:a16="http://schemas.microsoft.com/office/drawing/2014/main" id="{827B0A3B-59A9-F227-F71F-98E364357426}"/>
              </a:ext>
            </a:extLst>
          </p:cNvPr>
          <p:cNvSpPr>
            <a:spLocks noGrp="1"/>
          </p:cNvSpPr>
          <p:nvPr>
            <p:ph type="sldNum" sz="quarter" idx="12"/>
          </p:nvPr>
        </p:nvSpPr>
        <p:spPr/>
        <p:txBody>
          <a:bodyPr/>
          <a:lstStyle/>
          <a:p>
            <a:fld id="{D4EB2BA6-CBB9-4735-9180-9D2E49189ECD}" type="slidenum">
              <a:rPr lang="en-US" smtClean="0"/>
              <a:t>24</a:t>
            </a:fld>
            <a:endParaRPr lang="en-US"/>
          </a:p>
        </p:txBody>
      </p:sp>
    </p:spTree>
    <p:extLst>
      <p:ext uri="{BB962C8B-B14F-4D97-AF65-F5344CB8AC3E}">
        <p14:creationId xmlns:p14="http://schemas.microsoft.com/office/powerpoint/2010/main" val="31803779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87AE54-A822-9A9B-8604-4F9071D1AB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8CCE2-E685-505D-59BD-E78A8EDEB957}"/>
              </a:ext>
            </a:extLst>
          </p:cNvPr>
          <p:cNvSpPr>
            <a:spLocks noGrp="1"/>
          </p:cNvSpPr>
          <p:nvPr>
            <p:ph type="title"/>
          </p:nvPr>
        </p:nvSpPr>
        <p:spPr/>
        <p:txBody>
          <a:bodyPr/>
          <a:lstStyle/>
          <a:p>
            <a:r>
              <a:rPr lang="en-US"/>
              <a:t>3. Challenges  - Employees</a:t>
            </a:r>
          </a:p>
        </p:txBody>
      </p:sp>
      <p:sp>
        <p:nvSpPr>
          <p:cNvPr id="3" name="Content Placeholder 2">
            <a:extLst>
              <a:ext uri="{FF2B5EF4-FFF2-40B4-BE49-F238E27FC236}">
                <a16:creationId xmlns:a16="http://schemas.microsoft.com/office/drawing/2014/main" id="{FCDADF38-10B5-680A-2DB2-3518B46CF576}"/>
              </a:ext>
            </a:extLst>
          </p:cNvPr>
          <p:cNvSpPr>
            <a:spLocks noGrp="1"/>
          </p:cNvSpPr>
          <p:nvPr>
            <p:ph idx="1"/>
          </p:nvPr>
        </p:nvSpPr>
        <p:spPr/>
        <p:txBody>
          <a:bodyPr vert="horz" lIns="91440" tIns="45720" rIns="91440" bIns="45720" rtlCol="0" anchor="t">
            <a:noAutofit/>
          </a:bodyPr>
          <a:lstStyle/>
          <a:p>
            <a:pPr marL="0" indent="0">
              <a:buNone/>
            </a:pPr>
            <a:r>
              <a:rPr lang="en-US" sz="2000" dirty="0">
                <a:ea typeface="Calibri"/>
                <a:cs typeface="Calibri"/>
              </a:rPr>
              <a:t>Faculty</a:t>
            </a:r>
            <a:r>
              <a:rPr lang="en-US" sz="2000" dirty="0"/>
              <a:t> discussed various challenges that impacted their role such as  workload and outdated equipment and technology. Faculty also discussed </a:t>
            </a:r>
            <a:r>
              <a:rPr lang="en-US" sz="2000"/>
              <a:t>the lack of faculty diversity, part-time faculty, and lack of </a:t>
            </a:r>
            <a:r>
              <a:rPr lang="en-US" sz="2000" dirty="0"/>
              <a:t>support for deaf and hard-of-hearing faculty. </a:t>
            </a:r>
            <a:endParaRPr lang="en-US" sz="2000" dirty="0">
              <a:ea typeface="Calibri"/>
              <a:cs typeface="Calibri"/>
            </a:endParaRPr>
          </a:p>
          <a:p>
            <a:pPr marL="0" indent="0">
              <a:buNone/>
            </a:pPr>
            <a:endParaRPr lang="en-US" sz="2000" dirty="0">
              <a:ea typeface="Calibri"/>
              <a:cs typeface="Calibri"/>
            </a:endParaRPr>
          </a:p>
          <a:p>
            <a:pPr marL="342900" indent="-342900"/>
            <a:r>
              <a:rPr lang="en-US" sz="2000" i="1">
                <a:ea typeface="Calibri"/>
                <a:cs typeface="Calibri"/>
              </a:rPr>
              <a:t>"</a:t>
            </a:r>
            <a:r>
              <a:rPr lang="en-US" sz="2000" i="1">
                <a:solidFill>
                  <a:srgbClr val="000000"/>
                </a:solidFill>
                <a:ea typeface="+mn-lt"/>
                <a:cs typeface="+mn-lt"/>
              </a:rPr>
              <a:t>F</a:t>
            </a:r>
            <a:r>
              <a:rPr lang="en-US" sz="2000" i="1">
                <a:solidFill>
                  <a:srgbClr val="3F3F46"/>
                </a:solidFill>
                <a:ea typeface="+mn-lt"/>
                <a:cs typeface="+mn-lt"/>
              </a:rPr>
              <a:t>aculty teach 15 LHE which translates into five classes </a:t>
            </a:r>
            <a:r>
              <a:rPr lang="en-US" sz="2000" i="1" dirty="0">
                <a:solidFill>
                  <a:srgbClr val="3F3F46"/>
                </a:solidFill>
                <a:ea typeface="+mn-lt"/>
                <a:cs typeface="+mn-lt"/>
              </a:rPr>
              <a:t>plus </a:t>
            </a:r>
            <a:r>
              <a:rPr lang="en-US" sz="2000" i="1">
                <a:solidFill>
                  <a:srgbClr val="3F3F46"/>
                </a:solidFill>
                <a:ea typeface="+mn-lt"/>
                <a:cs typeface="+mn-lt"/>
              </a:rPr>
              <a:t>their office hours, plus all the grading, et cetera, </a:t>
            </a:r>
            <a:r>
              <a:rPr lang="en-US" sz="2000" i="1" dirty="0">
                <a:solidFill>
                  <a:srgbClr val="3F3F46"/>
                </a:solidFill>
                <a:ea typeface="+mn-lt"/>
                <a:cs typeface="+mn-lt"/>
              </a:rPr>
              <a:t>et cetera. </a:t>
            </a:r>
            <a:r>
              <a:rPr lang="en-US" sz="2000" i="1">
                <a:solidFill>
                  <a:srgbClr val="3F3F46"/>
                </a:solidFill>
                <a:ea typeface="+mn-lt"/>
                <a:cs typeface="+mn-lt"/>
              </a:rPr>
              <a:t>So…where do we build in time for faculty to engage?."</a:t>
            </a:r>
            <a:endParaRPr lang="en-US" sz="2000" i="1" dirty="0">
              <a:solidFill>
                <a:srgbClr val="3F3F46"/>
              </a:solidFill>
              <a:ea typeface="+mn-lt"/>
              <a:cs typeface="+mn-lt"/>
            </a:endParaRPr>
          </a:p>
          <a:p>
            <a:pPr marL="342900" indent="-342900"/>
            <a:endParaRPr lang="en-US" sz="2000" i="1" dirty="0">
              <a:solidFill>
                <a:srgbClr val="3F3F46"/>
              </a:solidFill>
              <a:ea typeface="+mn-lt"/>
              <a:cs typeface="+mn-lt"/>
            </a:endParaRPr>
          </a:p>
          <a:p>
            <a:pPr marL="342900" indent="-342900"/>
            <a:r>
              <a:rPr lang="en-US" sz="2000" i="1" dirty="0">
                <a:solidFill>
                  <a:srgbClr val="3F3F46"/>
                </a:solidFill>
                <a:ea typeface="+mn-lt"/>
                <a:cs typeface="+mn-lt"/>
              </a:rPr>
              <a:t>"Outdated</a:t>
            </a:r>
            <a:r>
              <a:rPr lang="en-US" sz="2000" i="1">
                <a:solidFill>
                  <a:srgbClr val="3F3F46"/>
                </a:solidFill>
                <a:ea typeface="+mn-lt"/>
                <a:cs typeface="+mn-lt"/>
              </a:rPr>
              <a:t> or insufficient technology and equipment. It is </a:t>
            </a:r>
            <a:r>
              <a:rPr lang="en-US" sz="2000" i="1" dirty="0">
                <a:solidFill>
                  <a:srgbClr val="3F3F46"/>
                </a:solidFill>
                <a:ea typeface="+mn-lt"/>
                <a:cs typeface="+mn-lt"/>
              </a:rPr>
              <a:t>making it harder to compete in professional environments post-graduation."</a:t>
            </a:r>
          </a:p>
          <a:p>
            <a:pPr marL="342900" indent="-342900"/>
            <a:endParaRPr lang="en-US" sz="2000" i="1" dirty="0">
              <a:solidFill>
                <a:srgbClr val="3F3F46"/>
              </a:solidFill>
              <a:ea typeface="+mn-lt"/>
              <a:cs typeface="+mn-lt"/>
            </a:endParaRPr>
          </a:p>
          <a:p>
            <a:pPr marL="342900" indent="-342900"/>
            <a:r>
              <a:rPr lang="en-US" sz="2000" i="1">
                <a:solidFill>
                  <a:srgbClr val="3F3F46"/>
                </a:solidFill>
                <a:ea typeface="+mn-lt"/>
                <a:cs typeface="+mn-lt"/>
              </a:rPr>
              <a:t>"I'm a hearing person and not a deaf person, but we're</a:t>
            </a:r>
            <a:r>
              <a:rPr lang="en-US" sz="2000" i="1" dirty="0">
                <a:solidFill>
                  <a:srgbClr val="3F3F46"/>
                </a:solidFill>
                <a:ea typeface="+mn-lt"/>
                <a:cs typeface="+mn-lt"/>
              </a:rPr>
              <a:t> </a:t>
            </a:r>
            <a:r>
              <a:rPr lang="en-US" sz="2000" i="1">
                <a:solidFill>
                  <a:srgbClr val="3F3F46"/>
                </a:solidFill>
                <a:ea typeface="+mn-lt"/>
                <a:cs typeface="+mn-lt"/>
              </a:rPr>
              <a:t>having major issues with the HR on campus. Specific to providing equity and communication by providing interpreters which shouldn't even be a thing,"</a:t>
            </a:r>
            <a:endParaRPr lang="en-US" sz="2000" i="1" dirty="0">
              <a:solidFill>
                <a:srgbClr val="3F3F46"/>
              </a:solidFill>
              <a:ea typeface="+mn-lt"/>
              <a:cs typeface="+mn-lt"/>
            </a:endParaRPr>
          </a:p>
        </p:txBody>
      </p:sp>
      <p:sp>
        <p:nvSpPr>
          <p:cNvPr id="4" name="Footer Placeholder 3">
            <a:extLst>
              <a:ext uri="{FF2B5EF4-FFF2-40B4-BE49-F238E27FC236}">
                <a16:creationId xmlns:a16="http://schemas.microsoft.com/office/drawing/2014/main" id="{F3D573EE-BD59-99B7-7138-FFCF39F54FA4}"/>
              </a:ext>
            </a:extLst>
          </p:cNvPr>
          <p:cNvSpPr>
            <a:spLocks noGrp="1"/>
          </p:cNvSpPr>
          <p:nvPr>
            <p:ph type="ftr" sz="quarter" idx="11"/>
          </p:nvPr>
        </p:nvSpPr>
        <p:spPr/>
        <p:txBody>
          <a:bodyPr/>
          <a:lstStyle/>
          <a:p>
            <a:r>
              <a:rPr lang="en-US"/>
              <a:t>Faculty</a:t>
            </a:r>
          </a:p>
        </p:txBody>
      </p:sp>
      <p:sp>
        <p:nvSpPr>
          <p:cNvPr id="5" name="Slide Number Placeholder 4">
            <a:extLst>
              <a:ext uri="{FF2B5EF4-FFF2-40B4-BE49-F238E27FC236}">
                <a16:creationId xmlns:a16="http://schemas.microsoft.com/office/drawing/2014/main" id="{7ED05765-2C0C-B0AC-7015-2EC8BE593F43}"/>
              </a:ext>
            </a:extLst>
          </p:cNvPr>
          <p:cNvSpPr>
            <a:spLocks noGrp="1"/>
          </p:cNvSpPr>
          <p:nvPr>
            <p:ph type="sldNum" sz="quarter" idx="12"/>
          </p:nvPr>
        </p:nvSpPr>
        <p:spPr/>
        <p:txBody>
          <a:bodyPr/>
          <a:lstStyle/>
          <a:p>
            <a:fld id="{D4EB2BA6-CBB9-4735-9180-9D2E49189ECD}" type="slidenum">
              <a:rPr lang="en-US" smtClean="0"/>
              <a:t>25</a:t>
            </a:fld>
            <a:endParaRPr lang="en-US"/>
          </a:p>
        </p:txBody>
      </p:sp>
    </p:spTree>
    <p:extLst>
      <p:ext uri="{BB962C8B-B14F-4D97-AF65-F5344CB8AC3E}">
        <p14:creationId xmlns:p14="http://schemas.microsoft.com/office/powerpoint/2010/main" val="14845364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17819D-317A-4EF9-0ECA-96FC8B1024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AB6E83-BED1-BC4D-13EC-7723A953C6D2}"/>
              </a:ext>
            </a:extLst>
          </p:cNvPr>
          <p:cNvSpPr>
            <a:spLocks noGrp="1"/>
          </p:cNvSpPr>
          <p:nvPr>
            <p:ph type="title"/>
          </p:nvPr>
        </p:nvSpPr>
        <p:spPr/>
        <p:txBody>
          <a:bodyPr/>
          <a:lstStyle/>
          <a:p>
            <a:r>
              <a:rPr lang="en-US"/>
              <a:t>4. Campus Needs - Faculty</a:t>
            </a:r>
          </a:p>
        </p:txBody>
      </p:sp>
      <p:sp>
        <p:nvSpPr>
          <p:cNvPr id="3" name="Content Placeholder 2">
            <a:extLst>
              <a:ext uri="{FF2B5EF4-FFF2-40B4-BE49-F238E27FC236}">
                <a16:creationId xmlns:a16="http://schemas.microsoft.com/office/drawing/2014/main" id="{1FE8F88A-A4E5-2FA9-69F1-BBDC129AB3ED}"/>
              </a:ext>
            </a:extLst>
          </p:cNvPr>
          <p:cNvSpPr>
            <a:spLocks noGrp="1"/>
          </p:cNvSpPr>
          <p:nvPr>
            <p:ph idx="1"/>
          </p:nvPr>
        </p:nvSpPr>
        <p:spPr/>
        <p:txBody>
          <a:bodyPr vert="horz" lIns="91440" tIns="45720" rIns="91440" bIns="45720" rtlCol="0" anchor="t">
            <a:normAutofit/>
          </a:bodyPr>
          <a:lstStyle/>
          <a:p>
            <a:pPr marL="0" indent="0">
              <a:buNone/>
            </a:pPr>
            <a:r>
              <a:rPr lang="en-US"/>
              <a:t>Faculty expressed their dedication of providing </a:t>
            </a:r>
            <a:r>
              <a:rPr lang="en-US" dirty="0"/>
              <a:t>students with an excellence classroom experience. However, faculty also expressed the need for administrative support so they can focus more on students. Faculty shared that the need for </a:t>
            </a:r>
            <a:r>
              <a:rPr lang="en-US" i="1" dirty="0"/>
              <a:t>administrative support </a:t>
            </a:r>
            <a:r>
              <a:rPr lang="en-US" dirty="0"/>
              <a:t>would help their workflow and allow them to focus on students. </a:t>
            </a:r>
            <a:endParaRPr lang="en-US">
              <a:ea typeface="Calibri"/>
              <a:cs typeface="Calibri"/>
            </a:endParaRPr>
          </a:p>
          <a:p>
            <a:pPr marL="0" indent="0">
              <a:buNone/>
            </a:pPr>
            <a:endParaRPr lang="en-US"/>
          </a:p>
          <a:p>
            <a:pPr marL="0" indent="0">
              <a:buNone/>
            </a:pPr>
            <a:endParaRPr lang="en-US" dirty="0">
              <a:solidFill>
                <a:srgbClr val="000000"/>
              </a:solidFill>
              <a:latin typeface="Calibri"/>
              <a:ea typeface="Calibri"/>
              <a:cs typeface="Calibri"/>
            </a:endParaRPr>
          </a:p>
          <a:p>
            <a:r>
              <a:rPr lang="en-US" dirty="0">
                <a:solidFill>
                  <a:srgbClr val="3F3F46"/>
                </a:solidFill>
                <a:latin typeface="Atlas Grotesk Web"/>
              </a:rPr>
              <a:t>“</a:t>
            </a:r>
            <a:r>
              <a:rPr lang="en-US" b="0" i="1" dirty="0">
                <a:solidFill>
                  <a:srgbClr val="3F3F46"/>
                </a:solidFill>
                <a:effectLst/>
                <a:latin typeface="Atlas Grotesk Web"/>
              </a:rPr>
              <a:t>Administrative support for the tasks that you need to do. All of the other extra little things that we have to do as faculty to make sure that we're meeting certain needs and closing those gaps, but it's very time consuming. </a:t>
            </a:r>
            <a:r>
              <a:rPr lang="en-US" i="1" dirty="0">
                <a:solidFill>
                  <a:srgbClr val="3F3F46"/>
                </a:solidFill>
                <a:latin typeface="Atlas Grotesk Web"/>
              </a:rPr>
              <a:t>I</a:t>
            </a:r>
            <a:r>
              <a:rPr lang="en-US" b="0" i="1" dirty="0">
                <a:solidFill>
                  <a:srgbClr val="3F3F46"/>
                </a:solidFill>
                <a:effectLst/>
                <a:latin typeface="Atlas Grotesk Web"/>
              </a:rPr>
              <a:t>f we can have some assistance with clerical duties that would be very helpful. It takes up time from meeting with students, really getting to support them with tutoring. </a:t>
            </a:r>
            <a:r>
              <a:rPr lang="en-US" b="0" i="0" dirty="0">
                <a:solidFill>
                  <a:srgbClr val="3F3F46"/>
                </a:solidFill>
                <a:effectLst/>
                <a:latin typeface="Atlas Grotesk Web"/>
              </a:rPr>
              <a:t>”</a:t>
            </a:r>
          </a:p>
          <a:p>
            <a:pPr marL="0" indent="0">
              <a:buNone/>
            </a:pPr>
            <a:endParaRPr lang="en-US">
              <a:solidFill>
                <a:srgbClr val="3F3F46"/>
              </a:solidFill>
              <a:latin typeface="Atlas Grotesk Web"/>
            </a:endParaRPr>
          </a:p>
          <a:p>
            <a:pPr marL="0" indent="0">
              <a:buNone/>
            </a:pPr>
            <a:endParaRPr lang="en-US" b="1" u="sng"/>
          </a:p>
        </p:txBody>
      </p:sp>
      <p:sp>
        <p:nvSpPr>
          <p:cNvPr id="4" name="Footer Placeholder 3">
            <a:extLst>
              <a:ext uri="{FF2B5EF4-FFF2-40B4-BE49-F238E27FC236}">
                <a16:creationId xmlns:a16="http://schemas.microsoft.com/office/drawing/2014/main" id="{2E803E04-CBAA-65F4-9F56-628059A1B703}"/>
              </a:ext>
            </a:extLst>
          </p:cNvPr>
          <p:cNvSpPr>
            <a:spLocks noGrp="1"/>
          </p:cNvSpPr>
          <p:nvPr>
            <p:ph type="ftr" sz="quarter" idx="11"/>
          </p:nvPr>
        </p:nvSpPr>
        <p:spPr/>
        <p:txBody>
          <a:bodyPr/>
          <a:lstStyle/>
          <a:p>
            <a:r>
              <a:rPr lang="en-US"/>
              <a:t>Faculty</a:t>
            </a:r>
          </a:p>
        </p:txBody>
      </p:sp>
      <p:sp>
        <p:nvSpPr>
          <p:cNvPr id="5" name="Slide Number Placeholder 4">
            <a:extLst>
              <a:ext uri="{FF2B5EF4-FFF2-40B4-BE49-F238E27FC236}">
                <a16:creationId xmlns:a16="http://schemas.microsoft.com/office/drawing/2014/main" id="{0ABCCDC2-BA26-24A4-5733-B39CE95B7D4C}"/>
              </a:ext>
            </a:extLst>
          </p:cNvPr>
          <p:cNvSpPr>
            <a:spLocks noGrp="1"/>
          </p:cNvSpPr>
          <p:nvPr>
            <p:ph type="sldNum" sz="quarter" idx="12"/>
          </p:nvPr>
        </p:nvSpPr>
        <p:spPr/>
        <p:txBody>
          <a:bodyPr/>
          <a:lstStyle/>
          <a:p>
            <a:fld id="{D4EB2BA6-CBB9-4735-9180-9D2E49189ECD}" type="slidenum">
              <a:rPr lang="en-US" smtClean="0"/>
              <a:t>26</a:t>
            </a:fld>
            <a:endParaRPr lang="en-US"/>
          </a:p>
        </p:txBody>
      </p:sp>
    </p:spTree>
    <p:extLst>
      <p:ext uri="{BB962C8B-B14F-4D97-AF65-F5344CB8AC3E}">
        <p14:creationId xmlns:p14="http://schemas.microsoft.com/office/powerpoint/2010/main" val="2437620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A6B871-D3E3-F637-7DFB-018E7D26FC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02ADD3-79BC-8FF3-3589-A0CA24814DB5}"/>
              </a:ext>
            </a:extLst>
          </p:cNvPr>
          <p:cNvSpPr>
            <a:spLocks noGrp="1"/>
          </p:cNvSpPr>
          <p:nvPr>
            <p:ph type="title"/>
          </p:nvPr>
        </p:nvSpPr>
        <p:spPr/>
        <p:txBody>
          <a:bodyPr/>
          <a:lstStyle/>
          <a:p>
            <a:r>
              <a:rPr lang="en-US"/>
              <a:t>4. Campus Needs  - Spatial Needs </a:t>
            </a:r>
          </a:p>
        </p:txBody>
      </p:sp>
      <p:sp>
        <p:nvSpPr>
          <p:cNvPr id="3" name="Content Placeholder 2">
            <a:extLst>
              <a:ext uri="{FF2B5EF4-FFF2-40B4-BE49-F238E27FC236}">
                <a16:creationId xmlns:a16="http://schemas.microsoft.com/office/drawing/2014/main" id="{2E7FBB52-BEBA-8DF8-501F-3D2F7329648C}"/>
              </a:ext>
            </a:extLst>
          </p:cNvPr>
          <p:cNvSpPr>
            <a:spLocks noGrp="1"/>
          </p:cNvSpPr>
          <p:nvPr>
            <p:ph idx="1"/>
          </p:nvPr>
        </p:nvSpPr>
        <p:spPr/>
        <p:txBody>
          <a:bodyPr vert="horz" lIns="91440" tIns="45720" rIns="91440" bIns="45720" rtlCol="0" anchor="t">
            <a:normAutofit/>
          </a:bodyPr>
          <a:lstStyle/>
          <a:p>
            <a:pPr marL="0" indent="0">
              <a:buNone/>
            </a:pPr>
            <a:r>
              <a:rPr lang="en-US">
                <a:solidFill>
                  <a:srgbClr val="3F3F46"/>
                </a:solidFill>
                <a:latin typeface="Calibri"/>
                <a:ea typeface="Calibri"/>
                <a:cs typeface="Calibri"/>
              </a:rPr>
              <a:t>Faculty described the need for space that is </a:t>
            </a:r>
            <a:r>
              <a:rPr lang="en-US" dirty="0">
                <a:solidFill>
                  <a:srgbClr val="3F3F46"/>
                </a:solidFill>
                <a:latin typeface="Calibri"/>
                <a:ea typeface="Calibri"/>
                <a:cs typeface="Calibri"/>
              </a:rPr>
              <a:t>accessible with clear signage and displays of diverse cultural representations. More importantly, faculty expressed the need for communal space to build community, hold office hours, and engage with students. </a:t>
            </a:r>
            <a:endParaRPr lang="en-US">
              <a:latin typeface="Calibri"/>
              <a:ea typeface="Calibri"/>
              <a:cs typeface="Calibri"/>
            </a:endParaRPr>
          </a:p>
          <a:p>
            <a:pPr marL="0" indent="0">
              <a:buNone/>
            </a:pPr>
            <a:endParaRPr lang="en-US" b="1" u="sng" dirty="0">
              <a:ea typeface="Calibri"/>
              <a:cs typeface="Calibri"/>
            </a:endParaRPr>
          </a:p>
          <a:p>
            <a:r>
              <a:rPr lang="en-US" b="0" i="0" dirty="0">
                <a:solidFill>
                  <a:srgbClr val="3F3F46"/>
                </a:solidFill>
                <a:effectLst/>
                <a:latin typeface="Calibri"/>
                <a:ea typeface="Calibri"/>
                <a:cs typeface="Calibri"/>
              </a:rPr>
              <a:t>“</a:t>
            </a:r>
            <a:r>
              <a:rPr lang="en-US" b="0" i="1" dirty="0">
                <a:solidFill>
                  <a:srgbClr val="3F3F46"/>
                </a:solidFill>
                <a:effectLst/>
                <a:latin typeface="Calibri"/>
                <a:ea typeface="Calibri"/>
                <a:cs typeface="Calibri"/>
              </a:rPr>
              <a:t>Lots of pictures/artwork reflecting the diversity of the campus. Music from different cultures and backgrounds. Hanging the Pride flag </a:t>
            </a:r>
            <a:r>
              <a:rPr lang="en-US" i="1">
                <a:solidFill>
                  <a:srgbClr val="3F3F46"/>
                </a:solidFill>
                <a:latin typeface="Calibri"/>
                <a:ea typeface="Calibri"/>
                <a:cs typeface="Calibri"/>
              </a:rPr>
              <a:t>alongside</a:t>
            </a:r>
            <a:r>
              <a:rPr lang="en-US" b="0" i="1" dirty="0">
                <a:solidFill>
                  <a:srgbClr val="3F3F46"/>
                </a:solidFill>
                <a:effectLst/>
                <a:latin typeface="Calibri"/>
                <a:ea typeface="Calibri"/>
                <a:cs typeface="Calibri"/>
              </a:rPr>
              <a:t> the US flag. Staff/faculty from diverse backgrounds to be in that space. Space for community events/movie screenings/potlucks. Signage in </a:t>
            </a:r>
            <a:r>
              <a:rPr lang="en-US" b="0" i="1">
                <a:solidFill>
                  <a:srgbClr val="3F3F46"/>
                </a:solidFill>
                <a:effectLst/>
                <a:latin typeface="Calibri"/>
                <a:ea typeface="Calibri"/>
                <a:cs typeface="Calibri"/>
              </a:rPr>
              <a:t>multiple </a:t>
            </a:r>
            <a:r>
              <a:rPr lang="en-US" i="1">
                <a:solidFill>
                  <a:srgbClr val="3F3F46"/>
                </a:solidFill>
                <a:latin typeface="Calibri"/>
                <a:ea typeface="Calibri"/>
                <a:cs typeface="Calibri"/>
              </a:rPr>
              <a:t>languages with printed</a:t>
            </a:r>
            <a:r>
              <a:rPr lang="en-US" b="0" i="1">
                <a:solidFill>
                  <a:srgbClr val="3F3F46"/>
                </a:solidFill>
                <a:effectLst/>
                <a:latin typeface="Calibri"/>
                <a:ea typeface="Calibri"/>
                <a:cs typeface="Calibri"/>
              </a:rPr>
              <a:t> material in </a:t>
            </a:r>
            <a:r>
              <a:rPr lang="en-US" b="0" i="1" dirty="0">
                <a:solidFill>
                  <a:srgbClr val="3F3F46"/>
                </a:solidFill>
                <a:effectLst/>
                <a:latin typeface="Calibri"/>
                <a:ea typeface="Calibri"/>
                <a:cs typeface="Calibri"/>
              </a:rPr>
              <a:t>multiple languages with pictures of actual Mt. SAC students (no stock photos). Free coffee/tea/water. Spaces to build community.”</a:t>
            </a:r>
            <a:endParaRPr lang="en-US" b="1" i="1" u="sng">
              <a:latin typeface="Calibri"/>
              <a:ea typeface="Calibri"/>
              <a:cs typeface="Calibri"/>
            </a:endParaRPr>
          </a:p>
        </p:txBody>
      </p:sp>
      <p:sp>
        <p:nvSpPr>
          <p:cNvPr id="4" name="Footer Placeholder 3">
            <a:extLst>
              <a:ext uri="{FF2B5EF4-FFF2-40B4-BE49-F238E27FC236}">
                <a16:creationId xmlns:a16="http://schemas.microsoft.com/office/drawing/2014/main" id="{82AEC7E0-DCBB-EB92-C5A5-92FE8983B291}"/>
              </a:ext>
            </a:extLst>
          </p:cNvPr>
          <p:cNvSpPr>
            <a:spLocks noGrp="1"/>
          </p:cNvSpPr>
          <p:nvPr>
            <p:ph type="ftr" sz="quarter" idx="11"/>
          </p:nvPr>
        </p:nvSpPr>
        <p:spPr/>
        <p:txBody>
          <a:bodyPr/>
          <a:lstStyle/>
          <a:p>
            <a:r>
              <a:rPr lang="en-US"/>
              <a:t>Faculty</a:t>
            </a:r>
          </a:p>
        </p:txBody>
      </p:sp>
      <p:sp>
        <p:nvSpPr>
          <p:cNvPr id="5" name="Slide Number Placeholder 4">
            <a:extLst>
              <a:ext uri="{FF2B5EF4-FFF2-40B4-BE49-F238E27FC236}">
                <a16:creationId xmlns:a16="http://schemas.microsoft.com/office/drawing/2014/main" id="{71D17157-AC63-08F5-B7FC-DC7D369B7336}"/>
              </a:ext>
            </a:extLst>
          </p:cNvPr>
          <p:cNvSpPr>
            <a:spLocks noGrp="1"/>
          </p:cNvSpPr>
          <p:nvPr>
            <p:ph type="sldNum" sz="quarter" idx="12"/>
          </p:nvPr>
        </p:nvSpPr>
        <p:spPr/>
        <p:txBody>
          <a:bodyPr/>
          <a:lstStyle/>
          <a:p>
            <a:fld id="{D4EB2BA6-CBB9-4735-9180-9D2E49189ECD}" type="slidenum">
              <a:rPr lang="en-US" smtClean="0"/>
              <a:t>27</a:t>
            </a:fld>
            <a:endParaRPr lang="en-US"/>
          </a:p>
        </p:txBody>
      </p:sp>
    </p:spTree>
    <p:extLst>
      <p:ext uri="{BB962C8B-B14F-4D97-AF65-F5344CB8AC3E}">
        <p14:creationId xmlns:p14="http://schemas.microsoft.com/office/powerpoint/2010/main" val="8479488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DF1E4A-6C1D-BE66-32E7-7F8A89FB33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26DE1C-B78F-8E91-5635-F91B15CAE9E9}"/>
              </a:ext>
            </a:extLst>
          </p:cNvPr>
          <p:cNvSpPr>
            <a:spLocks noGrp="1"/>
          </p:cNvSpPr>
          <p:nvPr>
            <p:ph type="title"/>
          </p:nvPr>
        </p:nvSpPr>
        <p:spPr/>
        <p:txBody>
          <a:bodyPr/>
          <a:lstStyle/>
          <a:p>
            <a:r>
              <a:rPr lang="en-US"/>
              <a:t>4. Campus Needs  - Technology Needs</a:t>
            </a:r>
          </a:p>
        </p:txBody>
      </p:sp>
      <p:sp>
        <p:nvSpPr>
          <p:cNvPr id="3" name="Content Placeholder 2">
            <a:extLst>
              <a:ext uri="{FF2B5EF4-FFF2-40B4-BE49-F238E27FC236}">
                <a16:creationId xmlns:a16="http://schemas.microsoft.com/office/drawing/2014/main" id="{5D7DF71A-1123-2847-4E97-588569497049}"/>
              </a:ext>
            </a:extLst>
          </p:cNvPr>
          <p:cNvSpPr>
            <a:spLocks noGrp="1"/>
          </p:cNvSpPr>
          <p:nvPr>
            <p:ph idx="1"/>
          </p:nvPr>
        </p:nvSpPr>
        <p:spPr/>
        <p:txBody>
          <a:bodyPr vert="horz" lIns="91440" tIns="45720" rIns="91440" bIns="45720" rtlCol="0" anchor="t">
            <a:noAutofit/>
          </a:bodyPr>
          <a:lstStyle/>
          <a:p>
            <a:pPr marL="0" indent="0">
              <a:buNone/>
            </a:pPr>
            <a:r>
              <a:rPr lang="en-US" sz="2000"/>
              <a:t>Technology needs that emerged from the data focused on </a:t>
            </a:r>
            <a:r>
              <a:rPr lang="en-US" sz="2000" dirty="0"/>
              <a:t>providing </a:t>
            </a:r>
            <a:r>
              <a:rPr lang="en-US" sz="2000" i="1" dirty="0"/>
              <a:t>updated technology </a:t>
            </a:r>
            <a:r>
              <a:rPr lang="en-US" sz="2000" dirty="0"/>
              <a:t>and</a:t>
            </a:r>
            <a:r>
              <a:rPr lang="en-US" sz="2000" i="1" dirty="0"/>
              <a:t> software programs </a:t>
            </a:r>
            <a:r>
              <a:rPr lang="en-US" sz="2000" dirty="0"/>
              <a:t>in the classrooms and stronger </a:t>
            </a:r>
            <a:r>
              <a:rPr lang="en-US" sz="2000" i="1" dirty="0"/>
              <a:t>wireless fidelity (Wi-Fi) </a:t>
            </a:r>
            <a:r>
              <a:rPr lang="en-US" sz="2000" dirty="0"/>
              <a:t>on campus. </a:t>
            </a:r>
            <a:endParaRPr lang="en-US" sz="2000" dirty="0">
              <a:ea typeface="Calibri"/>
              <a:cs typeface="Calibri"/>
            </a:endParaRPr>
          </a:p>
          <a:p>
            <a:pPr marL="0" indent="0">
              <a:buNone/>
            </a:pPr>
            <a:endParaRPr lang="en-US" sz="2000" dirty="0">
              <a:ea typeface="Calibri"/>
              <a:cs typeface="Calibri"/>
            </a:endParaRPr>
          </a:p>
          <a:p>
            <a:r>
              <a:rPr lang="en-US" sz="2000" b="0" i="0" dirty="0">
                <a:solidFill>
                  <a:srgbClr val="3F3F46"/>
                </a:solidFill>
                <a:effectLst/>
                <a:latin typeface="Calibri"/>
                <a:ea typeface="Calibri"/>
                <a:cs typeface="Calibri"/>
              </a:rPr>
              <a:t>“</a:t>
            </a:r>
            <a:r>
              <a:rPr lang="en-US" sz="2000" b="0" i="1" dirty="0">
                <a:solidFill>
                  <a:srgbClr val="3F3F46"/>
                </a:solidFill>
                <a:effectLst/>
                <a:latin typeface="Calibri"/>
                <a:ea typeface="Calibri"/>
                <a:cs typeface="Calibri"/>
              </a:rPr>
              <a:t>Please upgrade the desktop computers in classrooms - some </a:t>
            </a:r>
            <a:r>
              <a:rPr lang="en-US" sz="2000" b="0" i="1">
                <a:solidFill>
                  <a:srgbClr val="3F3F46"/>
                </a:solidFill>
                <a:effectLst/>
                <a:latin typeface="Calibri"/>
                <a:ea typeface="Calibri"/>
                <a:cs typeface="Calibri"/>
              </a:rPr>
              <a:t>are very </a:t>
            </a:r>
            <a:r>
              <a:rPr lang="en-US" sz="2000" i="1">
                <a:solidFill>
                  <a:srgbClr val="3F3F46"/>
                </a:solidFill>
                <a:latin typeface="Calibri"/>
                <a:ea typeface="Calibri"/>
                <a:cs typeface="Calibri"/>
              </a:rPr>
              <a:t>outdated and include</a:t>
            </a:r>
            <a:r>
              <a:rPr lang="en-US" sz="2000" b="0" i="1">
                <a:solidFill>
                  <a:srgbClr val="3F3F46"/>
                </a:solidFill>
                <a:effectLst/>
                <a:latin typeface="Calibri"/>
                <a:ea typeface="Calibri"/>
                <a:cs typeface="Calibri"/>
              </a:rPr>
              <a:t> technology for hybrid </a:t>
            </a:r>
            <a:r>
              <a:rPr lang="en-US" sz="2000" b="0" i="1" dirty="0">
                <a:solidFill>
                  <a:srgbClr val="3F3F46"/>
                </a:solidFill>
                <a:effectLst/>
                <a:latin typeface="Calibri"/>
                <a:ea typeface="Calibri"/>
                <a:cs typeface="Calibri"/>
              </a:rPr>
              <a:t>meetings/events</a:t>
            </a:r>
            <a:r>
              <a:rPr lang="en-US" sz="2000" b="0" i="0" dirty="0">
                <a:solidFill>
                  <a:srgbClr val="3F3F46"/>
                </a:solidFill>
                <a:effectLst/>
                <a:latin typeface="Calibri"/>
                <a:ea typeface="Calibri"/>
                <a:cs typeface="Calibri"/>
              </a:rPr>
              <a:t>.”</a:t>
            </a:r>
          </a:p>
          <a:p>
            <a:endParaRPr lang="en-US" sz="2000" dirty="0">
              <a:solidFill>
                <a:srgbClr val="3F3F46"/>
              </a:solidFill>
              <a:latin typeface="Calibri"/>
              <a:ea typeface="Calibri"/>
              <a:cs typeface="Calibri"/>
            </a:endParaRPr>
          </a:p>
          <a:p>
            <a:r>
              <a:rPr lang="en-US" sz="2000" dirty="0"/>
              <a:t>“</a:t>
            </a:r>
            <a:r>
              <a:rPr lang="en-US" sz="2000" i="1" dirty="0">
                <a:solidFill>
                  <a:srgbClr val="3F3F46"/>
                </a:solidFill>
                <a:latin typeface="Calibri"/>
                <a:ea typeface="Calibri"/>
                <a:cs typeface="Calibri"/>
              </a:rPr>
              <a:t>W</a:t>
            </a:r>
            <a:r>
              <a:rPr lang="en-US" sz="2000" b="0" i="1" dirty="0">
                <a:solidFill>
                  <a:srgbClr val="3F3F46"/>
                </a:solidFill>
                <a:effectLst/>
                <a:latin typeface="Calibri"/>
                <a:ea typeface="Calibri"/>
                <a:cs typeface="Calibri"/>
              </a:rPr>
              <a:t>e do not have a program like </a:t>
            </a:r>
            <a:r>
              <a:rPr lang="en-US" sz="2000" b="0" i="1" err="1">
                <a:solidFill>
                  <a:srgbClr val="3F3F46"/>
                </a:solidFill>
                <a:effectLst/>
                <a:latin typeface="Calibri"/>
                <a:ea typeface="Calibri"/>
                <a:cs typeface="Calibri"/>
              </a:rPr>
              <a:t>Kahoots</a:t>
            </a:r>
            <a:r>
              <a:rPr lang="en-US" sz="2000" b="0" i="1" dirty="0">
                <a:solidFill>
                  <a:srgbClr val="3F3F46"/>
                </a:solidFill>
                <a:effectLst/>
                <a:latin typeface="Calibri"/>
                <a:ea typeface="Calibri"/>
                <a:cs typeface="Calibri"/>
              </a:rPr>
              <a:t> as a support for faculty - buy the license so we </a:t>
            </a:r>
            <a:r>
              <a:rPr lang="en-US" sz="2000" i="1" dirty="0">
                <a:solidFill>
                  <a:srgbClr val="3F3F46"/>
                </a:solidFill>
                <a:latin typeface="Calibri"/>
                <a:ea typeface="Calibri"/>
                <a:cs typeface="Calibri"/>
              </a:rPr>
              <a:t>can</a:t>
            </a:r>
            <a:r>
              <a:rPr lang="en-US" sz="2000" b="0" i="1" dirty="0">
                <a:solidFill>
                  <a:srgbClr val="3F3F46"/>
                </a:solidFill>
                <a:effectLst/>
                <a:latin typeface="Calibri"/>
                <a:ea typeface="Calibri"/>
                <a:cs typeface="Calibri"/>
              </a:rPr>
              <a:t> use </a:t>
            </a:r>
            <a:r>
              <a:rPr lang="en-US" sz="2000" b="0" i="1" err="1">
                <a:solidFill>
                  <a:srgbClr val="3F3F46"/>
                </a:solidFill>
                <a:effectLst/>
                <a:latin typeface="Calibri"/>
                <a:ea typeface="Calibri"/>
                <a:cs typeface="Calibri"/>
              </a:rPr>
              <a:t>Kahoots</a:t>
            </a:r>
            <a:r>
              <a:rPr lang="en-US" sz="2000" b="0" i="1" dirty="0">
                <a:solidFill>
                  <a:srgbClr val="3F3F46"/>
                </a:solidFill>
                <a:effectLst/>
                <a:latin typeface="Calibri"/>
                <a:ea typeface="Calibri"/>
                <a:cs typeface="Calibri"/>
              </a:rPr>
              <a:t> or a similar program.”</a:t>
            </a:r>
          </a:p>
          <a:p>
            <a:endParaRPr lang="en-US" sz="2000" dirty="0">
              <a:ea typeface="Calibri" panose="020F0502020204030204"/>
              <a:cs typeface="Calibri" panose="020F0502020204030204"/>
            </a:endParaRPr>
          </a:p>
          <a:p>
            <a:r>
              <a:rPr lang="en-US" sz="2000" dirty="0"/>
              <a:t>“</a:t>
            </a:r>
            <a:r>
              <a:rPr lang="en-US" sz="2000" b="0" i="1" dirty="0">
                <a:solidFill>
                  <a:srgbClr val="3F3F46"/>
                </a:solidFill>
                <a:effectLst/>
                <a:latin typeface="Calibri"/>
                <a:ea typeface="Calibri"/>
                <a:cs typeface="Calibri"/>
              </a:rPr>
              <a:t>Updating the technology we currently have. In the classroom </a:t>
            </a:r>
            <a:r>
              <a:rPr lang="en-US" sz="2000" b="0" i="1">
                <a:solidFill>
                  <a:srgbClr val="3F3F46"/>
                </a:solidFill>
                <a:effectLst/>
                <a:latin typeface="Calibri"/>
                <a:ea typeface="Calibri"/>
                <a:cs typeface="Calibri"/>
              </a:rPr>
              <a:t>and the Wi-Fi access. The Wi-Fi is spotty</a:t>
            </a:r>
            <a:r>
              <a:rPr lang="en-US" sz="2000" i="1">
                <a:solidFill>
                  <a:srgbClr val="3F3F46"/>
                </a:solidFill>
                <a:latin typeface="Calibri"/>
                <a:ea typeface="Calibri"/>
                <a:cs typeface="Calibri"/>
              </a:rPr>
              <a:t>. We</a:t>
            </a:r>
            <a:r>
              <a:rPr lang="en-US" sz="2000" b="0" i="1">
                <a:solidFill>
                  <a:srgbClr val="3F3F46"/>
                </a:solidFill>
                <a:effectLst/>
                <a:latin typeface="Calibri"/>
                <a:ea typeface="Calibri"/>
                <a:cs typeface="Calibri"/>
              </a:rPr>
              <a:t> still have the docu cams with the projector. </a:t>
            </a:r>
            <a:r>
              <a:rPr lang="en-US" sz="2000" b="0" i="1" dirty="0">
                <a:solidFill>
                  <a:srgbClr val="3F3F46"/>
                </a:solidFill>
                <a:effectLst/>
                <a:latin typeface="Calibri"/>
                <a:ea typeface="Calibri"/>
                <a:cs typeface="Calibri"/>
              </a:rPr>
              <a:t>It would be nice to have it updated if we're talking about the future</a:t>
            </a:r>
            <a:r>
              <a:rPr lang="en-US" sz="2000" b="0" i="0" dirty="0">
                <a:solidFill>
                  <a:srgbClr val="3F3F46"/>
                </a:solidFill>
                <a:effectLst/>
                <a:latin typeface="Calibri"/>
                <a:ea typeface="Calibri"/>
                <a:cs typeface="Calibri"/>
              </a:rPr>
              <a:t>.”</a:t>
            </a:r>
            <a:endParaRPr lang="en-US" sz="2000">
              <a:latin typeface="Calibri"/>
              <a:ea typeface="Calibri"/>
              <a:cs typeface="Calibri"/>
            </a:endParaRPr>
          </a:p>
          <a:p>
            <a:endParaRPr lang="en-US" sz="2000" dirty="0">
              <a:ea typeface="Calibri" panose="020F0502020204030204"/>
              <a:cs typeface="Calibri" panose="020F0502020204030204"/>
            </a:endParaRPr>
          </a:p>
          <a:p>
            <a:r>
              <a:rPr lang="en-US" sz="2000" i="1"/>
              <a:t>"Additional technological needs included improving the </a:t>
            </a:r>
            <a:r>
              <a:rPr lang="en-US" sz="2000" i="1" dirty="0"/>
              <a:t>heating and cooling systems in buildings to maintain a </a:t>
            </a:r>
            <a:r>
              <a:rPr lang="en-US" sz="2000" i="1"/>
              <a:t>comfortable temperature for students and faculty."</a:t>
            </a:r>
            <a:endParaRPr lang="en-US" sz="2000" i="1">
              <a:ea typeface="Calibri" panose="020F0502020204030204"/>
              <a:cs typeface="Calibri" panose="020F0502020204030204"/>
            </a:endParaRPr>
          </a:p>
          <a:p>
            <a:endParaRPr lang="en-US" sz="2000" dirty="0">
              <a:ea typeface="Calibri" panose="020F0502020204030204"/>
              <a:cs typeface="Calibri" panose="020F0502020204030204"/>
            </a:endParaRPr>
          </a:p>
          <a:p>
            <a:pPr marL="0" indent="0">
              <a:buNone/>
            </a:pPr>
            <a:endParaRPr lang="en-US" sz="2000" dirty="0">
              <a:ea typeface="Calibri" panose="020F0502020204030204"/>
              <a:cs typeface="Calibri" panose="020F0502020204030204"/>
            </a:endParaRPr>
          </a:p>
          <a:p>
            <a:pPr marL="0" indent="0">
              <a:buNone/>
            </a:pPr>
            <a:endParaRPr lang="en-US" sz="2000" dirty="0">
              <a:ea typeface="Calibri" panose="020F0502020204030204"/>
              <a:cs typeface="Calibri" panose="020F0502020204030204"/>
            </a:endParaRPr>
          </a:p>
        </p:txBody>
      </p:sp>
      <p:sp>
        <p:nvSpPr>
          <p:cNvPr id="4" name="Footer Placeholder 3">
            <a:extLst>
              <a:ext uri="{FF2B5EF4-FFF2-40B4-BE49-F238E27FC236}">
                <a16:creationId xmlns:a16="http://schemas.microsoft.com/office/drawing/2014/main" id="{8F681CFC-3A72-8A5B-7E41-469E0AFAD9F9}"/>
              </a:ext>
            </a:extLst>
          </p:cNvPr>
          <p:cNvSpPr>
            <a:spLocks noGrp="1"/>
          </p:cNvSpPr>
          <p:nvPr>
            <p:ph type="ftr" sz="quarter" idx="11"/>
          </p:nvPr>
        </p:nvSpPr>
        <p:spPr/>
        <p:txBody>
          <a:bodyPr/>
          <a:lstStyle/>
          <a:p>
            <a:r>
              <a:rPr lang="en-US"/>
              <a:t>Faculty</a:t>
            </a:r>
          </a:p>
        </p:txBody>
      </p:sp>
      <p:sp>
        <p:nvSpPr>
          <p:cNvPr id="5" name="Slide Number Placeholder 4">
            <a:extLst>
              <a:ext uri="{FF2B5EF4-FFF2-40B4-BE49-F238E27FC236}">
                <a16:creationId xmlns:a16="http://schemas.microsoft.com/office/drawing/2014/main" id="{E63969C4-0B0B-F315-78C3-8A094616D91F}"/>
              </a:ext>
            </a:extLst>
          </p:cNvPr>
          <p:cNvSpPr>
            <a:spLocks noGrp="1"/>
          </p:cNvSpPr>
          <p:nvPr>
            <p:ph type="sldNum" sz="quarter" idx="12"/>
          </p:nvPr>
        </p:nvSpPr>
        <p:spPr/>
        <p:txBody>
          <a:bodyPr/>
          <a:lstStyle/>
          <a:p>
            <a:fld id="{D4EB2BA6-CBB9-4735-9180-9D2E49189ECD}" type="slidenum">
              <a:rPr lang="en-US" smtClean="0"/>
              <a:t>28</a:t>
            </a:fld>
            <a:endParaRPr lang="en-US"/>
          </a:p>
        </p:txBody>
      </p:sp>
    </p:spTree>
    <p:extLst>
      <p:ext uri="{BB962C8B-B14F-4D97-AF65-F5344CB8AC3E}">
        <p14:creationId xmlns:p14="http://schemas.microsoft.com/office/powerpoint/2010/main" val="9362633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2800A0-1565-96F2-3BE5-10C9DE6F59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F66E91-560A-5B57-83E4-83D5EE247B7D}"/>
              </a:ext>
            </a:extLst>
          </p:cNvPr>
          <p:cNvSpPr>
            <a:spLocks noGrp="1"/>
          </p:cNvSpPr>
          <p:nvPr>
            <p:ph type="title"/>
          </p:nvPr>
        </p:nvSpPr>
        <p:spPr/>
        <p:txBody>
          <a:bodyPr/>
          <a:lstStyle/>
          <a:p>
            <a:r>
              <a:rPr lang="en-US" dirty="0"/>
              <a:t>School of Continuing Education (SCE) Faculty</a:t>
            </a:r>
          </a:p>
        </p:txBody>
      </p:sp>
    </p:spTree>
    <p:extLst>
      <p:ext uri="{BB962C8B-B14F-4D97-AF65-F5344CB8AC3E}">
        <p14:creationId xmlns:p14="http://schemas.microsoft.com/office/powerpoint/2010/main" val="2938384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5933F-A984-D9A3-A771-7C7278EB6576}"/>
              </a:ext>
            </a:extLst>
          </p:cNvPr>
          <p:cNvSpPr>
            <a:spLocks noGrp="1"/>
          </p:cNvSpPr>
          <p:nvPr>
            <p:ph type="title"/>
          </p:nvPr>
        </p:nvSpPr>
        <p:spPr/>
        <p:txBody>
          <a:bodyPr/>
          <a:lstStyle/>
          <a:p>
            <a:r>
              <a:rPr lang="en-US"/>
              <a:t>Completed Sessions </a:t>
            </a:r>
          </a:p>
        </p:txBody>
      </p:sp>
      <p:sp>
        <p:nvSpPr>
          <p:cNvPr id="3" name="Content Placeholder 2">
            <a:extLst>
              <a:ext uri="{FF2B5EF4-FFF2-40B4-BE49-F238E27FC236}">
                <a16:creationId xmlns:a16="http://schemas.microsoft.com/office/drawing/2014/main" id="{0B6DE7CD-F9BB-8A97-CAF9-36E0EF8BD64A}"/>
              </a:ext>
            </a:extLst>
          </p:cNvPr>
          <p:cNvSpPr>
            <a:spLocks noGrp="1"/>
          </p:cNvSpPr>
          <p:nvPr>
            <p:ph idx="1"/>
          </p:nvPr>
        </p:nvSpPr>
        <p:spPr/>
        <p:txBody>
          <a:bodyPr vert="horz" lIns="91440" tIns="45720" rIns="91440" bIns="45720" rtlCol="0" anchor="t">
            <a:normAutofit/>
          </a:bodyPr>
          <a:lstStyle/>
          <a:p>
            <a:r>
              <a:rPr lang="en-US" dirty="0"/>
              <a:t>16 completed sessions </a:t>
            </a:r>
          </a:p>
          <a:p>
            <a:pPr lvl="1"/>
            <a:r>
              <a:rPr lang="en-US" sz="2400" dirty="0"/>
              <a:t>By modality: </a:t>
            </a:r>
            <a:endParaRPr lang="en-US" sz="2400">
              <a:ea typeface="Calibri"/>
              <a:cs typeface="Calibri"/>
            </a:endParaRPr>
          </a:p>
          <a:p>
            <a:pPr lvl="2"/>
            <a:r>
              <a:rPr lang="en-US" sz="2400" dirty="0"/>
              <a:t>10 in-person sessions</a:t>
            </a:r>
            <a:endParaRPr lang="en-US" sz="2400">
              <a:ea typeface="Calibri"/>
              <a:cs typeface="Calibri"/>
            </a:endParaRPr>
          </a:p>
          <a:p>
            <a:pPr lvl="2"/>
            <a:r>
              <a:rPr lang="en-US" sz="2400" dirty="0"/>
              <a:t>6 virtual sessions via Zoom</a:t>
            </a:r>
            <a:endParaRPr lang="en-US" sz="2400">
              <a:ea typeface="Calibri"/>
              <a:cs typeface="Calibri"/>
            </a:endParaRPr>
          </a:p>
          <a:p>
            <a:pPr lvl="1"/>
            <a:r>
              <a:rPr lang="en-US" sz="2400" dirty="0"/>
              <a:t>By classification: </a:t>
            </a:r>
            <a:endParaRPr lang="en-US" sz="2400">
              <a:ea typeface="Calibri"/>
              <a:cs typeface="Calibri"/>
            </a:endParaRPr>
          </a:p>
          <a:p>
            <a:pPr lvl="2"/>
            <a:r>
              <a:rPr lang="en-US" sz="2400" dirty="0"/>
              <a:t>2 651 classified professional sessions</a:t>
            </a:r>
            <a:endParaRPr lang="en-US" sz="2400">
              <a:ea typeface="Calibri"/>
              <a:cs typeface="Calibri"/>
            </a:endParaRPr>
          </a:p>
          <a:p>
            <a:pPr lvl="2"/>
            <a:r>
              <a:rPr lang="en-US" sz="2400" dirty="0"/>
              <a:t>5 262 classified professional sessions</a:t>
            </a:r>
            <a:endParaRPr lang="en-US" sz="2400">
              <a:ea typeface="Calibri"/>
              <a:cs typeface="Calibri"/>
            </a:endParaRPr>
          </a:p>
          <a:p>
            <a:pPr lvl="2"/>
            <a:r>
              <a:rPr lang="en-US" sz="2400"/>
              <a:t>3 general faculty sessions</a:t>
            </a:r>
            <a:endParaRPr lang="en-US" sz="2400" dirty="0">
              <a:ea typeface="Calibri"/>
              <a:cs typeface="Calibri"/>
            </a:endParaRPr>
          </a:p>
          <a:p>
            <a:pPr lvl="2"/>
            <a:r>
              <a:rPr lang="en-US" sz="2400" dirty="0"/>
              <a:t>2 part-time faculty sessions </a:t>
            </a:r>
            <a:endParaRPr lang="en-US" sz="2400">
              <a:ea typeface="Calibri"/>
              <a:cs typeface="Calibri"/>
            </a:endParaRPr>
          </a:p>
          <a:p>
            <a:pPr lvl="2"/>
            <a:r>
              <a:rPr lang="en-US" sz="2400" dirty="0"/>
              <a:t>1 counseling session</a:t>
            </a:r>
            <a:endParaRPr lang="en-US" sz="2400">
              <a:ea typeface="Calibri"/>
              <a:cs typeface="Calibri"/>
            </a:endParaRPr>
          </a:p>
          <a:p>
            <a:pPr lvl="2"/>
            <a:r>
              <a:rPr lang="en-US" sz="2400" dirty="0"/>
              <a:t>1 School of Continuing Education faculty session</a:t>
            </a:r>
            <a:endParaRPr lang="en-US" sz="2400">
              <a:ea typeface="Calibri"/>
              <a:cs typeface="Calibri"/>
            </a:endParaRPr>
          </a:p>
          <a:p>
            <a:pPr lvl="2"/>
            <a:r>
              <a:rPr lang="en-US" sz="2400" dirty="0"/>
              <a:t>2 general Mt SAC sessions </a:t>
            </a:r>
            <a:endParaRPr lang="en-US" sz="2400" dirty="0">
              <a:ea typeface="Calibri"/>
              <a:cs typeface="Calibri"/>
            </a:endParaRPr>
          </a:p>
          <a:p>
            <a:pPr lvl="1"/>
            <a:endParaRPr lang="en-US"/>
          </a:p>
          <a:p>
            <a:pPr marL="388620" lvl="1" indent="0">
              <a:buNone/>
            </a:pPr>
            <a:endParaRPr lang="en-US"/>
          </a:p>
          <a:p>
            <a:pPr marL="388620" lvl="1" indent="0">
              <a:buNone/>
            </a:pPr>
            <a:endParaRPr lang="en-US"/>
          </a:p>
        </p:txBody>
      </p:sp>
    </p:spTree>
    <p:extLst>
      <p:ext uri="{BB962C8B-B14F-4D97-AF65-F5344CB8AC3E}">
        <p14:creationId xmlns:p14="http://schemas.microsoft.com/office/powerpoint/2010/main" val="25976723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CA36B2-51C2-0A68-2C90-1E2C8297CE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C7DB1F-408F-ACFC-331F-34C571BB861C}"/>
              </a:ext>
            </a:extLst>
          </p:cNvPr>
          <p:cNvSpPr>
            <a:spLocks noGrp="1"/>
          </p:cNvSpPr>
          <p:nvPr>
            <p:ph type="title"/>
          </p:nvPr>
        </p:nvSpPr>
        <p:spPr>
          <a:xfrm>
            <a:off x="504169" y="1031132"/>
            <a:ext cx="6899891" cy="1478706"/>
          </a:xfrm>
        </p:spPr>
        <p:txBody>
          <a:bodyPr>
            <a:normAutofit/>
          </a:bodyPr>
          <a:lstStyle/>
          <a:p>
            <a:r>
              <a:rPr lang="en-US" sz="3700"/>
              <a:t>1. Contributions to Student Success </a:t>
            </a:r>
          </a:p>
        </p:txBody>
      </p:sp>
      <p:sp>
        <p:nvSpPr>
          <p:cNvPr id="3" name="Content Placeholder 2">
            <a:extLst>
              <a:ext uri="{FF2B5EF4-FFF2-40B4-BE49-F238E27FC236}">
                <a16:creationId xmlns:a16="http://schemas.microsoft.com/office/drawing/2014/main" id="{2DEC23B8-0FCC-9B24-7BBF-406CB5EADF7C}"/>
              </a:ext>
            </a:extLst>
          </p:cNvPr>
          <p:cNvSpPr>
            <a:spLocks noGrp="1"/>
          </p:cNvSpPr>
          <p:nvPr>
            <p:ph idx="1"/>
          </p:nvPr>
        </p:nvSpPr>
        <p:spPr/>
        <p:txBody>
          <a:bodyPr vert="horz" lIns="91440" tIns="45720" rIns="91440" bIns="45720" rtlCol="0" anchor="t">
            <a:normAutofit/>
          </a:bodyPr>
          <a:lstStyle/>
          <a:p>
            <a:pPr marL="0" indent="0">
              <a:buNone/>
            </a:pPr>
            <a:r>
              <a:rPr lang="en-US" dirty="0">
                <a:ea typeface="Calibri"/>
                <a:cs typeface="Calibri"/>
              </a:rPr>
              <a:t>School of Continuing Education (SCE) faculty report that they serve a very diverse population.  They strive to offer excellent customer service to all who attend the various programs.  </a:t>
            </a:r>
            <a:endParaRPr lang="en-US" dirty="0"/>
          </a:p>
          <a:p>
            <a:endParaRPr lang="en-US">
              <a:ea typeface="Calibri"/>
              <a:cs typeface="Calibri"/>
            </a:endParaRPr>
          </a:p>
          <a:p>
            <a:r>
              <a:rPr lang="en-US" i="1" dirty="0">
                <a:ea typeface="Calibri"/>
                <a:cs typeface="Calibri"/>
              </a:rPr>
              <a:t>"[The] </a:t>
            </a:r>
            <a:r>
              <a:rPr lang="en-US" i="1" dirty="0">
                <a:ea typeface="+mn-lt"/>
                <a:cs typeface="+mn-lt"/>
              </a:rPr>
              <a:t>student population is very diverse. Students have different needs"</a:t>
            </a:r>
            <a:endParaRPr lang="en-US" i="1" dirty="0">
              <a:ea typeface="Calibri"/>
              <a:cs typeface="Calibri"/>
            </a:endParaRPr>
          </a:p>
          <a:p>
            <a:endParaRPr lang="en-US">
              <a:ea typeface="Calibri"/>
              <a:cs typeface="Calibri"/>
            </a:endParaRPr>
          </a:p>
          <a:p>
            <a:r>
              <a:rPr lang="en-US" i="1" dirty="0">
                <a:ea typeface="+mn-lt"/>
                <a:cs typeface="+mn-lt"/>
              </a:rPr>
              <a:t>"Faculty cares for their students, the difference between SCE and Credit is customer service, SCE shines, they go the extra mile for the student’s needs"</a:t>
            </a:r>
          </a:p>
          <a:p>
            <a:endParaRPr lang="en-US" i="1">
              <a:ea typeface="Calibri"/>
              <a:cs typeface="Calibri"/>
            </a:endParaRPr>
          </a:p>
          <a:p>
            <a:endParaRPr lang="en-US">
              <a:ea typeface="Calibri"/>
              <a:cs typeface="Calibri"/>
            </a:endParaRPr>
          </a:p>
        </p:txBody>
      </p:sp>
      <p:sp>
        <p:nvSpPr>
          <p:cNvPr id="4" name="Footer Placeholder 3">
            <a:extLst>
              <a:ext uri="{FF2B5EF4-FFF2-40B4-BE49-F238E27FC236}">
                <a16:creationId xmlns:a16="http://schemas.microsoft.com/office/drawing/2014/main" id="{BCBBBB75-CD20-901E-8AB7-0DB9434674B0}"/>
              </a:ext>
            </a:extLst>
          </p:cNvPr>
          <p:cNvSpPr>
            <a:spLocks noGrp="1"/>
          </p:cNvSpPr>
          <p:nvPr>
            <p:ph type="ftr" sz="quarter" idx="11"/>
          </p:nvPr>
        </p:nvSpPr>
        <p:spPr/>
        <p:txBody>
          <a:bodyPr/>
          <a:lstStyle/>
          <a:p>
            <a:r>
              <a:rPr lang="en-US"/>
              <a:t>School of Continuing Faculty</a:t>
            </a:r>
          </a:p>
        </p:txBody>
      </p:sp>
      <p:sp>
        <p:nvSpPr>
          <p:cNvPr id="5" name="Slide Number Placeholder 4">
            <a:extLst>
              <a:ext uri="{FF2B5EF4-FFF2-40B4-BE49-F238E27FC236}">
                <a16:creationId xmlns:a16="http://schemas.microsoft.com/office/drawing/2014/main" id="{A6EF32A9-FCC2-7485-8631-AE06F5D8F02C}"/>
              </a:ext>
            </a:extLst>
          </p:cNvPr>
          <p:cNvSpPr>
            <a:spLocks noGrp="1"/>
          </p:cNvSpPr>
          <p:nvPr>
            <p:ph type="sldNum" sz="quarter" idx="12"/>
          </p:nvPr>
        </p:nvSpPr>
        <p:spPr/>
        <p:txBody>
          <a:bodyPr/>
          <a:lstStyle/>
          <a:p>
            <a:fld id="{D4EB2BA6-CBB9-4735-9180-9D2E49189ECD}" type="slidenum">
              <a:rPr lang="en-US" smtClean="0"/>
              <a:t>30</a:t>
            </a:fld>
            <a:endParaRPr lang="en-US"/>
          </a:p>
        </p:txBody>
      </p:sp>
    </p:spTree>
    <p:extLst>
      <p:ext uri="{BB962C8B-B14F-4D97-AF65-F5344CB8AC3E}">
        <p14:creationId xmlns:p14="http://schemas.microsoft.com/office/powerpoint/2010/main" val="23759418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D26E36-CFE2-5EDA-C2C3-989919E600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1714B3-DE2D-FB0F-E3EB-40C0FD74B955}"/>
              </a:ext>
            </a:extLst>
          </p:cNvPr>
          <p:cNvSpPr>
            <a:spLocks noGrp="1"/>
          </p:cNvSpPr>
          <p:nvPr>
            <p:ph type="title"/>
          </p:nvPr>
        </p:nvSpPr>
        <p:spPr/>
        <p:txBody>
          <a:bodyPr/>
          <a:lstStyle/>
          <a:p>
            <a:r>
              <a:rPr lang="en-US"/>
              <a:t>2. What is working well?</a:t>
            </a:r>
          </a:p>
        </p:txBody>
      </p:sp>
      <p:sp>
        <p:nvSpPr>
          <p:cNvPr id="3" name="Content Placeholder 2">
            <a:extLst>
              <a:ext uri="{FF2B5EF4-FFF2-40B4-BE49-F238E27FC236}">
                <a16:creationId xmlns:a16="http://schemas.microsoft.com/office/drawing/2014/main" id="{51A36EAF-EE85-9413-576A-D7C8D6183E88}"/>
              </a:ext>
            </a:extLst>
          </p:cNvPr>
          <p:cNvSpPr>
            <a:spLocks noGrp="1"/>
          </p:cNvSpPr>
          <p:nvPr>
            <p:ph idx="1"/>
          </p:nvPr>
        </p:nvSpPr>
        <p:spPr/>
        <p:txBody>
          <a:bodyPr vert="horz" lIns="91440" tIns="45720" rIns="91440" bIns="45720" rtlCol="0" anchor="t">
            <a:normAutofit/>
          </a:bodyPr>
          <a:lstStyle/>
          <a:p>
            <a:pPr marL="0" indent="0">
              <a:buNone/>
            </a:pPr>
            <a:r>
              <a:rPr lang="en-US" dirty="0">
                <a:ea typeface="Calibri"/>
                <a:cs typeface="Calibri"/>
              </a:rPr>
              <a:t>In response to  the question of what is working well, SCE faculty identified certain systems or processes that enhanced the student experience as well as the many student-focused programs offered.  </a:t>
            </a:r>
            <a:endParaRPr lang="en-US" dirty="0"/>
          </a:p>
          <a:p>
            <a:endParaRPr lang="en-US">
              <a:ea typeface="Calibri"/>
              <a:cs typeface="Calibri"/>
            </a:endParaRPr>
          </a:p>
          <a:p>
            <a:r>
              <a:rPr lang="en-US" i="1" dirty="0">
                <a:ea typeface="+mn-lt"/>
                <a:cs typeface="+mn-lt"/>
              </a:rPr>
              <a:t>"Another thing built into noncredit which removes barriers, open entry/exit."</a:t>
            </a:r>
            <a:endParaRPr lang="en-US" i="1" dirty="0">
              <a:ea typeface="Calibri"/>
              <a:cs typeface="Calibri"/>
            </a:endParaRPr>
          </a:p>
          <a:p>
            <a:endParaRPr lang="en-US" i="1">
              <a:ea typeface="Calibri"/>
              <a:cs typeface="Calibri"/>
            </a:endParaRPr>
          </a:p>
          <a:p>
            <a:r>
              <a:rPr lang="en-US" i="1" dirty="0">
                <a:ea typeface="+mn-lt"/>
                <a:cs typeface="+mn-lt"/>
              </a:rPr>
              <a:t>"They have mirrored courses. They are taking a seat in a credit class as a non credit student without worrying about their grade, but can be converted into a credit, the student has the opportunity to repeatedly take the class"</a:t>
            </a:r>
            <a:endParaRPr lang="en-US" i="1" dirty="0">
              <a:ea typeface="Calibri"/>
              <a:cs typeface="Calibri"/>
            </a:endParaRPr>
          </a:p>
          <a:p>
            <a:endParaRPr lang="en-US" i="1">
              <a:ea typeface="Calibri"/>
              <a:cs typeface="Calibri"/>
            </a:endParaRPr>
          </a:p>
          <a:p>
            <a:endParaRPr lang="en-US">
              <a:ea typeface="Calibri"/>
              <a:cs typeface="Calibri"/>
            </a:endParaRPr>
          </a:p>
        </p:txBody>
      </p:sp>
      <p:sp>
        <p:nvSpPr>
          <p:cNvPr id="4" name="Footer Placeholder 3">
            <a:extLst>
              <a:ext uri="{FF2B5EF4-FFF2-40B4-BE49-F238E27FC236}">
                <a16:creationId xmlns:a16="http://schemas.microsoft.com/office/drawing/2014/main" id="{8CD559D9-D672-86AF-31D3-D5933B60DCAE}"/>
              </a:ext>
            </a:extLst>
          </p:cNvPr>
          <p:cNvSpPr>
            <a:spLocks noGrp="1"/>
          </p:cNvSpPr>
          <p:nvPr>
            <p:ph type="ftr" sz="quarter" idx="11"/>
          </p:nvPr>
        </p:nvSpPr>
        <p:spPr/>
        <p:txBody>
          <a:bodyPr/>
          <a:lstStyle/>
          <a:p>
            <a:r>
              <a:rPr lang="en-US"/>
              <a:t>School of Continuing Faculty</a:t>
            </a:r>
          </a:p>
        </p:txBody>
      </p:sp>
      <p:sp>
        <p:nvSpPr>
          <p:cNvPr id="5" name="Slide Number Placeholder 4">
            <a:extLst>
              <a:ext uri="{FF2B5EF4-FFF2-40B4-BE49-F238E27FC236}">
                <a16:creationId xmlns:a16="http://schemas.microsoft.com/office/drawing/2014/main" id="{75AFD73A-3AF1-2226-9402-E2631EC000BC}"/>
              </a:ext>
            </a:extLst>
          </p:cNvPr>
          <p:cNvSpPr>
            <a:spLocks noGrp="1"/>
          </p:cNvSpPr>
          <p:nvPr>
            <p:ph type="sldNum" sz="quarter" idx="12"/>
          </p:nvPr>
        </p:nvSpPr>
        <p:spPr/>
        <p:txBody>
          <a:bodyPr/>
          <a:lstStyle/>
          <a:p>
            <a:fld id="{D4EB2BA6-CBB9-4735-9180-9D2E49189ECD}" type="slidenum">
              <a:rPr lang="en-US" smtClean="0"/>
              <a:t>31</a:t>
            </a:fld>
            <a:endParaRPr lang="en-US"/>
          </a:p>
        </p:txBody>
      </p:sp>
    </p:spTree>
    <p:extLst>
      <p:ext uri="{BB962C8B-B14F-4D97-AF65-F5344CB8AC3E}">
        <p14:creationId xmlns:p14="http://schemas.microsoft.com/office/powerpoint/2010/main" val="22551377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1DC2E2-2041-A4AF-0D6C-89D42DC5C5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2E1ACF-C4F5-BFF2-8475-CDCB7613BF16}"/>
              </a:ext>
            </a:extLst>
          </p:cNvPr>
          <p:cNvSpPr>
            <a:spLocks noGrp="1"/>
          </p:cNvSpPr>
          <p:nvPr>
            <p:ph type="title"/>
          </p:nvPr>
        </p:nvSpPr>
        <p:spPr/>
        <p:txBody>
          <a:bodyPr/>
          <a:lstStyle/>
          <a:p>
            <a:r>
              <a:rPr lang="en-US"/>
              <a:t>3. Challenges</a:t>
            </a:r>
          </a:p>
        </p:txBody>
      </p:sp>
      <p:sp>
        <p:nvSpPr>
          <p:cNvPr id="3" name="Content Placeholder 2">
            <a:extLst>
              <a:ext uri="{FF2B5EF4-FFF2-40B4-BE49-F238E27FC236}">
                <a16:creationId xmlns:a16="http://schemas.microsoft.com/office/drawing/2014/main" id="{D2BB153D-8F8D-C833-DD38-E639C21E0487}"/>
              </a:ext>
            </a:extLst>
          </p:cNvPr>
          <p:cNvSpPr>
            <a:spLocks noGrp="1"/>
          </p:cNvSpPr>
          <p:nvPr>
            <p:ph idx="1"/>
          </p:nvPr>
        </p:nvSpPr>
        <p:spPr/>
        <p:txBody>
          <a:bodyPr vert="horz" lIns="91440" tIns="45720" rIns="91440" bIns="45720" rtlCol="0" anchor="t">
            <a:normAutofit lnSpcReduction="10000"/>
          </a:bodyPr>
          <a:lstStyle/>
          <a:p>
            <a:pPr marL="0" indent="0">
              <a:buNone/>
            </a:pPr>
            <a:r>
              <a:rPr lang="en-US" dirty="0">
                <a:ea typeface="Calibri"/>
                <a:cs typeface="Calibri"/>
              </a:rPr>
              <a:t>SCE faculty identified a challenge with Mt. SAC's DEISA efforts.  In addition, specific facilities challenges such as being housed in temporary buildings, lack of space and no water, were  frequently discussed by SCE faculty.  Also, safety issues involving infestations and excess room occupancy affecting both students and staff were mentioned.  </a:t>
            </a:r>
            <a:endParaRPr lang="en-US"/>
          </a:p>
          <a:p>
            <a:endParaRPr lang="en-US">
              <a:ea typeface="Calibri"/>
              <a:cs typeface="Calibri"/>
            </a:endParaRPr>
          </a:p>
          <a:p>
            <a:r>
              <a:rPr lang="en-US" i="1" dirty="0">
                <a:ea typeface="+mn-lt"/>
                <a:cs typeface="+mn-lt"/>
              </a:rPr>
              <a:t>"Accessibility is lacking in DEISA"</a:t>
            </a:r>
            <a:endParaRPr lang="en-US" dirty="0">
              <a:ea typeface="+mn-lt"/>
              <a:cs typeface="+mn-lt"/>
            </a:endParaRPr>
          </a:p>
          <a:p>
            <a:endParaRPr lang="en-US" i="1" dirty="0">
              <a:ea typeface="+mn-lt"/>
              <a:cs typeface="+mn-lt"/>
            </a:endParaRPr>
          </a:p>
          <a:p>
            <a:r>
              <a:rPr lang="en-US" i="1" dirty="0">
                <a:ea typeface="+mn-lt"/>
                <a:cs typeface="+mn-lt"/>
              </a:rPr>
              <a:t>"At times water is not available, they were told that they would have a better space with running water. No water is available now."</a:t>
            </a:r>
            <a:endParaRPr lang="en-US" i="1" dirty="0">
              <a:ea typeface="Calibri"/>
              <a:cs typeface="Calibri"/>
            </a:endParaRPr>
          </a:p>
          <a:p>
            <a:endParaRPr lang="en-US">
              <a:ea typeface="Calibri"/>
              <a:cs typeface="Calibri"/>
            </a:endParaRPr>
          </a:p>
          <a:p>
            <a:r>
              <a:rPr lang="en-US" i="1" dirty="0">
                <a:ea typeface="+mn-lt"/>
                <a:cs typeface="+mn-lt"/>
              </a:rPr>
              <a:t>"Safety is a concern, building 30 has snakes"</a:t>
            </a:r>
          </a:p>
          <a:p>
            <a:endParaRPr lang="en-US">
              <a:ea typeface="Calibri"/>
              <a:cs typeface="Calibri"/>
            </a:endParaRPr>
          </a:p>
          <a:p>
            <a:r>
              <a:rPr lang="en-US" i="1" dirty="0">
                <a:ea typeface="+mn-lt"/>
                <a:cs typeface="+mn-lt"/>
              </a:rPr>
              <a:t>"Classes are overlimit to the point of fire hazard"</a:t>
            </a:r>
            <a:endParaRPr lang="en-US" i="1" dirty="0">
              <a:ea typeface="Calibri"/>
              <a:cs typeface="Calibri"/>
            </a:endParaRPr>
          </a:p>
          <a:p>
            <a:endParaRPr lang="en-US" i="1">
              <a:ea typeface="Calibri"/>
              <a:cs typeface="Calibri"/>
            </a:endParaRPr>
          </a:p>
          <a:p>
            <a:endParaRPr lang="en-US" i="1" dirty="0">
              <a:ea typeface="Calibri"/>
              <a:cs typeface="Calibri"/>
            </a:endParaRPr>
          </a:p>
        </p:txBody>
      </p:sp>
      <p:sp>
        <p:nvSpPr>
          <p:cNvPr id="4" name="Footer Placeholder 3">
            <a:extLst>
              <a:ext uri="{FF2B5EF4-FFF2-40B4-BE49-F238E27FC236}">
                <a16:creationId xmlns:a16="http://schemas.microsoft.com/office/drawing/2014/main" id="{00DF8321-A46F-ACD7-7D62-2DDFD5F2E002}"/>
              </a:ext>
            </a:extLst>
          </p:cNvPr>
          <p:cNvSpPr>
            <a:spLocks noGrp="1"/>
          </p:cNvSpPr>
          <p:nvPr>
            <p:ph type="ftr" sz="quarter" idx="11"/>
          </p:nvPr>
        </p:nvSpPr>
        <p:spPr/>
        <p:txBody>
          <a:bodyPr/>
          <a:lstStyle/>
          <a:p>
            <a:r>
              <a:rPr lang="en-US"/>
              <a:t>School of Continuing Faculty</a:t>
            </a:r>
          </a:p>
        </p:txBody>
      </p:sp>
      <p:sp>
        <p:nvSpPr>
          <p:cNvPr id="5" name="Slide Number Placeholder 4">
            <a:extLst>
              <a:ext uri="{FF2B5EF4-FFF2-40B4-BE49-F238E27FC236}">
                <a16:creationId xmlns:a16="http://schemas.microsoft.com/office/drawing/2014/main" id="{E955554F-126D-6174-B3AF-87F87BF0E590}"/>
              </a:ext>
            </a:extLst>
          </p:cNvPr>
          <p:cNvSpPr>
            <a:spLocks noGrp="1"/>
          </p:cNvSpPr>
          <p:nvPr>
            <p:ph type="sldNum" sz="quarter" idx="12"/>
          </p:nvPr>
        </p:nvSpPr>
        <p:spPr/>
        <p:txBody>
          <a:bodyPr/>
          <a:lstStyle/>
          <a:p>
            <a:fld id="{D4EB2BA6-CBB9-4735-9180-9D2E49189ECD}" type="slidenum">
              <a:rPr lang="en-US" smtClean="0"/>
              <a:t>32</a:t>
            </a:fld>
            <a:endParaRPr lang="en-US"/>
          </a:p>
        </p:txBody>
      </p:sp>
    </p:spTree>
    <p:extLst>
      <p:ext uri="{BB962C8B-B14F-4D97-AF65-F5344CB8AC3E}">
        <p14:creationId xmlns:p14="http://schemas.microsoft.com/office/powerpoint/2010/main" val="2971126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4D99C3-4FAD-8921-1D5D-FBB1C30E52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8EC461-92B2-12EC-6232-3B9074D963E3}"/>
              </a:ext>
            </a:extLst>
          </p:cNvPr>
          <p:cNvSpPr>
            <a:spLocks noGrp="1"/>
          </p:cNvSpPr>
          <p:nvPr>
            <p:ph type="title"/>
          </p:nvPr>
        </p:nvSpPr>
        <p:spPr/>
        <p:txBody>
          <a:bodyPr/>
          <a:lstStyle/>
          <a:p>
            <a:r>
              <a:rPr lang="en-US"/>
              <a:t>4. Campus Needs </a:t>
            </a:r>
          </a:p>
        </p:txBody>
      </p:sp>
      <p:sp>
        <p:nvSpPr>
          <p:cNvPr id="3" name="Content Placeholder 2">
            <a:extLst>
              <a:ext uri="{FF2B5EF4-FFF2-40B4-BE49-F238E27FC236}">
                <a16:creationId xmlns:a16="http://schemas.microsoft.com/office/drawing/2014/main" id="{E6BA09B3-6992-1FF0-2DB8-15E715A979C6}"/>
              </a:ext>
            </a:extLst>
          </p:cNvPr>
          <p:cNvSpPr>
            <a:spLocks noGrp="1"/>
          </p:cNvSpPr>
          <p:nvPr>
            <p:ph idx="1"/>
          </p:nvPr>
        </p:nvSpPr>
        <p:spPr/>
        <p:txBody>
          <a:bodyPr vert="horz" lIns="91440" tIns="45720" rIns="91440" bIns="45720" rtlCol="0" anchor="t">
            <a:normAutofit/>
          </a:bodyPr>
          <a:lstStyle/>
          <a:p>
            <a:pPr marL="0" indent="0">
              <a:buNone/>
            </a:pPr>
            <a:r>
              <a:rPr lang="en-US">
                <a:ea typeface="Calibri"/>
                <a:cs typeface="Calibri"/>
              </a:rPr>
              <a:t>SCE faculty offered recommendations on how to better serve students including permanent facilities, on-campus transportation and seating areas for students to eat or complete schoolwork.  </a:t>
            </a:r>
            <a:endParaRPr lang="en-US"/>
          </a:p>
          <a:p>
            <a:endParaRPr lang="en-US">
              <a:ea typeface="Calibri"/>
              <a:cs typeface="Calibri"/>
            </a:endParaRPr>
          </a:p>
          <a:p>
            <a:r>
              <a:rPr lang="en-US" i="1" dirty="0">
                <a:ea typeface="+mn-lt"/>
                <a:cs typeface="+mn-lt"/>
              </a:rPr>
              <a:t>"Every building has been rebuilt or remodeled, except building 30"</a:t>
            </a:r>
            <a:endParaRPr lang="en-US" i="1" dirty="0">
              <a:ea typeface="Calibri"/>
              <a:cs typeface="Calibri"/>
            </a:endParaRPr>
          </a:p>
          <a:p>
            <a:endParaRPr lang="en-US" i="1">
              <a:ea typeface="+mn-lt"/>
              <a:cs typeface="+mn-lt"/>
            </a:endParaRPr>
          </a:p>
          <a:p>
            <a:r>
              <a:rPr lang="en-US" i="1" dirty="0">
                <a:ea typeface="+mn-lt"/>
                <a:cs typeface="+mn-lt"/>
              </a:rPr>
              <a:t>"Microwave in the hallway for students, students have nowhere to place their food, students sit and eat along the hallway floor, compared to the Equity Center, they have a place for students. We don't have a place for students to sit."</a:t>
            </a:r>
            <a:endParaRPr lang="en-US" i="1" dirty="0">
              <a:ea typeface="Calibri"/>
              <a:cs typeface="Calibri"/>
            </a:endParaRPr>
          </a:p>
        </p:txBody>
      </p:sp>
      <p:sp>
        <p:nvSpPr>
          <p:cNvPr id="4" name="Footer Placeholder 3">
            <a:extLst>
              <a:ext uri="{FF2B5EF4-FFF2-40B4-BE49-F238E27FC236}">
                <a16:creationId xmlns:a16="http://schemas.microsoft.com/office/drawing/2014/main" id="{29D88040-383C-7FF3-42EA-A15C2F7C62C7}"/>
              </a:ext>
            </a:extLst>
          </p:cNvPr>
          <p:cNvSpPr>
            <a:spLocks noGrp="1"/>
          </p:cNvSpPr>
          <p:nvPr>
            <p:ph type="ftr" sz="quarter" idx="11"/>
          </p:nvPr>
        </p:nvSpPr>
        <p:spPr/>
        <p:txBody>
          <a:bodyPr/>
          <a:lstStyle/>
          <a:p>
            <a:r>
              <a:rPr lang="en-US"/>
              <a:t>School of Continuing Faculty</a:t>
            </a:r>
          </a:p>
        </p:txBody>
      </p:sp>
      <p:sp>
        <p:nvSpPr>
          <p:cNvPr id="5" name="Slide Number Placeholder 4">
            <a:extLst>
              <a:ext uri="{FF2B5EF4-FFF2-40B4-BE49-F238E27FC236}">
                <a16:creationId xmlns:a16="http://schemas.microsoft.com/office/drawing/2014/main" id="{3C83EFAB-53A1-DE24-EEE6-F59B86A6762D}"/>
              </a:ext>
            </a:extLst>
          </p:cNvPr>
          <p:cNvSpPr>
            <a:spLocks noGrp="1"/>
          </p:cNvSpPr>
          <p:nvPr>
            <p:ph type="sldNum" sz="quarter" idx="12"/>
          </p:nvPr>
        </p:nvSpPr>
        <p:spPr/>
        <p:txBody>
          <a:bodyPr/>
          <a:lstStyle/>
          <a:p>
            <a:fld id="{D4EB2BA6-CBB9-4735-9180-9D2E49189ECD}" type="slidenum">
              <a:rPr lang="en-US" smtClean="0"/>
              <a:t>33</a:t>
            </a:fld>
            <a:endParaRPr lang="en-US"/>
          </a:p>
        </p:txBody>
      </p:sp>
    </p:spTree>
    <p:extLst>
      <p:ext uri="{BB962C8B-B14F-4D97-AF65-F5344CB8AC3E}">
        <p14:creationId xmlns:p14="http://schemas.microsoft.com/office/powerpoint/2010/main" val="25099418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8C45A4-5044-3294-9AB8-1B64401F23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5AC985-9220-3E64-264A-51ECE9BB33EC}"/>
              </a:ext>
            </a:extLst>
          </p:cNvPr>
          <p:cNvSpPr>
            <a:spLocks noGrp="1"/>
          </p:cNvSpPr>
          <p:nvPr>
            <p:ph type="title"/>
          </p:nvPr>
        </p:nvSpPr>
        <p:spPr/>
        <p:txBody>
          <a:bodyPr/>
          <a:lstStyle/>
          <a:p>
            <a:r>
              <a:rPr lang="en-US"/>
              <a:t>Counselors </a:t>
            </a:r>
          </a:p>
        </p:txBody>
      </p:sp>
    </p:spTree>
    <p:extLst>
      <p:ext uri="{BB962C8B-B14F-4D97-AF65-F5344CB8AC3E}">
        <p14:creationId xmlns:p14="http://schemas.microsoft.com/office/powerpoint/2010/main" val="41800927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429160-1F4F-4404-1FB4-80298C6763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BCE1A2-E507-C6E8-9053-D36B9EEDB609}"/>
              </a:ext>
            </a:extLst>
          </p:cNvPr>
          <p:cNvSpPr>
            <a:spLocks noGrp="1"/>
          </p:cNvSpPr>
          <p:nvPr>
            <p:ph type="title"/>
          </p:nvPr>
        </p:nvSpPr>
        <p:spPr>
          <a:xfrm>
            <a:off x="534353" y="1031132"/>
            <a:ext cx="6884799" cy="1478706"/>
          </a:xfrm>
        </p:spPr>
        <p:txBody>
          <a:bodyPr>
            <a:normAutofit/>
          </a:bodyPr>
          <a:lstStyle/>
          <a:p>
            <a:r>
              <a:rPr lang="en-US" sz="3700"/>
              <a:t>1. Contributions to Student Success</a:t>
            </a:r>
            <a:endParaRPr lang="en-US">
              <a:ea typeface="Calibri Light" panose="020F0302020204030204"/>
              <a:cs typeface="Calibri Light" panose="020F0302020204030204"/>
            </a:endParaRPr>
          </a:p>
        </p:txBody>
      </p:sp>
      <p:sp>
        <p:nvSpPr>
          <p:cNvPr id="3" name="Content Placeholder 2">
            <a:extLst>
              <a:ext uri="{FF2B5EF4-FFF2-40B4-BE49-F238E27FC236}">
                <a16:creationId xmlns:a16="http://schemas.microsoft.com/office/drawing/2014/main" id="{2F76786C-31D9-5300-2D9D-B28F652EA5F1}"/>
              </a:ext>
            </a:extLst>
          </p:cNvPr>
          <p:cNvSpPr>
            <a:spLocks noGrp="1"/>
          </p:cNvSpPr>
          <p:nvPr>
            <p:ph idx="1"/>
          </p:nvPr>
        </p:nvSpPr>
        <p:spPr/>
        <p:txBody>
          <a:bodyPr vert="horz" lIns="91440" tIns="45720" rIns="91440" bIns="45720" rtlCol="0" anchor="t">
            <a:normAutofit/>
          </a:bodyPr>
          <a:lstStyle/>
          <a:p>
            <a:pPr marL="0" indent="0">
              <a:buNone/>
            </a:pPr>
            <a:r>
              <a:rPr lang="en-US" dirty="0">
                <a:ea typeface="Calibri" panose="020F0502020204030204"/>
                <a:cs typeface="Calibri" panose="020F0502020204030204"/>
              </a:rPr>
              <a:t>Counselors contribute to student success through a variety of interactions  with students.  They provide guidance one-on-one or through various programs, workshops and events.  Constantly engaging with our diverse student body, they understand that diversity is critical to serving our students.  </a:t>
            </a:r>
          </a:p>
          <a:p>
            <a:pPr marL="0" indent="0">
              <a:buNone/>
            </a:pPr>
            <a:endParaRPr lang="en-US" dirty="0">
              <a:ea typeface="Calibri" panose="020F0502020204030204"/>
              <a:cs typeface="Calibri" panose="020F0502020204030204"/>
            </a:endParaRPr>
          </a:p>
          <a:p>
            <a:pPr marL="342900" indent="-342900"/>
            <a:r>
              <a:rPr lang="en-US" i="1" dirty="0">
                <a:ea typeface="+mn-lt"/>
                <a:cs typeface="+mn-lt"/>
              </a:rPr>
              <a:t>"For me it is breaking power dynamic with students."</a:t>
            </a:r>
            <a:endParaRPr lang="en-US" i="1" dirty="0">
              <a:ea typeface="Calibri"/>
              <a:cs typeface="Calibri"/>
            </a:endParaRPr>
          </a:p>
          <a:p>
            <a:pPr marL="342900" indent="-342900"/>
            <a:endParaRPr lang="en-US" i="1" dirty="0">
              <a:ea typeface="+mn-lt"/>
              <a:cs typeface="+mn-lt"/>
            </a:endParaRPr>
          </a:p>
          <a:p>
            <a:pPr marL="342900" indent="-342900"/>
            <a:r>
              <a:rPr lang="en-US" i="1" dirty="0">
                <a:ea typeface="+mn-lt"/>
                <a:cs typeface="+mn-lt"/>
              </a:rPr>
              <a:t>"We do a monthly connect series with students, where we physically have an engagement. We also have our parenting circles; we do that bimonthly. This is an ongoing activity."</a:t>
            </a:r>
          </a:p>
          <a:p>
            <a:pPr marL="342900" indent="-342900"/>
            <a:endParaRPr lang="en-US" i="1" dirty="0">
              <a:ea typeface="Calibri"/>
              <a:cs typeface="Calibri"/>
            </a:endParaRPr>
          </a:p>
          <a:p>
            <a:pPr marL="342900" indent="-342900"/>
            <a:r>
              <a:rPr lang="en-US" i="1" dirty="0">
                <a:ea typeface="+mn-lt"/>
                <a:cs typeface="+mn-lt"/>
              </a:rPr>
              <a:t>"It [diversity] is extremely important"</a:t>
            </a:r>
            <a:endParaRPr lang="en-US" i="1" dirty="0">
              <a:ea typeface="Calibri"/>
              <a:cs typeface="Calibri"/>
            </a:endParaRPr>
          </a:p>
        </p:txBody>
      </p:sp>
      <p:sp>
        <p:nvSpPr>
          <p:cNvPr id="4" name="Footer Placeholder 3">
            <a:extLst>
              <a:ext uri="{FF2B5EF4-FFF2-40B4-BE49-F238E27FC236}">
                <a16:creationId xmlns:a16="http://schemas.microsoft.com/office/drawing/2014/main" id="{4F803BFD-CD8F-A16C-9E90-E5F4E3C403ED}"/>
              </a:ext>
            </a:extLst>
          </p:cNvPr>
          <p:cNvSpPr>
            <a:spLocks noGrp="1"/>
          </p:cNvSpPr>
          <p:nvPr>
            <p:ph type="ftr" sz="quarter" idx="11"/>
          </p:nvPr>
        </p:nvSpPr>
        <p:spPr/>
        <p:txBody>
          <a:bodyPr/>
          <a:lstStyle/>
          <a:p>
            <a:r>
              <a:rPr lang="en-US"/>
              <a:t>Counselors</a:t>
            </a:r>
          </a:p>
        </p:txBody>
      </p:sp>
      <p:sp>
        <p:nvSpPr>
          <p:cNvPr id="5" name="Slide Number Placeholder 4">
            <a:extLst>
              <a:ext uri="{FF2B5EF4-FFF2-40B4-BE49-F238E27FC236}">
                <a16:creationId xmlns:a16="http://schemas.microsoft.com/office/drawing/2014/main" id="{3357BABD-1B3C-BCBF-EA07-5853BBEFEE89}"/>
              </a:ext>
            </a:extLst>
          </p:cNvPr>
          <p:cNvSpPr>
            <a:spLocks noGrp="1"/>
          </p:cNvSpPr>
          <p:nvPr>
            <p:ph type="sldNum" sz="quarter" idx="12"/>
          </p:nvPr>
        </p:nvSpPr>
        <p:spPr/>
        <p:txBody>
          <a:bodyPr/>
          <a:lstStyle/>
          <a:p>
            <a:fld id="{D4EB2BA6-CBB9-4735-9180-9D2E49189ECD}" type="slidenum">
              <a:rPr lang="en-US" smtClean="0"/>
              <a:t>35</a:t>
            </a:fld>
            <a:endParaRPr lang="en-US"/>
          </a:p>
        </p:txBody>
      </p:sp>
    </p:spTree>
    <p:extLst>
      <p:ext uri="{BB962C8B-B14F-4D97-AF65-F5344CB8AC3E}">
        <p14:creationId xmlns:p14="http://schemas.microsoft.com/office/powerpoint/2010/main" val="36028649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32182F-B3AD-A083-C5A5-626E176B51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B335F1-4EEC-6A78-BC0E-991095E986F3}"/>
              </a:ext>
            </a:extLst>
          </p:cNvPr>
          <p:cNvSpPr>
            <a:spLocks noGrp="1"/>
          </p:cNvSpPr>
          <p:nvPr>
            <p:ph type="title"/>
          </p:nvPr>
        </p:nvSpPr>
        <p:spPr/>
        <p:txBody>
          <a:bodyPr/>
          <a:lstStyle/>
          <a:p>
            <a:r>
              <a:rPr lang="en-US"/>
              <a:t>2. What is working well?</a:t>
            </a:r>
          </a:p>
        </p:txBody>
      </p:sp>
      <p:sp>
        <p:nvSpPr>
          <p:cNvPr id="3" name="Content Placeholder 2">
            <a:extLst>
              <a:ext uri="{FF2B5EF4-FFF2-40B4-BE49-F238E27FC236}">
                <a16:creationId xmlns:a16="http://schemas.microsoft.com/office/drawing/2014/main" id="{A044C783-6B61-E508-7EFC-C063D50FD390}"/>
              </a:ext>
            </a:extLst>
          </p:cNvPr>
          <p:cNvSpPr>
            <a:spLocks noGrp="1"/>
          </p:cNvSpPr>
          <p:nvPr>
            <p:ph idx="1"/>
          </p:nvPr>
        </p:nvSpPr>
        <p:spPr/>
        <p:txBody>
          <a:bodyPr vert="horz" lIns="91440" tIns="45720" rIns="91440" bIns="45720" rtlCol="0" anchor="t">
            <a:normAutofit/>
          </a:bodyPr>
          <a:lstStyle/>
          <a:p>
            <a:pPr marL="0" indent="0">
              <a:buNone/>
            </a:pPr>
            <a:r>
              <a:rPr lang="en-US" dirty="0">
                <a:ea typeface="Calibri"/>
                <a:cs typeface="Calibri"/>
              </a:rPr>
              <a:t>Counselors highlighted key aspects the student experience: the numerous student supports and services offered, and the multitude of courses and programs supported by dedicated faculty in instructional programming.     </a:t>
            </a:r>
            <a:endParaRPr lang="en-US" dirty="0"/>
          </a:p>
          <a:p>
            <a:pPr marL="0" indent="0">
              <a:buNone/>
            </a:pPr>
            <a:endParaRPr lang="en-US">
              <a:ea typeface="Calibri"/>
              <a:cs typeface="Calibri"/>
            </a:endParaRPr>
          </a:p>
          <a:p>
            <a:pPr marL="342900" indent="-342900"/>
            <a:r>
              <a:rPr lang="en-US" i="1" dirty="0">
                <a:ea typeface="+mn-lt"/>
                <a:cs typeface="+mn-lt"/>
              </a:rPr>
              <a:t>"Our student services I believe they are amazing. There is so much to choose from."</a:t>
            </a:r>
            <a:endParaRPr lang="en-US" i="1" dirty="0">
              <a:ea typeface="Calibri"/>
              <a:cs typeface="Calibri"/>
            </a:endParaRPr>
          </a:p>
          <a:p>
            <a:pPr marL="342900" indent="-342900"/>
            <a:endParaRPr lang="en-US" i="1">
              <a:ea typeface="Calibri"/>
              <a:cs typeface="Calibri"/>
            </a:endParaRPr>
          </a:p>
          <a:p>
            <a:pPr marL="342900" indent="-342900"/>
            <a:r>
              <a:rPr lang="en-US" i="1" dirty="0">
                <a:ea typeface="+mn-lt"/>
                <a:cs typeface="+mn-lt"/>
              </a:rPr>
              <a:t>"They feel the professors are really good."</a:t>
            </a:r>
            <a:endParaRPr lang="en-US" i="1" dirty="0">
              <a:ea typeface="Calibri"/>
              <a:cs typeface="Calibri"/>
            </a:endParaRPr>
          </a:p>
          <a:p>
            <a:pPr marL="342900" indent="-342900"/>
            <a:endParaRPr lang="en-US" i="1" dirty="0">
              <a:ea typeface="Calibri"/>
              <a:cs typeface="Calibri"/>
            </a:endParaRPr>
          </a:p>
          <a:p>
            <a:pPr marL="342900" indent="-342900"/>
            <a:r>
              <a:rPr lang="en-US" i="1" dirty="0">
                <a:ea typeface="+mn-lt"/>
                <a:cs typeface="+mn-lt"/>
              </a:rPr>
              <a:t>"Students have reported that faculty really care about them"</a:t>
            </a:r>
            <a:endParaRPr lang="en-US" i="1" dirty="0">
              <a:ea typeface="Calibri"/>
              <a:cs typeface="Calibri"/>
            </a:endParaRPr>
          </a:p>
          <a:p>
            <a:pPr marL="0" indent="0">
              <a:buNone/>
            </a:pPr>
            <a:endParaRPr lang="en-US" i="1" dirty="0">
              <a:ea typeface="Calibri"/>
              <a:cs typeface="Calibri"/>
            </a:endParaRPr>
          </a:p>
          <a:p>
            <a:pPr marL="0" indent="0">
              <a:buNone/>
            </a:pPr>
            <a:endParaRPr lang="en-US">
              <a:ea typeface="Calibri"/>
              <a:cs typeface="Calibri"/>
            </a:endParaRPr>
          </a:p>
        </p:txBody>
      </p:sp>
      <p:sp>
        <p:nvSpPr>
          <p:cNvPr id="4" name="Footer Placeholder 3">
            <a:extLst>
              <a:ext uri="{FF2B5EF4-FFF2-40B4-BE49-F238E27FC236}">
                <a16:creationId xmlns:a16="http://schemas.microsoft.com/office/drawing/2014/main" id="{C81D7D8D-8DC9-CD11-8751-8AB374EB8088}"/>
              </a:ext>
            </a:extLst>
          </p:cNvPr>
          <p:cNvSpPr>
            <a:spLocks noGrp="1"/>
          </p:cNvSpPr>
          <p:nvPr>
            <p:ph type="ftr" sz="quarter" idx="11"/>
          </p:nvPr>
        </p:nvSpPr>
        <p:spPr/>
        <p:txBody>
          <a:bodyPr/>
          <a:lstStyle/>
          <a:p>
            <a:r>
              <a:rPr lang="en-US"/>
              <a:t>Counselors</a:t>
            </a:r>
          </a:p>
        </p:txBody>
      </p:sp>
      <p:sp>
        <p:nvSpPr>
          <p:cNvPr id="5" name="Slide Number Placeholder 4">
            <a:extLst>
              <a:ext uri="{FF2B5EF4-FFF2-40B4-BE49-F238E27FC236}">
                <a16:creationId xmlns:a16="http://schemas.microsoft.com/office/drawing/2014/main" id="{2F558C1B-AA43-FB35-E2F5-6A7CCD2A3C6D}"/>
              </a:ext>
            </a:extLst>
          </p:cNvPr>
          <p:cNvSpPr>
            <a:spLocks noGrp="1"/>
          </p:cNvSpPr>
          <p:nvPr>
            <p:ph type="sldNum" sz="quarter" idx="12"/>
          </p:nvPr>
        </p:nvSpPr>
        <p:spPr/>
        <p:txBody>
          <a:bodyPr/>
          <a:lstStyle/>
          <a:p>
            <a:fld id="{D4EB2BA6-CBB9-4735-9180-9D2E49189ECD}" type="slidenum">
              <a:rPr lang="en-US" smtClean="0"/>
              <a:t>36</a:t>
            </a:fld>
            <a:endParaRPr lang="en-US"/>
          </a:p>
        </p:txBody>
      </p:sp>
    </p:spTree>
    <p:extLst>
      <p:ext uri="{BB962C8B-B14F-4D97-AF65-F5344CB8AC3E}">
        <p14:creationId xmlns:p14="http://schemas.microsoft.com/office/powerpoint/2010/main" val="25014907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49A7FE-2288-461A-78FF-FDD1F75B31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BFAA78-1BBE-D8C1-3229-072EC0829117}"/>
              </a:ext>
            </a:extLst>
          </p:cNvPr>
          <p:cNvSpPr>
            <a:spLocks noGrp="1"/>
          </p:cNvSpPr>
          <p:nvPr>
            <p:ph type="title"/>
          </p:nvPr>
        </p:nvSpPr>
        <p:spPr/>
        <p:txBody>
          <a:bodyPr/>
          <a:lstStyle/>
          <a:p>
            <a:r>
              <a:rPr lang="en-US"/>
              <a:t>3. Challenges - Students</a:t>
            </a:r>
          </a:p>
        </p:txBody>
      </p:sp>
      <p:sp>
        <p:nvSpPr>
          <p:cNvPr id="3" name="Content Placeholder 2">
            <a:extLst>
              <a:ext uri="{FF2B5EF4-FFF2-40B4-BE49-F238E27FC236}">
                <a16:creationId xmlns:a16="http://schemas.microsoft.com/office/drawing/2014/main" id="{78F5C1CA-0F59-AC31-BE2E-6300535A5BB2}"/>
              </a:ext>
            </a:extLst>
          </p:cNvPr>
          <p:cNvSpPr>
            <a:spLocks noGrp="1"/>
          </p:cNvSpPr>
          <p:nvPr>
            <p:ph idx="1"/>
          </p:nvPr>
        </p:nvSpPr>
        <p:spPr/>
        <p:txBody>
          <a:bodyPr vert="horz" lIns="91440" tIns="45720" rIns="91440" bIns="45720" rtlCol="0" anchor="t">
            <a:normAutofit/>
          </a:bodyPr>
          <a:lstStyle/>
          <a:p>
            <a:pPr marL="0" indent="0">
              <a:buNone/>
            </a:pPr>
            <a:r>
              <a:rPr lang="en-US" dirty="0">
                <a:ea typeface="Calibri"/>
                <a:cs typeface="Calibri"/>
              </a:rPr>
              <a:t>When asked about challenges our students face, Counselors raised concerns that the College is not yet student centered; that non-traditional students are not receiving the support they need. They expressed concerns about the impact of not receiving support. </a:t>
            </a:r>
            <a:endParaRPr lang="en-US"/>
          </a:p>
          <a:p>
            <a:endParaRPr lang="en-US">
              <a:ea typeface="Calibri"/>
              <a:cs typeface="Calibri"/>
            </a:endParaRPr>
          </a:p>
          <a:p>
            <a:r>
              <a:rPr lang="en-US" i="1" dirty="0">
                <a:ea typeface="+mn-lt"/>
                <a:cs typeface="+mn-lt"/>
              </a:rPr>
              <a:t>"We don't meet students where they are at. The college says that yes we want you </a:t>
            </a:r>
            <a:r>
              <a:rPr lang="en-US" i="1">
                <a:ea typeface="+mn-lt"/>
                <a:cs typeface="+mn-lt"/>
              </a:rPr>
              <a:t>here,</a:t>
            </a:r>
            <a:r>
              <a:rPr lang="en-US" i="1" dirty="0">
                <a:ea typeface="+mn-lt"/>
                <a:cs typeface="+mn-lt"/>
              </a:rPr>
              <a:t> but they forget about providing services."</a:t>
            </a:r>
          </a:p>
          <a:p>
            <a:endParaRPr lang="en-US" i="1">
              <a:ea typeface="Calibri"/>
              <a:cs typeface="Calibri"/>
            </a:endParaRPr>
          </a:p>
          <a:p>
            <a:r>
              <a:rPr lang="en-US" i="1" dirty="0">
                <a:ea typeface="+mn-lt"/>
                <a:cs typeface="+mn-lt"/>
              </a:rPr>
              <a:t>"</a:t>
            </a:r>
            <a:r>
              <a:rPr lang="en-US" i="1">
                <a:ea typeface="+mn-lt"/>
                <a:cs typeface="+mn-lt"/>
              </a:rPr>
              <a:t>So,</a:t>
            </a:r>
            <a:r>
              <a:rPr lang="en-US" i="1" dirty="0">
                <a:ea typeface="+mn-lt"/>
                <a:cs typeface="+mn-lt"/>
              </a:rPr>
              <a:t> they (students) feel </a:t>
            </a:r>
            <a:r>
              <a:rPr lang="en-US" i="1">
                <a:ea typeface="+mn-lt"/>
                <a:cs typeface="+mn-lt"/>
              </a:rPr>
              <a:t>frustrated.</a:t>
            </a:r>
            <a:r>
              <a:rPr lang="en-US" i="1" dirty="0">
                <a:ea typeface="+mn-lt"/>
                <a:cs typeface="+mn-lt"/>
              </a:rPr>
              <a:t> and they feel dismissed that we don't care about them"</a:t>
            </a:r>
            <a:endParaRPr lang="en-US" i="1" dirty="0">
              <a:ea typeface="Calibri"/>
              <a:cs typeface="Calibri"/>
            </a:endParaRPr>
          </a:p>
        </p:txBody>
      </p:sp>
      <p:sp>
        <p:nvSpPr>
          <p:cNvPr id="4" name="Footer Placeholder 3">
            <a:extLst>
              <a:ext uri="{FF2B5EF4-FFF2-40B4-BE49-F238E27FC236}">
                <a16:creationId xmlns:a16="http://schemas.microsoft.com/office/drawing/2014/main" id="{83D4BD48-E40E-0CC7-61F1-60DAB5F594CA}"/>
              </a:ext>
            </a:extLst>
          </p:cNvPr>
          <p:cNvSpPr>
            <a:spLocks noGrp="1"/>
          </p:cNvSpPr>
          <p:nvPr>
            <p:ph type="ftr" sz="quarter" idx="11"/>
          </p:nvPr>
        </p:nvSpPr>
        <p:spPr/>
        <p:txBody>
          <a:bodyPr/>
          <a:lstStyle/>
          <a:p>
            <a:r>
              <a:rPr lang="en-US"/>
              <a:t>Counselors</a:t>
            </a:r>
          </a:p>
        </p:txBody>
      </p:sp>
      <p:sp>
        <p:nvSpPr>
          <p:cNvPr id="5" name="Slide Number Placeholder 4">
            <a:extLst>
              <a:ext uri="{FF2B5EF4-FFF2-40B4-BE49-F238E27FC236}">
                <a16:creationId xmlns:a16="http://schemas.microsoft.com/office/drawing/2014/main" id="{7349ECAD-42EC-EF1D-7164-8C2C485701FD}"/>
              </a:ext>
            </a:extLst>
          </p:cNvPr>
          <p:cNvSpPr>
            <a:spLocks noGrp="1"/>
          </p:cNvSpPr>
          <p:nvPr>
            <p:ph type="sldNum" sz="quarter" idx="12"/>
          </p:nvPr>
        </p:nvSpPr>
        <p:spPr/>
        <p:txBody>
          <a:bodyPr/>
          <a:lstStyle/>
          <a:p>
            <a:fld id="{D4EB2BA6-CBB9-4735-9180-9D2E49189ECD}" type="slidenum">
              <a:rPr lang="en-US" smtClean="0"/>
              <a:t>37</a:t>
            </a:fld>
            <a:endParaRPr lang="en-US"/>
          </a:p>
        </p:txBody>
      </p:sp>
    </p:spTree>
    <p:extLst>
      <p:ext uri="{BB962C8B-B14F-4D97-AF65-F5344CB8AC3E}">
        <p14:creationId xmlns:p14="http://schemas.microsoft.com/office/powerpoint/2010/main" val="33837919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49A7FE-2288-461A-78FF-FDD1F75B31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BFAA78-1BBE-D8C1-3229-072EC0829117}"/>
              </a:ext>
            </a:extLst>
          </p:cNvPr>
          <p:cNvSpPr>
            <a:spLocks noGrp="1"/>
          </p:cNvSpPr>
          <p:nvPr>
            <p:ph type="title"/>
          </p:nvPr>
        </p:nvSpPr>
        <p:spPr/>
        <p:txBody>
          <a:bodyPr/>
          <a:lstStyle/>
          <a:p>
            <a:r>
              <a:rPr lang="en-US"/>
              <a:t>3. Challenges - Counselors</a:t>
            </a:r>
          </a:p>
        </p:txBody>
      </p:sp>
      <p:sp>
        <p:nvSpPr>
          <p:cNvPr id="3" name="Content Placeholder 2">
            <a:extLst>
              <a:ext uri="{FF2B5EF4-FFF2-40B4-BE49-F238E27FC236}">
                <a16:creationId xmlns:a16="http://schemas.microsoft.com/office/drawing/2014/main" id="{78F5C1CA-0F59-AC31-BE2E-6300535A5BB2}"/>
              </a:ext>
            </a:extLst>
          </p:cNvPr>
          <p:cNvSpPr>
            <a:spLocks noGrp="1"/>
          </p:cNvSpPr>
          <p:nvPr>
            <p:ph idx="1"/>
          </p:nvPr>
        </p:nvSpPr>
        <p:spPr/>
        <p:txBody>
          <a:bodyPr vert="horz" lIns="91440" tIns="45720" rIns="91440" bIns="45720" rtlCol="0" anchor="t">
            <a:normAutofit lnSpcReduction="10000"/>
          </a:bodyPr>
          <a:lstStyle/>
          <a:p>
            <a:pPr marL="0" indent="0">
              <a:buNone/>
            </a:pPr>
            <a:r>
              <a:rPr lang="en-US" dirty="0">
                <a:ea typeface="Calibri"/>
                <a:cs typeface="Calibri"/>
              </a:rPr>
              <a:t>Challenges Counselors experienced include missed opportunities for collaboration or communication , cumbersome systems or processes, and increasing burnout among their peers.   </a:t>
            </a:r>
            <a:endParaRPr lang="en-US"/>
          </a:p>
          <a:p>
            <a:endParaRPr lang="en-US">
              <a:ea typeface="Calibri"/>
              <a:cs typeface="Calibri"/>
            </a:endParaRPr>
          </a:p>
          <a:p>
            <a:r>
              <a:rPr lang="en-US" i="1" dirty="0">
                <a:ea typeface="+mn-lt"/>
                <a:cs typeface="+mn-lt"/>
              </a:rPr>
              <a:t>"Collaboration. More meetings to define roles and expectations. A &amp; R what is your role? Evaluator's role? What is the counselor's role?"</a:t>
            </a:r>
          </a:p>
          <a:p>
            <a:endParaRPr lang="en-US" i="1">
              <a:ea typeface="Calibri"/>
              <a:cs typeface="Calibri"/>
            </a:endParaRPr>
          </a:p>
          <a:p>
            <a:r>
              <a:rPr lang="en-US" i="1" dirty="0">
                <a:ea typeface="+mn-lt"/>
                <a:cs typeface="+mn-lt"/>
              </a:rPr>
              <a:t>"I think of promise plus and a student was only able to enroll in 5 units because of her disabilities and yet this may impact her eligibility for Promise Plus."</a:t>
            </a:r>
          </a:p>
          <a:p>
            <a:endParaRPr lang="en-US" i="1" dirty="0">
              <a:ea typeface="Calibri"/>
              <a:cs typeface="Calibri"/>
            </a:endParaRPr>
          </a:p>
          <a:p>
            <a:r>
              <a:rPr lang="en-US" i="1" dirty="0">
                <a:ea typeface="+mn-lt"/>
                <a:cs typeface="+mn-lt"/>
              </a:rPr>
              <a:t>"I see 13 to 14 students a day. Write case notes for each one. Burnout. Employee center is available but when do we have time to go there or attend events?"</a:t>
            </a:r>
            <a:endParaRPr lang="en-US" i="1" dirty="0">
              <a:ea typeface="Calibri"/>
              <a:cs typeface="Calibri"/>
            </a:endParaRPr>
          </a:p>
        </p:txBody>
      </p:sp>
      <p:sp>
        <p:nvSpPr>
          <p:cNvPr id="4" name="Footer Placeholder 3">
            <a:extLst>
              <a:ext uri="{FF2B5EF4-FFF2-40B4-BE49-F238E27FC236}">
                <a16:creationId xmlns:a16="http://schemas.microsoft.com/office/drawing/2014/main" id="{7A128D9B-6448-76B1-D117-38F8E01DF0C3}"/>
              </a:ext>
            </a:extLst>
          </p:cNvPr>
          <p:cNvSpPr>
            <a:spLocks noGrp="1"/>
          </p:cNvSpPr>
          <p:nvPr>
            <p:ph type="ftr" sz="quarter" idx="11"/>
          </p:nvPr>
        </p:nvSpPr>
        <p:spPr/>
        <p:txBody>
          <a:bodyPr/>
          <a:lstStyle/>
          <a:p>
            <a:r>
              <a:rPr lang="en-US"/>
              <a:t>Counselors</a:t>
            </a:r>
          </a:p>
        </p:txBody>
      </p:sp>
      <p:sp>
        <p:nvSpPr>
          <p:cNvPr id="5" name="Slide Number Placeholder 4">
            <a:extLst>
              <a:ext uri="{FF2B5EF4-FFF2-40B4-BE49-F238E27FC236}">
                <a16:creationId xmlns:a16="http://schemas.microsoft.com/office/drawing/2014/main" id="{6B2D63B6-47BF-C42B-3FC8-0E9F2C8DD799}"/>
              </a:ext>
            </a:extLst>
          </p:cNvPr>
          <p:cNvSpPr>
            <a:spLocks noGrp="1"/>
          </p:cNvSpPr>
          <p:nvPr>
            <p:ph type="sldNum" sz="quarter" idx="12"/>
          </p:nvPr>
        </p:nvSpPr>
        <p:spPr/>
        <p:txBody>
          <a:bodyPr/>
          <a:lstStyle/>
          <a:p>
            <a:fld id="{D4EB2BA6-CBB9-4735-9180-9D2E49189ECD}" type="slidenum">
              <a:rPr lang="en-US" smtClean="0"/>
              <a:t>38</a:t>
            </a:fld>
            <a:endParaRPr lang="en-US"/>
          </a:p>
        </p:txBody>
      </p:sp>
    </p:spTree>
    <p:extLst>
      <p:ext uri="{BB962C8B-B14F-4D97-AF65-F5344CB8AC3E}">
        <p14:creationId xmlns:p14="http://schemas.microsoft.com/office/powerpoint/2010/main" val="21165523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49A7FE-2288-461A-78FF-FDD1F75B31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BFAA78-1BBE-D8C1-3229-072EC0829117}"/>
              </a:ext>
            </a:extLst>
          </p:cNvPr>
          <p:cNvSpPr>
            <a:spLocks noGrp="1"/>
          </p:cNvSpPr>
          <p:nvPr>
            <p:ph type="title"/>
          </p:nvPr>
        </p:nvSpPr>
        <p:spPr/>
        <p:txBody>
          <a:bodyPr/>
          <a:lstStyle/>
          <a:p>
            <a:r>
              <a:rPr lang="en-US"/>
              <a:t>3. Challenges - Campus</a:t>
            </a:r>
          </a:p>
        </p:txBody>
      </p:sp>
      <p:sp>
        <p:nvSpPr>
          <p:cNvPr id="3" name="Content Placeholder 2">
            <a:extLst>
              <a:ext uri="{FF2B5EF4-FFF2-40B4-BE49-F238E27FC236}">
                <a16:creationId xmlns:a16="http://schemas.microsoft.com/office/drawing/2014/main" id="{78F5C1CA-0F59-AC31-BE2E-6300535A5BB2}"/>
              </a:ext>
            </a:extLst>
          </p:cNvPr>
          <p:cNvSpPr>
            <a:spLocks noGrp="1"/>
          </p:cNvSpPr>
          <p:nvPr>
            <p:ph idx="1"/>
          </p:nvPr>
        </p:nvSpPr>
        <p:spPr/>
        <p:txBody>
          <a:bodyPr vert="horz" lIns="91440" tIns="45720" rIns="91440" bIns="45720" rtlCol="0" anchor="t">
            <a:normAutofit/>
          </a:bodyPr>
          <a:lstStyle/>
          <a:p>
            <a:pPr marL="0" indent="0">
              <a:buNone/>
            </a:pPr>
            <a:r>
              <a:rPr lang="en-US">
                <a:ea typeface="Calibri"/>
                <a:cs typeface="Calibri"/>
              </a:rPr>
              <a:t>Counselors identified diversity as a major campus-wide challenge.  Concerns were voiced that diversity is not prioritized and it is inconsistent across departments and programs.    </a:t>
            </a:r>
            <a:endParaRPr lang="en-US"/>
          </a:p>
          <a:p>
            <a:endParaRPr lang="en-US">
              <a:ea typeface="Calibri"/>
              <a:cs typeface="Calibri"/>
            </a:endParaRPr>
          </a:p>
          <a:p>
            <a:r>
              <a:rPr lang="en-US" i="1" dirty="0">
                <a:ea typeface="+mn-lt"/>
                <a:cs typeface="+mn-lt"/>
              </a:rPr>
              <a:t>"We can do a better job. Especially for students who don't necessarily belong. Actions speak louder than words. I think a lot of people walk the walk but don't talk the talk. We can make this more of a priority."</a:t>
            </a:r>
          </a:p>
          <a:p>
            <a:endParaRPr lang="en-US" i="1">
              <a:ea typeface="Calibri"/>
              <a:cs typeface="Calibri"/>
            </a:endParaRPr>
          </a:p>
          <a:p>
            <a:r>
              <a:rPr lang="en-US" i="1" dirty="0">
                <a:ea typeface="Calibri"/>
                <a:cs typeface="Calibri"/>
              </a:rPr>
              <a:t>(Heard from other employees) </a:t>
            </a:r>
            <a:r>
              <a:rPr lang="en-US" i="1" dirty="0">
                <a:ea typeface="+mn-lt"/>
                <a:cs typeface="+mn-lt"/>
              </a:rPr>
              <a:t>"My job is to teach [subject] and that's all."</a:t>
            </a:r>
            <a:endParaRPr lang="en-US" i="1" dirty="0">
              <a:ea typeface="Calibri"/>
              <a:cs typeface="Calibri"/>
            </a:endParaRPr>
          </a:p>
          <a:p>
            <a:endParaRPr lang="en-US" i="1">
              <a:ea typeface="Calibri"/>
              <a:cs typeface="Calibri"/>
            </a:endParaRPr>
          </a:p>
        </p:txBody>
      </p:sp>
      <p:sp>
        <p:nvSpPr>
          <p:cNvPr id="4" name="Footer Placeholder 3">
            <a:extLst>
              <a:ext uri="{FF2B5EF4-FFF2-40B4-BE49-F238E27FC236}">
                <a16:creationId xmlns:a16="http://schemas.microsoft.com/office/drawing/2014/main" id="{580E6863-5081-31BC-E81D-132A54344AA3}"/>
              </a:ext>
            </a:extLst>
          </p:cNvPr>
          <p:cNvSpPr>
            <a:spLocks noGrp="1"/>
          </p:cNvSpPr>
          <p:nvPr>
            <p:ph type="ftr" sz="quarter" idx="11"/>
          </p:nvPr>
        </p:nvSpPr>
        <p:spPr/>
        <p:txBody>
          <a:bodyPr/>
          <a:lstStyle/>
          <a:p>
            <a:r>
              <a:rPr lang="en-US"/>
              <a:t>Counselors</a:t>
            </a:r>
          </a:p>
        </p:txBody>
      </p:sp>
      <p:sp>
        <p:nvSpPr>
          <p:cNvPr id="5" name="Slide Number Placeholder 4">
            <a:extLst>
              <a:ext uri="{FF2B5EF4-FFF2-40B4-BE49-F238E27FC236}">
                <a16:creationId xmlns:a16="http://schemas.microsoft.com/office/drawing/2014/main" id="{DB4B3B61-EA9B-9482-6FDC-ADA4D189D321}"/>
              </a:ext>
            </a:extLst>
          </p:cNvPr>
          <p:cNvSpPr>
            <a:spLocks noGrp="1"/>
          </p:cNvSpPr>
          <p:nvPr>
            <p:ph type="sldNum" sz="quarter" idx="12"/>
          </p:nvPr>
        </p:nvSpPr>
        <p:spPr/>
        <p:txBody>
          <a:bodyPr/>
          <a:lstStyle/>
          <a:p>
            <a:fld id="{D4EB2BA6-CBB9-4735-9180-9D2E49189ECD}" type="slidenum">
              <a:rPr lang="en-US" smtClean="0"/>
              <a:t>39</a:t>
            </a:fld>
            <a:endParaRPr lang="en-US"/>
          </a:p>
        </p:txBody>
      </p:sp>
    </p:spTree>
    <p:extLst>
      <p:ext uri="{BB962C8B-B14F-4D97-AF65-F5344CB8AC3E}">
        <p14:creationId xmlns:p14="http://schemas.microsoft.com/office/powerpoint/2010/main" val="4277720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2CCBEE-5306-18EC-AA72-8A83CA1F0C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7E8D76-603E-001F-EAF2-919E69D865AC}"/>
              </a:ext>
            </a:extLst>
          </p:cNvPr>
          <p:cNvSpPr>
            <a:spLocks noGrp="1"/>
          </p:cNvSpPr>
          <p:nvPr>
            <p:ph type="title"/>
          </p:nvPr>
        </p:nvSpPr>
        <p:spPr/>
        <p:txBody>
          <a:bodyPr/>
          <a:lstStyle/>
          <a:p>
            <a:r>
              <a:rPr lang="en-US" dirty="0"/>
              <a:t>Participant Demographics </a:t>
            </a:r>
            <a:r>
              <a:rPr lang="en-US"/>
              <a:t>Overview*</a:t>
            </a:r>
          </a:p>
        </p:txBody>
      </p:sp>
      <p:sp>
        <p:nvSpPr>
          <p:cNvPr id="3" name="Content Placeholder 2">
            <a:extLst>
              <a:ext uri="{FF2B5EF4-FFF2-40B4-BE49-F238E27FC236}">
                <a16:creationId xmlns:a16="http://schemas.microsoft.com/office/drawing/2014/main" id="{A28FAA63-39F5-5E09-2398-5D916096E330}"/>
              </a:ext>
            </a:extLst>
          </p:cNvPr>
          <p:cNvSpPr>
            <a:spLocks noGrp="1"/>
          </p:cNvSpPr>
          <p:nvPr>
            <p:ph idx="1"/>
          </p:nvPr>
        </p:nvSpPr>
        <p:spPr/>
        <p:txBody>
          <a:bodyPr vert="horz" lIns="91440" tIns="45720" rIns="91440" bIns="45720" rtlCol="0" anchor="t">
            <a:normAutofit/>
          </a:bodyPr>
          <a:lstStyle/>
          <a:p>
            <a:r>
              <a:rPr lang="en-US" dirty="0"/>
              <a:t>113 participants </a:t>
            </a:r>
            <a:endParaRPr lang="en-US" dirty="0">
              <a:ea typeface="Calibri" panose="020F0502020204030204"/>
              <a:cs typeface="Calibri" panose="020F0502020204030204"/>
            </a:endParaRPr>
          </a:p>
          <a:p>
            <a:pPr lvl="1"/>
            <a:r>
              <a:rPr lang="en-US" sz="2400" dirty="0"/>
              <a:t>68 classified professionals</a:t>
            </a:r>
            <a:endParaRPr lang="en-US" sz="2400">
              <a:ea typeface="Calibri"/>
              <a:cs typeface="Calibri"/>
            </a:endParaRPr>
          </a:p>
          <a:p>
            <a:pPr lvl="1"/>
            <a:r>
              <a:rPr lang="en-US" sz="2400" dirty="0"/>
              <a:t>40 faculty members</a:t>
            </a:r>
            <a:endParaRPr lang="en-US" sz="2400">
              <a:ea typeface="Calibri"/>
              <a:cs typeface="Calibri"/>
            </a:endParaRPr>
          </a:p>
          <a:p>
            <a:pPr lvl="1"/>
            <a:r>
              <a:rPr lang="en-US" sz="2400" dirty="0"/>
              <a:t>3 managers</a:t>
            </a:r>
            <a:endParaRPr lang="en-US" sz="2400">
              <a:ea typeface="Calibri"/>
              <a:cs typeface="Calibri"/>
            </a:endParaRPr>
          </a:p>
          <a:p>
            <a:pPr lvl="1"/>
            <a:r>
              <a:rPr lang="en-US" sz="2400" dirty="0"/>
              <a:t>1 professional expert </a:t>
            </a:r>
            <a:endParaRPr lang="en-US" sz="2400" dirty="0">
              <a:ea typeface="Calibri"/>
              <a:cs typeface="Calibri"/>
            </a:endParaRPr>
          </a:p>
          <a:p>
            <a:pPr lvl="1"/>
            <a:endParaRPr lang="en-US"/>
          </a:p>
          <a:p>
            <a:pPr marL="0" indent="0">
              <a:buNone/>
            </a:pPr>
            <a:r>
              <a:rPr lang="en-US" dirty="0"/>
              <a:t> </a:t>
            </a:r>
            <a:endParaRPr lang="en-US" dirty="0">
              <a:ea typeface="Calibri"/>
              <a:cs typeface="Calibri"/>
            </a:endParaRPr>
          </a:p>
          <a:p>
            <a:pPr marL="0" indent="0">
              <a:buNone/>
            </a:pPr>
            <a:endParaRPr lang="en-US"/>
          </a:p>
          <a:p>
            <a:pPr marL="388620" lvl="1" indent="0">
              <a:buNone/>
            </a:pPr>
            <a:endParaRPr lang="en-US"/>
          </a:p>
          <a:p>
            <a:pPr marL="388620" lvl="1" indent="0">
              <a:buNone/>
            </a:pPr>
            <a:endParaRPr lang="en-US"/>
          </a:p>
          <a:p>
            <a:pPr marL="388620" lvl="1" indent="0">
              <a:buNone/>
            </a:pPr>
            <a:endParaRPr lang="en-US"/>
          </a:p>
          <a:p>
            <a:pPr marL="388620" lvl="1" indent="0">
              <a:buNone/>
            </a:pPr>
            <a:endParaRPr lang="en-US" dirty="0">
              <a:ea typeface="Calibri"/>
              <a:cs typeface="Calibri"/>
            </a:endParaRPr>
          </a:p>
          <a:p>
            <a:pPr marL="388620" lvl="1" indent="0">
              <a:buNone/>
            </a:pPr>
            <a:endParaRPr lang="en-US" dirty="0">
              <a:ea typeface="Calibri"/>
              <a:cs typeface="Calibri"/>
            </a:endParaRPr>
          </a:p>
          <a:p>
            <a:pPr marL="388620" lvl="1" indent="0">
              <a:buNone/>
            </a:pPr>
            <a:endParaRPr lang="en-US" dirty="0">
              <a:ea typeface="Calibri"/>
              <a:cs typeface="Calibri"/>
            </a:endParaRPr>
          </a:p>
          <a:p>
            <a:pPr marL="388620" lvl="1" indent="0">
              <a:buNone/>
            </a:pPr>
            <a:endParaRPr lang="en-US" dirty="0">
              <a:ea typeface="Calibri"/>
              <a:cs typeface="Calibri"/>
            </a:endParaRPr>
          </a:p>
          <a:p>
            <a:pPr marL="388620" lvl="1" indent="0">
              <a:buNone/>
            </a:pPr>
            <a:endParaRPr lang="en-US" dirty="0">
              <a:ea typeface="Calibri"/>
              <a:cs typeface="Calibri"/>
            </a:endParaRPr>
          </a:p>
          <a:p>
            <a:pPr marL="388620" lvl="1" indent="0">
              <a:buNone/>
            </a:pPr>
            <a:r>
              <a:rPr lang="en-US" sz="1400">
                <a:ea typeface="Calibri"/>
                <a:cs typeface="Calibri"/>
              </a:rPr>
              <a:t>*</a:t>
            </a:r>
            <a:r>
              <a:rPr lang="en-US" sz="1400" i="1">
                <a:ea typeface="Calibri"/>
                <a:cs typeface="Calibri"/>
              </a:rPr>
              <a:t>Please refer to Appendix A, B, &amp; C for more information on participant demographics.</a:t>
            </a:r>
            <a:endParaRPr lang="en-US" sz="1400" dirty="0">
              <a:ea typeface="Calibri"/>
              <a:cs typeface="Calibri"/>
            </a:endParaRPr>
          </a:p>
        </p:txBody>
      </p:sp>
    </p:spTree>
    <p:extLst>
      <p:ext uri="{BB962C8B-B14F-4D97-AF65-F5344CB8AC3E}">
        <p14:creationId xmlns:p14="http://schemas.microsoft.com/office/powerpoint/2010/main" val="8827762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22CB91-4403-4D03-F34E-65A3481E39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769E73-12FE-90A5-F503-5780634037DE}"/>
              </a:ext>
            </a:extLst>
          </p:cNvPr>
          <p:cNvSpPr>
            <a:spLocks noGrp="1"/>
          </p:cNvSpPr>
          <p:nvPr>
            <p:ph type="title"/>
          </p:nvPr>
        </p:nvSpPr>
        <p:spPr/>
        <p:txBody>
          <a:bodyPr/>
          <a:lstStyle/>
          <a:p>
            <a:r>
              <a:rPr lang="en-US" dirty="0"/>
              <a:t>4. Campus Needs - Student</a:t>
            </a:r>
          </a:p>
        </p:txBody>
      </p:sp>
      <p:sp>
        <p:nvSpPr>
          <p:cNvPr id="3" name="Content Placeholder 2">
            <a:extLst>
              <a:ext uri="{FF2B5EF4-FFF2-40B4-BE49-F238E27FC236}">
                <a16:creationId xmlns:a16="http://schemas.microsoft.com/office/drawing/2014/main" id="{ED3E6F11-7AA2-0A7F-A119-BAB561E5E376}"/>
              </a:ext>
            </a:extLst>
          </p:cNvPr>
          <p:cNvSpPr>
            <a:spLocks noGrp="1"/>
          </p:cNvSpPr>
          <p:nvPr>
            <p:ph idx="1"/>
          </p:nvPr>
        </p:nvSpPr>
        <p:spPr/>
        <p:txBody>
          <a:bodyPr vert="horz" lIns="91440" tIns="45720" rIns="91440" bIns="45720" rtlCol="0" anchor="t">
            <a:normAutofit/>
          </a:bodyPr>
          <a:lstStyle/>
          <a:p>
            <a:pPr marL="0" indent="0">
              <a:buNone/>
            </a:pPr>
            <a:r>
              <a:rPr lang="en-US">
                <a:ea typeface="Calibri"/>
                <a:cs typeface="Calibri"/>
              </a:rPr>
              <a:t>When asked how to support the </a:t>
            </a:r>
            <a:r>
              <a:rPr lang="en-US" dirty="0">
                <a:ea typeface="Calibri"/>
                <a:cs typeface="Calibri"/>
              </a:rPr>
              <a:t>needs of students, Counselors touched on new facilities spaces to provide for students' specific needs.  They also referred to additional supports and services not currently offered at Mt. SAC.</a:t>
            </a:r>
          </a:p>
          <a:p>
            <a:endParaRPr lang="en-US">
              <a:ea typeface="Calibri"/>
              <a:cs typeface="Calibri"/>
            </a:endParaRPr>
          </a:p>
          <a:p>
            <a:r>
              <a:rPr lang="en-US" i="1" dirty="0">
                <a:ea typeface="+mn-lt"/>
                <a:cs typeface="+mn-lt"/>
              </a:rPr>
              <a:t>"We do hear it often that students can't access the second floor."</a:t>
            </a:r>
          </a:p>
          <a:p>
            <a:endParaRPr lang="en-US" i="1">
              <a:ea typeface="Calibri"/>
              <a:cs typeface="Calibri"/>
            </a:endParaRPr>
          </a:p>
          <a:p>
            <a:r>
              <a:rPr lang="en-US" i="1" dirty="0">
                <a:ea typeface="+mn-lt"/>
                <a:cs typeface="+mn-lt"/>
              </a:rPr>
              <a:t>"We do have a parenting scholar but it's not a recognized defined program. There is a big need. Students need services. [They don't] quality for EOPS, CalWORKs or Next Up."</a:t>
            </a:r>
            <a:endParaRPr lang="en-US" i="1" dirty="0">
              <a:ea typeface="Calibri"/>
              <a:cs typeface="Calibri"/>
            </a:endParaRPr>
          </a:p>
        </p:txBody>
      </p:sp>
      <p:sp>
        <p:nvSpPr>
          <p:cNvPr id="4" name="Footer Placeholder 3">
            <a:extLst>
              <a:ext uri="{FF2B5EF4-FFF2-40B4-BE49-F238E27FC236}">
                <a16:creationId xmlns:a16="http://schemas.microsoft.com/office/drawing/2014/main" id="{5F8D64A9-B7B6-AB68-B2B7-C883B623C45F}"/>
              </a:ext>
            </a:extLst>
          </p:cNvPr>
          <p:cNvSpPr>
            <a:spLocks noGrp="1"/>
          </p:cNvSpPr>
          <p:nvPr>
            <p:ph type="ftr" sz="quarter" idx="11"/>
          </p:nvPr>
        </p:nvSpPr>
        <p:spPr/>
        <p:txBody>
          <a:bodyPr/>
          <a:lstStyle/>
          <a:p>
            <a:r>
              <a:rPr lang="en-US"/>
              <a:t>Counselors</a:t>
            </a:r>
          </a:p>
        </p:txBody>
      </p:sp>
      <p:sp>
        <p:nvSpPr>
          <p:cNvPr id="5" name="Slide Number Placeholder 4">
            <a:extLst>
              <a:ext uri="{FF2B5EF4-FFF2-40B4-BE49-F238E27FC236}">
                <a16:creationId xmlns:a16="http://schemas.microsoft.com/office/drawing/2014/main" id="{790D2ABF-2DBA-1D05-0233-6828DCBC4422}"/>
              </a:ext>
            </a:extLst>
          </p:cNvPr>
          <p:cNvSpPr>
            <a:spLocks noGrp="1"/>
          </p:cNvSpPr>
          <p:nvPr>
            <p:ph type="sldNum" sz="quarter" idx="12"/>
          </p:nvPr>
        </p:nvSpPr>
        <p:spPr/>
        <p:txBody>
          <a:bodyPr/>
          <a:lstStyle/>
          <a:p>
            <a:fld id="{D4EB2BA6-CBB9-4735-9180-9D2E49189ECD}" type="slidenum">
              <a:rPr lang="en-US" smtClean="0"/>
              <a:t>40</a:t>
            </a:fld>
            <a:endParaRPr lang="en-US"/>
          </a:p>
        </p:txBody>
      </p:sp>
    </p:spTree>
    <p:extLst>
      <p:ext uri="{BB962C8B-B14F-4D97-AF65-F5344CB8AC3E}">
        <p14:creationId xmlns:p14="http://schemas.microsoft.com/office/powerpoint/2010/main" val="3903282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22CB91-4403-4D03-F34E-65A3481E39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769E73-12FE-90A5-F503-5780634037DE}"/>
              </a:ext>
            </a:extLst>
          </p:cNvPr>
          <p:cNvSpPr>
            <a:spLocks noGrp="1"/>
          </p:cNvSpPr>
          <p:nvPr>
            <p:ph type="title"/>
          </p:nvPr>
        </p:nvSpPr>
        <p:spPr/>
        <p:txBody>
          <a:bodyPr/>
          <a:lstStyle/>
          <a:p>
            <a:r>
              <a:rPr lang="en-US"/>
              <a:t>4. Campus Needs - Counselors</a:t>
            </a:r>
            <a:endParaRPr lang="en-US" dirty="0"/>
          </a:p>
        </p:txBody>
      </p:sp>
      <p:sp>
        <p:nvSpPr>
          <p:cNvPr id="3" name="Content Placeholder 2">
            <a:extLst>
              <a:ext uri="{FF2B5EF4-FFF2-40B4-BE49-F238E27FC236}">
                <a16:creationId xmlns:a16="http://schemas.microsoft.com/office/drawing/2014/main" id="{ED3E6F11-7AA2-0A7F-A119-BAB561E5E376}"/>
              </a:ext>
            </a:extLst>
          </p:cNvPr>
          <p:cNvSpPr>
            <a:spLocks noGrp="1"/>
          </p:cNvSpPr>
          <p:nvPr>
            <p:ph idx="1"/>
          </p:nvPr>
        </p:nvSpPr>
        <p:spPr/>
        <p:txBody>
          <a:bodyPr vert="horz" lIns="91440" tIns="45720" rIns="91440" bIns="45720" rtlCol="0" anchor="t">
            <a:noAutofit/>
          </a:bodyPr>
          <a:lstStyle/>
          <a:p>
            <a:pPr marL="0" indent="0">
              <a:buNone/>
            </a:pPr>
            <a:r>
              <a:rPr lang="en-US" sz="2200">
                <a:ea typeface="Calibri"/>
                <a:cs typeface="Calibri"/>
              </a:rPr>
              <a:t>Counselors expressed needs for support </a:t>
            </a:r>
            <a:r>
              <a:rPr lang="en-US" sz="2200" dirty="0">
                <a:ea typeface="Calibri"/>
                <a:cs typeface="Calibri"/>
              </a:rPr>
              <a:t>in three areas: improved systems and processes, better communications and opportunities to engage in collaboration, and staffing resources to alleviate the burnout they are experiencing. </a:t>
            </a:r>
            <a:endParaRPr lang="en-US">
              <a:ea typeface="Calibri"/>
              <a:cs typeface="Calibri"/>
            </a:endParaRPr>
          </a:p>
          <a:p>
            <a:endParaRPr lang="en-US" sz="2200" dirty="0">
              <a:ea typeface="Calibri"/>
              <a:cs typeface="Calibri"/>
            </a:endParaRPr>
          </a:p>
          <a:p>
            <a:r>
              <a:rPr lang="en-US" sz="2200" i="1" dirty="0">
                <a:ea typeface="Calibri"/>
                <a:cs typeface="Calibri"/>
              </a:rPr>
              <a:t>(Referring to appointment scheduling) </a:t>
            </a:r>
            <a:r>
              <a:rPr lang="en-US" sz="2200" i="1" dirty="0">
                <a:ea typeface="+mn-lt"/>
                <a:cs typeface="+mn-lt"/>
              </a:rPr>
              <a:t>"We don't have privilege to talk tomorrow. 2 weeks in advance."</a:t>
            </a:r>
          </a:p>
          <a:p>
            <a:endParaRPr lang="en-US" sz="2200" i="1" dirty="0">
              <a:ea typeface="+mn-lt"/>
              <a:cs typeface="+mn-lt"/>
            </a:endParaRPr>
          </a:p>
          <a:p>
            <a:r>
              <a:rPr lang="en-US" sz="2200" i="1" dirty="0">
                <a:ea typeface="+mn-lt"/>
                <a:cs typeface="+mn-lt"/>
              </a:rPr>
              <a:t>"We don't know when our first day of registration is going to be. We don't get the proper information to do the simplest things. Give us the tools and give us the information. We don't get information to the students. If we don't know it, the student doesn't know it."</a:t>
            </a:r>
          </a:p>
          <a:p>
            <a:endParaRPr lang="en-US" sz="2200" i="1" dirty="0">
              <a:ea typeface="+mn-lt"/>
              <a:cs typeface="+mn-lt"/>
            </a:endParaRPr>
          </a:p>
          <a:p>
            <a:r>
              <a:rPr lang="en-US" sz="2200" i="1" dirty="0">
                <a:ea typeface="Calibri"/>
                <a:cs typeface="Calibri"/>
              </a:rPr>
              <a:t>"We are advocating for processes that don't burn us out"</a:t>
            </a:r>
          </a:p>
          <a:p>
            <a:endParaRPr lang="en-US" sz="2200" i="1" dirty="0">
              <a:ea typeface="Calibri"/>
              <a:cs typeface="Calibri"/>
            </a:endParaRPr>
          </a:p>
          <a:p>
            <a:endParaRPr lang="en-US" sz="2200" dirty="0">
              <a:ea typeface="Calibri"/>
              <a:cs typeface="Calibri"/>
            </a:endParaRPr>
          </a:p>
          <a:p>
            <a:endParaRPr lang="en-US" sz="2000" i="1" dirty="0">
              <a:ea typeface="Calibri"/>
              <a:cs typeface="Calibri"/>
            </a:endParaRPr>
          </a:p>
          <a:p>
            <a:endParaRPr lang="en-US" sz="2000">
              <a:ea typeface="Calibri"/>
              <a:cs typeface="Calibri"/>
            </a:endParaRPr>
          </a:p>
          <a:p>
            <a:endParaRPr lang="en-US" sz="2000">
              <a:ea typeface="Calibri"/>
              <a:cs typeface="Calibri"/>
            </a:endParaRPr>
          </a:p>
          <a:p>
            <a:endParaRPr lang="en-US" sz="2000">
              <a:ea typeface="Calibri"/>
              <a:cs typeface="Calibri"/>
            </a:endParaRPr>
          </a:p>
          <a:p>
            <a:endParaRPr lang="en-US" sz="2000">
              <a:ea typeface="Calibri"/>
              <a:cs typeface="Calibri"/>
            </a:endParaRPr>
          </a:p>
          <a:p>
            <a:endParaRPr lang="en-US">
              <a:ea typeface="Calibri"/>
              <a:cs typeface="Calibri"/>
            </a:endParaRPr>
          </a:p>
          <a:p>
            <a:endParaRPr lang="en-US">
              <a:ea typeface="Calibri"/>
              <a:cs typeface="Calibri"/>
            </a:endParaRPr>
          </a:p>
        </p:txBody>
      </p:sp>
      <p:sp>
        <p:nvSpPr>
          <p:cNvPr id="4" name="Footer Placeholder 3">
            <a:extLst>
              <a:ext uri="{FF2B5EF4-FFF2-40B4-BE49-F238E27FC236}">
                <a16:creationId xmlns:a16="http://schemas.microsoft.com/office/drawing/2014/main" id="{4342022F-9509-56F0-82E8-F2859256547A}"/>
              </a:ext>
            </a:extLst>
          </p:cNvPr>
          <p:cNvSpPr>
            <a:spLocks noGrp="1"/>
          </p:cNvSpPr>
          <p:nvPr>
            <p:ph type="ftr" sz="quarter" idx="11"/>
          </p:nvPr>
        </p:nvSpPr>
        <p:spPr/>
        <p:txBody>
          <a:bodyPr/>
          <a:lstStyle/>
          <a:p>
            <a:r>
              <a:rPr lang="en-US"/>
              <a:t>Counselors</a:t>
            </a:r>
          </a:p>
        </p:txBody>
      </p:sp>
      <p:sp>
        <p:nvSpPr>
          <p:cNvPr id="5" name="Slide Number Placeholder 4">
            <a:extLst>
              <a:ext uri="{FF2B5EF4-FFF2-40B4-BE49-F238E27FC236}">
                <a16:creationId xmlns:a16="http://schemas.microsoft.com/office/drawing/2014/main" id="{8489CB0C-6567-0EC0-BF35-F06AD908F043}"/>
              </a:ext>
            </a:extLst>
          </p:cNvPr>
          <p:cNvSpPr>
            <a:spLocks noGrp="1"/>
          </p:cNvSpPr>
          <p:nvPr>
            <p:ph type="sldNum" sz="quarter" idx="12"/>
          </p:nvPr>
        </p:nvSpPr>
        <p:spPr/>
        <p:txBody>
          <a:bodyPr/>
          <a:lstStyle/>
          <a:p>
            <a:fld id="{D4EB2BA6-CBB9-4735-9180-9D2E49189ECD}" type="slidenum">
              <a:rPr lang="en-US" smtClean="0"/>
              <a:t>41</a:t>
            </a:fld>
            <a:endParaRPr lang="en-US"/>
          </a:p>
        </p:txBody>
      </p:sp>
    </p:spTree>
    <p:extLst>
      <p:ext uri="{BB962C8B-B14F-4D97-AF65-F5344CB8AC3E}">
        <p14:creationId xmlns:p14="http://schemas.microsoft.com/office/powerpoint/2010/main" val="1602485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22CB91-4403-4D03-F34E-65A3481E39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769E73-12FE-90A5-F503-5780634037DE}"/>
              </a:ext>
            </a:extLst>
          </p:cNvPr>
          <p:cNvSpPr>
            <a:spLocks noGrp="1"/>
          </p:cNvSpPr>
          <p:nvPr>
            <p:ph type="title"/>
          </p:nvPr>
        </p:nvSpPr>
        <p:spPr/>
        <p:txBody>
          <a:bodyPr/>
          <a:lstStyle/>
          <a:p>
            <a:r>
              <a:rPr lang="en-US" dirty="0"/>
              <a:t>4. Campus Needs - Technology</a:t>
            </a:r>
          </a:p>
        </p:txBody>
      </p:sp>
      <p:sp>
        <p:nvSpPr>
          <p:cNvPr id="3" name="Content Placeholder 2">
            <a:extLst>
              <a:ext uri="{FF2B5EF4-FFF2-40B4-BE49-F238E27FC236}">
                <a16:creationId xmlns:a16="http://schemas.microsoft.com/office/drawing/2014/main" id="{ED3E6F11-7AA2-0A7F-A119-BAB561E5E376}"/>
              </a:ext>
            </a:extLst>
          </p:cNvPr>
          <p:cNvSpPr>
            <a:spLocks noGrp="1"/>
          </p:cNvSpPr>
          <p:nvPr>
            <p:ph idx="1"/>
          </p:nvPr>
        </p:nvSpPr>
        <p:spPr/>
        <p:txBody>
          <a:bodyPr vert="horz" lIns="91440" tIns="45720" rIns="91440" bIns="45720" rtlCol="0" anchor="t">
            <a:normAutofit/>
          </a:bodyPr>
          <a:lstStyle/>
          <a:p>
            <a:pPr marL="0" indent="0">
              <a:buNone/>
            </a:pPr>
            <a:r>
              <a:rPr lang="en-US">
                <a:ea typeface="Calibri"/>
                <a:cs typeface="Calibri"/>
              </a:rPr>
              <a:t>Counselors discussed technology </a:t>
            </a:r>
            <a:r>
              <a:rPr lang="en-US" dirty="0">
                <a:ea typeface="Calibri"/>
                <a:cs typeface="Calibri"/>
              </a:rPr>
              <a:t>as a solution to improve service across campus.  Technology needs include new hardware to support counselors, and applications to improve information flow. </a:t>
            </a:r>
            <a:endParaRPr lang="en-US">
              <a:ea typeface="Calibri"/>
              <a:cs typeface="Calibri"/>
            </a:endParaRPr>
          </a:p>
          <a:p>
            <a:endParaRPr lang="en-US">
              <a:ea typeface="Calibri"/>
              <a:cs typeface="Calibri"/>
            </a:endParaRPr>
          </a:p>
          <a:p>
            <a:r>
              <a:rPr lang="en-US" i="1" dirty="0">
                <a:ea typeface="+mn-lt"/>
                <a:cs typeface="+mn-lt"/>
              </a:rPr>
              <a:t>"My laptop decided to turn off. It took me 10 minutes to get it going on."</a:t>
            </a:r>
            <a:endParaRPr lang="en-US" i="1" dirty="0">
              <a:ea typeface="Calibri"/>
              <a:cs typeface="Calibri"/>
            </a:endParaRPr>
          </a:p>
          <a:p>
            <a:endParaRPr lang="en-US">
              <a:ea typeface="+mn-lt"/>
              <a:cs typeface="+mn-lt"/>
            </a:endParaRPr>
          </a:p>
          <a:p>
            <a:r>
              <a:rPr lang="en-US" i="1" dirty="0">
                <a:ea typeface="+mn-lt"/>
                <a:cs typeface="+mn-lt"/>
              </a:rPr>
              <a:t>"We should integrate technology that will get students connected with different programs. One example, is that a counselor can complete a form so that when they talk to financial aid (for example), financial aid will know exactly what the student will need."</a:t>
            </a:r>
            <a:endParaRPr lang="en-US" i="1" dirty="0">
              <a:ea typeface="Calibri"/>
              <a:cs typeface="Calibri"/>
            </a:endParaRPr>
          </a:p>
        </p:txBody>
      </p:sp>
      <p:sp>
        <p:nvSpPr>
          <p:cNvPr id="4" name="Footer Placeholder 3">
            <a:extLst>
              <a:ext uri="{FF2B5EF4-FFF2-40B4-BE49-F238E27FC236}">
                <a16:creationId xmlns:a16="http://schemas.microsoft.com/office/drawing/2014/main" id="{733E2D16-D2B4-0DF0-C706-F48A226FE63D}"/>
              </a:ext>
            </a:extLst>
          </p:cNvPr>
          <p:cNvSpPr>
            <a:spLocks noGrp="1"/>
          </p:cNvSpPr>
          <p:nvPr>
            <p:ph type="ftr" sz="quarter" idx="11"/>
          </p:nvPr>
        </p:nvSpPr>
        <p:spPr/>
        <p:txBody>
          <a:bodyPr/>
          <a:lstStyle/>
          <a:p>
            <a:r>
              <a:rPr lang="en-US"/>
              <a:t>Counselors</a:t>
            </a:r>
          </a:p>
        </p:txBody>
      </p:sp>
      <p:sp>
        <p:nvSpPr>
          <p:cNvPr id="5" name="Slide Number Placeholder 4">
            <a:extLst>
              <a:ext uri="{FF2B5EF4-FFF2-40B4-BE49-F238E27FC236}">
                <a16:creationId xmlns:a16="http://schemas.microsoft.com/office/drawing/2014/main" id="{50E032EF-9C5A-1C3A-8320-20EC39E5A294}"/>
              </a:ext>
            </a:extLst>
          </p:cNvPr>
          <p:cNvSpPr>
            <a:spLocks noGrp="1"/>
          </p:cNvSpPr>
          <p:nvPr>
            <p:ph type="sldNum" sz="quarter" idx="12"/>
          </p:nvPr>
        </p:nvSpPr>
        <p:spPr/>
        <p:txBody>
          <a:bodyPr/>
          <a:lstStyle/>
          <a:p>
            <a:fld id="{D4EB2BA6-CBB9-4735-9180-9D2E49189ECD}" type="slidenum">
              <a:rPr lang="en-US" smtClean="0"/>
              <a:t>42</a:t>
            </a:fld>
            <a:endParaRPr lang="en-US"/>
          </a:p>
        </p:txBody>
      </p:sp>
    </p:spTree>
    <p:extLst>
      <p:ext uri="{BB962C8B-B14F-4D97-AF65-F5344CB8AC3E}">
        <p14:creationId xmlns:p14="http://schemas.microsoft.com/office/powerpoint/2010/main" val="23851169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CD73E-B454-E7FD-2AB0-C76DD85BFF82}"/>
              </a:ext>
            </a:extLst>
          </p:cNvPr>
          <p:cNvSpPr>
            <a:spLocks noGrp="1"/>
          </p:cNvSpPr>
          <p:nvPr>
            <p:ph type="title"/>
          </p:nvPr>
        </p:nvSpPr>
        <p:spPr/>
        <p:txBody>
          <a:bodyPr/>
          <a:lstStyle/>
          <a:p>
            <a:r>
              <a:rPr lang="en-US"/>
              <a:t>Conclusion – Areas of Opportunity </a:t>
            </a:r>
          </a:p>
        </p:txBody>
      </p:sp>
      <p:sp>
        <p:nvSpPr>
          <p:cNvPr id="3" name="Content Placeholder 2">
            <a:extLst>
              <a:ext uri="{FF2B5EF4-FFF2-40B4-BE49-F238E27FC236}">
                <a16:creationId xmlns:a16="http://schemas.microsoft.com/office/drawing/2014/main" id="{45DE2EF9-F74B-FF6C-5385-AAE8BDB60079}"/>
              </a:ext>
            </a:extLst>
          </p:cNvPr>
          <p:cNvSpPr>
            <a:spLocks noGrp="1"/>
          </p:cNvSpPr>
          <p:nvPr>
            <p:ph idx="1"/>
          </p:nvPr>
        </p:nvSpPr>
        <p:spPr>
          <a:xfrm>
            <a:off x="534353" y="2377924"/>
            <a:ext cx="6703695" cy="6888656"/>
          </a:xfrm>
        </p:spPr>
        <p:txBody>
          <a:bodyPr vert="horz" lIns="91440" tIns="45720" rIns="91440" bIns="45720" rtlCol="0" anchor="t">
            <a:noAutofit/>
          </a:bodyPr>
          <a:lstStyle/>
          <a:p>
            <a:pPr marL="0" indent="0">
              <a:buNone/>
            </a:pPr>
            <a:r>
              <a:rPr lang="en-US" sz="1600" dirty="0">
                <a:ea typeface="Calibri" panose="020F0502020204030204"/>
                <a:cs typeface="Calibri" panose="020F0502020204030204"/>
              </a:rPr>
              <a:t>Data from the employee listening sessions provided valuable insights into how employees are currently contributing to student success, what is working well, challenges from their vantage point, and what needs would support their role. Some commonalities across the listening sessions was the employee's dedication to the College's mission of serving students and providing a welcoming environment along with the numerous resources that are offered. As the College continues to work towards Mt. SAC 2035 some areas of opportunity to consider for employees: </a:t>
            </a:r>
          </a:p>
          <a:p>
            <a:pPr marL="342900" indent="-342900"/>
            <a:endParaRPr lang="en-US" sz="1600" dirty="0">
              <a:ea typeface="Calibri" panose="020F0502020204030204"/>
              <a:cs typeface="Calibri" panose="020F0502020204030204"/>
            </a:endParaRPr>
          </a:p>
          <a:p>
            <a:pPr marL="342900" indent="-342900"/>
            <a:r>
              <a:rPr lang="en-US" sz="1600" dirty="0">
                <a:ea typeface="Calibri" panose="020F0502020204030204"/>
                <a:cs typeface="Calibri" panose="020F0502020204030204"/>
              </a:rPr>
              <a:t>Improve processes and practices to support deaf and hard-of-hearing faculty and staff</a:t>
            </a:r>
          </a:p>
          <a:p>
            <a:pPr marL="342900" indent="-342900"/>
            <a:r>
              <a:rPr lang="en-US" sz="1600" dirty="0">
                <a:ea typeface="Calibri" panose="020F0502020204030204"/>
                <a:cs typeface="Calibri" panose="020F0502020204030204"/>
              </a:rPr>
              <a:t>Provide ongoing engagement opportunities for employees to build relationships and understand the various programs offered to students </a:t>
            </a:r>
          </a:p>
          <a:p>
            <a:pPr marL="342900" indent="-342900"/>
            <a:r>
              <a:rPr lang="en-US" sz="1600" dirty="0">
                <a:ea typeface="Calibri" panose="020F0502020204030204"/>
                <a:cs typeface="Calibri" panose="020F0502020204030204"/>
              </a:rPr>
              <a:t>Diversify faculty representation across the college to reflect the student population</a:t>
            </a:r>
          </a:p>
          <a:p>
            <a:pPr marL="342900" indent="-342900"/>
            <a:r>
              <a:rPr lang="en-US" sz="1600" dirty="0">
                <a:ea typeface="Calibri" panose="020F0502020204030204"/>
                <a:cs typeface="Calibri" panose="020F0502020204030204"/>
              </a:rPr>
              <a:t>Demonstrate how employees contribute to student success as an onboarding practice</a:t>
            </a:r>
          </a:p>
          <a:p>
            <a:pPr marL="342900" indent="-342900"/>
            <a:r>
              <a:rPr lang="en-US" sz="1600" dirty="0">
                <a:ea typeface="Calibri" panose="020F0502020204030204"/>
                <a:cs typeface="Calibri" panose="020F0502020204030204"/>
              </a:rPr>
              <a:t>Acknowledge employees for their dedication the College and contributions to student success</a:t>
            </a:r>
          </a:p>
          <a:p>
            <a:pPr marL="342900" indent="-342900"/>
            <a:r>
              <a:rPr lang="en-US" sz="1600" dirty="0">
                <a:ea typeface="Calibri" panose="020F0502020204030204"/>
                <a:cs typeface="Calibri" panose="020F0502020204030204"/>
              </a:rPr>
              <a:t>Foster a culture of care, trust, and support for employees to thrive </a:t>
            </a:r>
          </a:p>
          <a:p>
            <a:pPr marL="342900" indent="-342900"/>
            <a:r>
              <a:rPr lang="en-US" sz="1600" dirty="0">
                <a:ea typeface="Calibri" panose="020F0502020204030204"/>
                <a:cs typeface="Calibri" panose="020F0502020204030204"/>
              </a:rPr>
              <a:t>Utilize the College's Restorative Justice program to support in healing and community building </a:t>
            </a:r>
          </a:p>
          <a:p>
            <a:pPr marL="0" indent="0">
              <a:buNone/>
            </a:pPr>
            <a:endParaRPr lang="en-US" sz="1600" dirty="0">
              <a:ea typeface="Calibri" panose="020F0502020204030204"/>
              <a:cs typeface="Calibri" panose="020F0502020204030204"/>
            </a:endParaRPr>
          </a:p>
          <a:p>
            <a:pPr marL="0" indent="0">
              <a:buNone/>
            </a:pPr>
            <a:endParaRPr lang="en-US" sz="1600" dirty="0">
              <a:ea typeface="Calibri" panose="020F0502020204030204"/>
              <a:cs typeface="Calibri" panose="020F0502020204030204"/>
            </a:endParaRPr>
          </a:p>
          <a:p>
            <a:pPr marL="0" indent="0">
              <a:buNone/>
            </a:pPr>
            <a:endParaRPr lang="en-US" sz="1600" dirty="0">
              <a:ea typeface="Calibri" panose="020F0502020204030204"/>
              <a:cs typeface="Calibri" panose="020F0502020204030204"/>
            </a:endParaRPr>
          </a:p>
          <a:p>
            <a:pPr marL="0" indent="0">
              <a:buNone/>
            </a:pPr>
            <a:endParaRPr lang="en-US" sz="1600" dirty="0">
              <a:ea typeface="Calibri" panose="020F0502020204030204"/>
              <a:cs typeface="Calibri" panose="020F0502020204030204"/>
            </a:endParaRPr>
          </a:p>
        </p:txBody>
      </p:sp>
    </p:spTree>
    <p:extLst>
      <p:ext uri="{BB962C8B-B14F-4D97-AF65-F5344CB8AC3E}">
        <p14:creationId xmlns:p14="http://schemas.microsoft.com/office/powerpoint/2010/main" val="30461889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E85A0-0C8E-FE51-3C28-CF2A43BBF64D}"/>
              </a:ext>
            </a:extLst>
          </p:cNvPr>
          <p:cNvSpPr>
            <a:spLocks noGrp="1"/>
          </p:cNvSpPr>
          <p:nvPr>
            <p:ph type="title"/>
          </p:nvPr>
        </p:nvSpPr>
        <p:spPr/>
        <p:txBody>
          <a:bodyPr/>
          <a:lstStyle/>
          <a:p>
            <a:r>
              <a:rPr lang="en-US">
                <a:ea typeface="Calibri Light"/>
                <a:cs typeface="Calibri Light"/>
              </a:rPr>
              <a:t>Appendix</a:t>
            </a:r>
            <a:endParaRPr lang="en-US"/>
          </a:p>
        </p:txBody>
      </p:sp>
    </p:spTree>
    <p:extLst>
      <p:ext uri="{BB962C8B-B14F-4D97-AF65-F5344CB8AC3E}">
        <p14:creationId xmlns:p14="http://schemas.microsoft.com/office/powerpoint/2010/main" val="900022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B55A8E-673D-632D-E015-A3A6D045A5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736450-B56B-47AD-BCDF-E73F3F167FC2}"/>
              </a:ext>
            </a:extLst>
          </p:cNvPr>
          <p:cNvSpPr>
            <a:spLocks noGrp="1"/>
          </p:cNvSpPr>
          <p:nvPr>
            <p:ph type="title"/>
          </p:nvPr>
        </p:nvSpPr>
        <p:spPr/>
        <p:txBody>
          <a:bodyPr>
            <a:normAutofit fontScale="90000"/>
          </a:bodyPr>
          <a:lstStyle/>
          <a:p>
            <a:r>
              <a:rPr lang="en-US"/>
              <a:t>Appendix A</a:t>
            </a:r>
            <a:br>
              <a:rPr lang="en-US" dirty="0"/>
            </a:br>
            <a:r>
              <a:rPr lang="en-US"/>
              <a:t>651 Classified Employee Demographics</a:t>
            </a:r>
          </a:p>
        </p:txBody>
      </p:sp>
      <p:graphicFrame>
        <p:nvGraphicFramePr>
          <p:cNvPr id="4" name="Table 3">
            <a:extLst>
              <a:ext uri="{FF2B5EF4-FFF2-40B4-BE49-F238E27FC236}">
                <a16:creationId xmlns:a16="http://schemas.microsoft.com/office/drawing/2014/main" id="{0A8C0053-7E89-4363-0CC9-AA52A7BDA3A0}"/>
              </a:ext>
            </a:extLst>
          </p:cNvPr>
          <p:cNvGraphicFramePr>
            <a:graphicFrameLocks noGrp="1"/>
          </p:cNvGraphicFramePr>
          <p:nvPr/>
        </p:nvGraphicFramePr>
        <p:xfrm>
          <a:off x="534352" y="2479678"/>
          <a:ext cx="6590348" cy="2205984"/>
        </p:xfrm>
        <a:graphic>
          <a:graphicData uri="http://schemas.openxmlformats.org/drawingml/2006/table">
            <a:tbl>
              <a:tblPr firstRow="1" bandRow="1">
                <a:tableStyleId>{5C22544A-7EE6-4342-B048-85BDC9FD1C3A}</a:tableStyleId>
              </a:tblPr>
              <a:tblGrid>
                <a:gridCol w="3295174">
                  <a:extLst>
                    <a:ext uri="{9D8B030D-6E8A-4147-A177-3AD203B41FA5}">
                      <a16:colId xmlns:a16="http://schemas.microsoft.com/office/drawing/2014/main" val="2092905352"/>
                    </a:ext>
                  </a:extLst>
                </a:gridCol>
                <a:gridCol w="3295174">
                  <a:extLst>
                    <a:ext uri="{9D8B030D-6E8A-4147-A177-3AD203B41FA5}">
                      <a16:colId xmlns:a16="http://schemas.microsoft.com/office/drawing/2014/main" val="3802013118"/>
                    </a:ext>
                  </a:extLst>
                </a:gridCol>
              </a:tblGrid>
              <a:tr h="367664">
                <a:tc gridSpan="2">
                  <a:txBody>
                    <a:bodyPr/>
                    <a:lstStyle/>
                    <a:p>
                      <a:r>
                        <a:rPr lang="en-US" sz="1600">
                          <a:solidFill>
                            <a:schemeClr val="bg1"/>
                          </a:solidFill>
                          <a:latin typeface="+mn-lt"/>
                        </a:rPr>
                        <a:t>Number of years at Mt. SAC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8506422"/>
                  </a:ext>
                </a:extLst>
              </a:tr>
              <a:tr h="367664">
                <a:tc>
                  <a:txBody>
                    <a:bodyPr/>
                    <a:lstStyle/>
                    <a:p>
                      <a:r>
                        <a:rPr lang="en-US" sz="1600">
                          <a:solidFill>
                            <a:schemeClr val="tx1"/>
                          </a:solidFill>
                          <a:latin typeface="+mn-lt"/>
                        </a:rPr>
                        <a:t>1-5 years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1546652"/>
                  </a:ext>
                </a:extLst>
              </a:tr>
              <a:tr h="367664">
                <a:tc>
                  <a:txBody>
                    <a:bodyPr/>
                    <a:lstStyle/>
                    <a:p>
                      <a:r>
                        <a:rPr lang="en-US" sz="1600">
                          <a:solidFill>
                            <a:schemeClr val="tx1"/>
                          </a:solidFill>
                          <a:latin typeface="+mn-lt"/>
                        </a:rPr>
                        <a:t>6-10 years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3328059"/>
                  </a:ext>
                </a:extLst>
              </a:tr>
              <a:tr h="367664">
                <a:tc>
                  <a:txBody>
                    <a:bodyPr/>
                    <a:lstStyle/>
                    <a:p>
                      <a:r>
                        <a:rPr lang="en-US" sz="1600">
                          <a:solidFill>
                            <a:schemeClr val="tx1"/>
                          </a:solidFill>
                          <a:latin typeface="+mn-lt"/>
                        </a:rPr>
                        <a:t>11-15 years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4626101"/>
                  </a:ext>
                </a:extLst>
              </a:tr>
              <a:tr h="367664">
                <a:tc>
                  <a:txBody>
                    <a:bodyPr/>
                    <a:lstStyle/>
                    <a:p>
                      <a:r>
                        <a:rPr lang="en-US" sz="1600">
                          <a:solidFill>
                            <a:schemeClr val="tx1"/>
                          </a:solidFill>
                          <a:latin typeface="+mn-lt"/>
                        </a:rPr>
                        <a:t>16-20 years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87299964"/>
                  </a:ext>
                </a:extLst>
              </a:tr>
              <a:tr h="367664">
                <a:tc>
                  <a:txBody>
                    <a:bodyPr/>
                    <a:lstStyle/>
                    <a:p>
                      <a:r>
                        <a:rPr lang="en-US" sz="1600">
                          <a:solidFill>
                            <a:schemeClr val="tx1"/>
                          </a:solidFill>
                          <a:latin typeface="+mn-lt"/>
                        </a:rPr>
                        <a:t>20 years or more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45280347"/>
                  </a:ext>
                </a:extLst>
              </a:tr>
            </a:tbl>
          </a:graphicData>
        </a:graphic>
      </p:graphicFrame>
      <p:graphicFrame>
        <p:nvGraphicFramePr>
          <p:cNvPr id="5" name="Table 4">
            <a:extLst>
              <a:ext uri="{FF2B5EF4-FFF2-40B4-BE49-F238E27FC236}">
                <a16:creationId xmlns:a16="http://schemas.microsoft.com/office/drawing/2014/main" id="{738A3ED6-06CF-14CA-7578-B4D6635FEADC}"/>
              </a:ext>
            </a:extLst>
          </p:cNvPr>
          <p:cNvGraphicFramePr>
            <a:graphicFrameLocks noGrp="1"/>
          </p:cNvGraphicFramePr>
          <p:nvPr/>
        </p:nvGraphicFramePr>
        <p:xfrm>
          <a:off x="534352" y="4685662"/>
          <a:ext cx="6590348" cy="3308976"/>
        </p:xfrm>
        <a:graphic>
          <a:graphicData uri="http://schemas.openxmlformats.org/drawingml/2006/table">
            <a:tbl>
              <a:tblPr firstRow="1" bandRow="1">
                <a:tableStyleId>{5C22544A-7EE6-4342-B048-85BDC9FD1C3A}</a:tableStyleId>
              </a:tblPr>
              <a:tblGrid>
                <a:gridCol w="3295174">
                  <a:extLst>
                    <a:ext uri="{9D8B030D-6E8A-4147-A177-3AD203B41FA5}">
                      <a16:colId xmlns:a16="http://schemas.microsoft.com/office/drawing/2014/main" val="2092905352"/>
                    </a:ext>
                  </a:extLst>
                </a:gridCol>
                <a:gridCol w="3295174">
                  <a:extLst>
                    <a:ext uri="{9D8B030D-6E8A-4147-A177-3AD203B41FA5}">
                      <a16:colId xmlns:a16="http://schemas.microsoft.com/office/drawing/2014/main" val="3802013118"/>
                    </a:ext>
                  </a:extLst>
                </a:gridCol>
              </a:tblGrid>
              <a:tr h="367664">
                <a:tc gridSpan="2">
                  <a:txBody>
                    <a:bodyPr/>
                    <a:lstStyle/>
                    <a:p>
                      <a:r>
                        <a:rPr lang="en-US" sz="1600">
                          <a:solidFill>
                            <a:schemeClr val="bg1"/>
                          </a:solidFill>
                          <a:latin typeface="+mn-lt"/>
                        </a:rPr>
                        <a:t>Race/Ethnicity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8506422"/>
                  </a:ext>
                </a:extLst>
              </a:tr>
              <a:tr h="367664">
                <a:tc>
                  <a:txBody>
                    <a:bodyPr/>
                    <a:lstStyle/>
                    <a:p>
                      <a:r>
                        <a:rPr lang="en-US" sz="1600">
                          <a:solidFill>
                            <a:schemeClr val="tx1"/>
                          </a:solidFill>
                          <a:latin typeface="+mn-lt"/>
                        </a:rPr>
                        <a:t>Asian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1546652"/>
                  </a:ext>
                </a:extLst>
              </a:tr>
              <a:tr h="367664">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600">
                          <a:solidFill>
                            <a:schemeClr val="tx1"/>
                          </a:solidFill>
                          <a:latin typeface="+mn-lt"/>
                        </a:rPr>
                        <a:t>Black/African American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3328059"/>
                  </a:ext>
                </a:extLst>
              </a:tr>
              <a:tr h="367664">
                <a:tc>
                  <a:txBody>
                    <a:bodyPr/>
                    <a:lstStyle/>
                    <a:p>
                      <a:r>
                        <a:rPr lang="en-US" sz="1600">
                          <a:solidFill>
                            <a:schemeClr val="tx1"/>
                          </a:solidFill>
                          <a:latin typeface="+mn-lt"/>
                        </a:rPr>
                        <a:t>Latine/x/Hispanic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75909841"/>
                  </a:ext>
                </a:extLst>
              </a:tr>
              <a:tr h="367664">
                <a:tc>
                  <a:txBody>
                    <a:bodyPr/>
                    <a:lstStyle/>
                    <a:p>
                      <a:r>
                        <a:rPr lang="en-US" sz="1600">
                          <a:solidFill>
                            <a:schemeClr val="tx1"/>
                          </a:solidFill>
                          <a:latin typeface="+mn-lt"/>
                        </a:rPr>
                        <a:t>Native American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4626101"/>
                  </a:ext>
                </a:extLst>
              </a:tr>
              <a:tr h="367664">
                <a:tc>
                  <a:txBody>
                    <a:bodyPr/>
                    <a:lstStyle/>
                    <a:p>
                      <a:r>
                        <a:rPr lang="en-US" sz="1600">
                          <a:solidFill>
                            <a:schemeClr val="tx1"/>
                          </a:solidFill>
                          <a:latin typeface="+mn-lt"/>
                        </a:rPr>
                        <a:t>Pacific Islander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83329287"/>
                  </a:ext>
                </a:extLst>
              </a:tr>
              <a:tr h="367664">
                <a:tc>
                  <a:txBody>
                    <a:bodyPr/>
                    <a:lstStyle/>
                    <a:p>
                      <a:r>
                        <a:rPr lang="en-US" sz="1600">
                          <a:solidFill>
                            <a:schemeClr val="tx1"/>
                          </a:solidFill>
                          <a:latin typeface="+mn-lt"/>
                        </a:rPr>
                        <a:t>White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87299964"/>
                  </a:ext>
                </a:extLst>
              </a:tr>
              <a:tr h="367664">
                <a:tc>
                  <a:txBody>
                    <a:bodyPr/>
                    <a:lstStyle/>
                    <a:p>
                      <a:r>
                        <a:rPr lang="en-US" sz="1600">
                          <a:solidFill>
                            <a:schemeClr val="tx1"/>
                          </a:solidFill>
                          <a:latin typeface="+mn-lt"/>
                        </a:rPr>
                        <a:t>Other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45280347"/>
                  </a:ext>
                </a:extLst>
              </a:tr>
              <a:tr h="367664">
                <a:tc>
                  <a:txBody>
                    <a:bodyPr/>
                    <a:lstStyle/>
                    <a:p>
                      <a:r>
                        <a:rPr lang="en-US" sz="1600">
                          <a:solidFill>
                            <a:schemeClr val="tx1"/>
                          </a:solidFill>
                          <a:latin typeface="+mn-lt"/>
                        </a:rPr>
                        <a:t>Unreported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5829192"/>
                  </a:ext>
                </a:extLst>
              </a:tr>
            </a:tbl>
          </a:graphicData>
        </a:graphic>
      </p:graphicFrame>
      <p:graphicFrame>
        <p:nvGraphicFramePr>
          <p:cNvPr id="8" name="Table 7">
            <a:extLst>
              <a:ext uri="{FF2B5EF4-FFF2-40B4-BE49-F238E27FC236}">
                <a16:creationId xmlns:a16="http://schemas.microsoft.com/office/drawing/2014/main" id="{655DA7FD-4B11-FE8D-F04E-A95D791B1784}"/>
              </a:ext>
            </a:extLst>
          </p:cNvPr>
          <p:cNvGraphicFramePr>
            <a:graphicFrameLocks noGrp="1"/>
          </p:cNvGraphicFramePr>
          <p:nvPr/>
        </p:nvGraphicFramePr>
        <p:xfrm>
          <a:off x="534351" y="8109574"/>
          <a:ext cx="6590348" cy="1102992"/>
        </p:xfrm>
        <a:graphic>
          <a:graphicData uri="http://schemas.openxmlformats.org/drawingml/2006/table">
            <a:tbl>
              <a:tblPr firstRow="1" bandRow="1">
                <a:tableStyleId>{5C22544A-7EE6-4342-B048-85BDC9FD1C3A}</a:tableStyleId>
              </a:tblPr>
              <a:tblGrid>
                <a:gridCol w="3295174">
                  <a:extLst>
                    <a:ext uri="{9D8B030D-6E8A-4147-A177-3AD203B41FA5}">
                      <a16:colId xmlns:a16="http://schemas.microsoft.com/office/drawing/2014/main" val="2092905352"/>
                    </a:ext>
                  </a:extLst>
                </a:gridCol>
                <a:gridCol w="3295174">
                  <a:extLst>
                    <a:ext uri="{9D8B030D-6E8A-4147-A177-3AD203B41FA5}">
                      <a16:colId xmlns:a16="http://schemas.microsoft.com/office/drawing/2014/main" val="3802013118"/>
                    </a:ext>
                  </a:extLst>
                </a:gridCol>
              </a:tblGrid>
              <a:tr h="367664">
                <a:tc gridSpan="2">
                  <a:txBody>
                    <a:bodyPr/>
                    <a:lstStyle/>
                    <a:p>
                      <a:r>
                        <a:rPr lang="en-US" sz="1600">
                          <a:solidFill>
                            <a:schemeClr val="bg1"/>
                          </a:solidFill>
                          <a:latin typeface="+mn-lt"/>
                        </a:rPr>
                        <a:t>Gender Identity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8506422"/>
                  </a:ext>
                </a:extLst>
              </a:tr>
              <a:tr h="367664">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600">
                          <a:solidFill>
                            <a:schemeClr val="tx1"/>
                          </a:solidFill>
                          <a:latin typeface="+mn-lt"/>
                        </a:rPr>
                        <a:t>Woman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3328059"/>
                  </a:ext>
                </a:extLst>
              </a:tr>
              <a:tr h="367664">
                <a:tc>
                  <a:txBody>
                    <a:bodyPr/>
                    <a:lstStyle/>
                    <a:p>
                      <a:r>
                        <a:rPr lang="en-US" sz="1600">
                          <a:solidFill>
                            <a:schemeClr val="tx1"/>
                          </a:solidFill>
                          <a:latin typeface="+mn-lt"/>
                        </a:rPr>
                        <a:t>Man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75909841"/>
                  </a:ext>
                </a:extLst>
              </a:tr>
            </a:tbl>
          </a:graphicData>
        </a:graphic>
      </p:graphicFrame>
    </p:spTree>
    <p:extLst>
      <p:ext uri="{BB962C8B-B14F-4D97-AF65-F5344CB8AC3E}">
        <p14:creationId xmlns:p14="http://schemas.microsoft.com/office/powerpoint/2010/main" val="42678263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62B3C8-8B32-08B4-10FB-DF90605FD0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B9EC4B-E22B-A26C-A882-4E3008DE0B8B}"/>
              </a:ext>
            </a:extLst>
          </p:cNvPr>
          <p:cNvSpPr>
            <a:spLocks noGrp="1"/>
          </p:cNvSpPr>
          <p:nvPr>
            <p:ph type="title"/>
          </p:nvPr>
        </p:nvSpPr>
        <p:spPr/>
        <p:txBody>
          <a:bodyPr/>
          <a:lstStyle/>
          <a:p>
            <a:r>
              <a:rPr lang="en-US"/>
              <a:t>651 Classified Employee Demographics</a:t>
            </a:r>
          </a:p>
        </p:txBody>
      </p:sp>
      <p:graphicFrame>
        <p:nvGraphicFramePr>
          <p:cNvPr id="6" name="Table 5">
            <a:extLst>
              <a:ext uri="{FF2B5EF4-FFF2-40B4-BE49-F238E27FC236}">
                <a16:creationId xmlns:a16="http://schemas.microsoft.com/office/drawing/2014/main" id="{3DC03EAE-CD58-A62C-1DBB-5CF9F9FEB61A}"/>
              </a:ext>
            </a:extLst>
          </p:cNvPr>
          <p:cNvGraphicFramePr>
            <a:graphicFrameLocks noGrp="1"/>
          </p:cNvGraphicFramePr>
          <p:nvPr/>
        </p:nvGraphicFramePr>
        <p:xfrm>
          <a:off x="591026" y="2356410"/>
          <a:ext cx="6590348" cy="2541264"/>
        </p:xfrm>
        <a:graphic>
          <a:graphicData uri="http://schemas.openxmlformats.org/drawingml/2006/table">
            <a:tbl>
              <a:tblPr firstRow="1" bandRow="1">
                <a:tableStyleId>{5C22544A-7EE6-4342-B048-85BDC9FD1C3A}</a:tableStyleId>
              </a:tblPr>
              <a:tblGrid>
                <a:gridCol w="3295174">
                  <a:extLst>
                    <a:ext uri="{9D8B030D-6E8A-4147-A177-3AD203B41FA5}">
                      <a16:colId xmlns:a16="http://schemas.microsoft.com/office/drawing/2014/main" val="2092905352"/>
                    </a:ext>
                  </a:extLst>
                </a:gridCol>
                <a:gridCol w="3295174">
                  <a:extLst>
                    <a:ext uri="{9D8B030D-6E8A-4147-A177-3AD203B41FA5}">
                      <a16:colId xmlns:a16="http://schemas.microsoft.com/office/drawing/2014/main" val="3802013118"/>
                    </a:ext>
                  </a:extLst>
                </a:gridCol>
              </a:tblGrid>
              <a:tr h="0">
                <a:tc gridSpan="2">
                  <a:txBody>
                    <a:bodyPr/>
                    <a:lstStyle/>
                    <a:p>
                      <a:r>
                        <a:rPr lang="en-US" sz="1600">
                          <a:solidFill>
                            <a:schemeClr val="bg1"/>
                          </a:solidFill>
                          <a:latin typeface="+mn-lt"/>
                        </a:rPr>
                        <a:t>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8506422"/>
                  </a:ext>
                </a:extLst>
              </a:tr>
              <a:tr h="367664">
                <a:tc>
                  <a:txBody>
                    <a:bodyPr/>
                    <a:lstStyle/>
                    <a:p>
                      <a:r>
                        <a:rPr lang="en-US" sz="1600">
                          <a:solidFill>
                            <a:schemeClr val="tx1"/>
                          </a:solidFill>
                          <a:latin typeface="+mn-lt"/>
                        </a:rPr>
                        <a:t>25-29 years 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1546652"/>
                  </a:ext>
                </a:extLst>
              </a:tr>
              <a:tr h="367664">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600">
                          <a:solidFill>
                            <a:schemeClr val="tx1"/>
                          </a:solidFill>
                          <a:latin typeface="+mn-lt"/>
                        </a:rPr>
                        <a:t>30-34 years 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3328059"/>
                  </a:ext>
                </a:extLst>
              </a:tr>
              <a:tr h="367664">
                <a:tc>
                  <a:txBody>
                    <a:bodyPr/>
                    <a:lstStyle/>
                    <a:p>
                      <a:r>
                        <a:rPr lang="en-US" sz="1600">
                          <a:solidFill>
                            <a:schemeClr val="tx1"/>
                          </a:solidFill>
                          <a:latin typeface="+mn-lt"/>
                        </a:rPr>
                        <a:t>35-30 years 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75909841"/>
                  </a:ext>
                </a:extLst>
              </a:tr>
              <a:tr h="367664">
                <a:tc>
                  <a:txBody>
                    <a:bodyPr/>
                    <a:lstStyle/>
                    <a:p>
                      <a:r>
                        <a:rPr lang="en-US" sz="1600">
                          <a:solidFill>
                            <a:schemeClr val="tx1"/>
                          </a:solidFill>
                          <a:latin typeface="+mn-lt"/>
                        </a:rPr>
                        <a:t>40-49 years 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4626101"/>
                  </a:ext>
                </a:extLst>
              </a:tr>
              <a:tr h="367664">
                <a:tc>
                  <a:txBody>
                    <a:bodyPr/>
                    <a:lstStyle/>
                    <a:p>
                      <a:r>
                        <a:rPr lang="en-US" sz="1600">
                          <a:solidFill>
                            <a:schemeClr val="tx1"/>
                          </a:solidFill>
                          <a:latin typeface="+mn-lt"/>
                        </a:rPr>
                        <a:t>50 years old or older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32407347"/>
                  </a:ext>
                </a:extLst>
              </a:tr>
              <a:tr h="367664">
                <a:tc>
                  <a:txBody>
                    <a:bodyPr/>
                    <a:lstStyle/>
                    <a:p>
                      <a:r>
                        <a:rPr lang="en-US" sz="1600">
                          <a:solidFill>
                            <a:schemeClr val="tx1"/>
                          </a:solidFill>
                          <a:latin typeface="+mn-lt"/>
                        </a:rPr>
                        <a:t>Did not share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dirty="0">
                          <a:solidFill>
                            <a:schemeClr val="tx1"/>
                          </a:solidFill>
                          <a:latin typeface="+mn-lt"/>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54704483"/>
                  </a:ext>
                </a:extLst>
              </a:tr>
            </a:tbl>
          </a:graphicData>
        </a:graphic>
      </p:graphicFrame>
      <p:graphicFrame>
        <p:nvGraphicFramePr>
          <p:cNvPr id="8" name="Table 7">
            <a:extLst>
              <a:ext uri="{FF2B5EF4-FFF2-40B4-BE49-F238E27FC236}">
                <a16:creationId xmlns:a16="http://schemas.microsoft.com/office/drawing/2014/main" id="{2549BC98-0594-F304-338E-1DDAD893B1E0}"/>
              </a:ext>
            </a:extLst>
          </p:cNvPr>
          <p:cNvGraphicFramePr>
            <a:graphicFrameLocks noGrp="1"/>
          </p:cNvGraphicFramePr>
          <p:nvPr/>
        </p:nvGraphicFramePr>
        <p:xfrm>
          <a:off x="591026" y="4897674"/>
          <a:ext cx="6590348" cy="1102992"/>
        </p:xfrm>
        <a:graphic>
          <a:graphicData uri="http://schemas.openxmlformats.org/drawingml/2006/table">
            <a:tbl>
              <a:tblPr firstRow="1" bandRow="1">
                <a:tableStyleId>{5C22544A-7EE6-4342-B048-85BDC9FD1C3A}</a:tableStyleId>
              </a:tblPr>
              <a:tblGrid>
                <a:gridCol w="3295174">
                  <a:extLst>
                    <a:ext uri="{9D8B030D-6E8A-4147-A177-3AD203B41FA5}">
                      <a16:colId xmlns:a16="http://schemas.microsoft.com/office/drawing/2014/main" val="2092905352"/>
                    </a:ext>
                  </a:extLst>
                </a:gridCol>
                <a:gridCol w="3295174">
                  <a:extLst>
                    <a:ext uri="{9D8B030D-6E8A-4147-A177-3AD203B41FA5}">
                      <a16:colId xmlns:a16="http://schemas.microsoft.com/office/drawing/2014/main" val="3802013118"/>
                    </a:ext>
                  </a:extLst>
                </a:gridCol>
              </a:tblGrid>
              <a:tr h="367664">
                <a:tc gridSpan="2">
                  <a:txBody>
                    <a:bodyPr/>
                    <a:lstStyle/>
                    <a:p>
                      <a:r>
                        <a:rPr lang="en-US" sz="1600">
                          <a:solidFill>
                            <a:schemeClr val="bg1"/>
                          </a:solidFill>
                          <a:latin typeface="+mn-lt"/>
                        </a:rPr>
                        <a:t>Sexual Identity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8506422"/>
                  </a:ext>
                </a:extLst>
              </a:tr>
              <a:tr h="367664">
                <a:tc>
                  <a:txBody>
                    <a:bodyPr/>
                    <a:lstStyle/>
                    <a:p>
                      <a:r>
                        <a:rPr lang="en-US" sz="1600">
                          <a:solidFill>
                            <a:schemeClr val="tx1"/>
                          </a:solidFill>
                          <a:latin typeface="+mn-lt"/>
                        </a:rPr>
                        <a:t>Straight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40966512"/>
                  </a:ext>
                </a:extLst>
              </a:tr>
              <a:tr h="367664">
                <a:tc>
                  <a:txBody>
                    <a:bodyPr/>
                    <a:lstStyle/>
                    <a:p>
                      <a:r>
                        <a:rPr lang="en-US" sz="1600">
                          <a:solidFill>
                            <a:schemeClr val="tx1"/>
                          </a:solidFill>
                          <a:latin typeface="+mn-lt"/>
                        </a:rPr>
                        <a:t>Did not share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52196442"/>
                  </a:ext>
                </a:extLst>
              </a:tr>
            </a:tbl>
          </a:graphicData>
        </a:graphic>
      </p:graphicFrame>
    </p:spTree>
    <p:extLst>
      <p:ext uri="{BB962C8B-B14F-4D97-AF65-F5344CB8AC3E}">
        <p14:creationId xmlns:p14="http://schemas.microsoft.com/office/powerpoint/2010/main" val="32678220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22FBE7-1010-9704-E3BD-67B421F7E3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1423C5-9578-7794-E72C-21CFF5764D3B}"/>
              </a:ext>
            </a:extLst>
          </p:cNvPr>
          <p:cNvSpPr>
            <a:spLocks noGrp="1"/>
          </p:cNvSpPr>
          <p:nvPr>
            <p:ph type="title"/>
          </p:nvPr>
        </p:nvSpPr>
        <p:spPr/>
        <p:txBody>
          <a:bodyPr vert="horz" lIns="91440" tIns="45720" rIns="91440" bIns="45720" rtlCol="0" anchor="ctr">
            <a:noAutofit/>
          </a:bodyPr>
          <a:lstStyle/>
          <a:p>
            <a:r>
              <a:rPr lang="en-US" sz="3600"/>
              <a:t>Appendix B</a:t>
            </a:r>
            <a:br>
              <a:rPr lang="en-US" sz="3600" dirty="0"/>
            </a:br>
            <a:r>
              <a:rPr lang="en-US" sz="3600"/>
              <a:t>262 Classified Employee Demographics</a:t>
            </a:r>
            <a:endParaRPr lang="en-US" sz="3600">
              <a:ea typeface="Calibri Light"/>
              <a:cs typeface="Calibri Light"/>
            </a:endParaRPr>
          </a:p>
        </p:txBody>
      </p:sp>
      <p:graphicFrame>
        <p:nvGraphicFramePr>
          <p:cNvPr id="4" name="Table 3">
            <a:extLst>
              <a:ext uri="{FF2B5EF4-FFF2-40B4-BE49-F238E27FC236}">
                <a16:creationId xmlns:a16="http://schemas.microsoft.com/office/drawing/2014/main" id="{6FB56051-2B36-0909-D930-79C35247F134}"/>
              </a:ext>
            </a:extLst>
          </p:cNvPr>
          <p:cNvGraphicFramePr>
            <a:graphicFrameLocks noGrp="1"/>
          </p:cNvGraphicFramePr>
          <p:nvPr/>
        </p:nvGraphicFramePr>
        <p:xfrm>
          <a:off x="534352" y="2479678"/>
          <a:ext cx="6590348" cy="2205984"/>
        </p:xfrm>
        <a:graphic>
          <a:graphicData uri="http://schemas.openxmlformats.org/drawingml/2006/table">
            <a:tbl>
              <a:tblPr firstRow="1" bandRow="1">
                <a:tableStyleId>{5C22544A-7EE6-4342-B048-85BDC9FD1C3A}</a:tableStyleId>
              </a:tblPr>
              <a:tblGrid>
                <a:gridCol w="3295174">
                  <a:extLst>
                    <a:ext uri="{9D8B030D-6E8A-4147-A177-3AD203B41FA5}">
                      <a16:colId xmlns:a16="http://schemas.microsoft.com/office/drawing/2014/main" val="2092905352"/>
                    </a:ext>
                  </a:extLst>
                </a:gridCol>
                <a:gridCol w="3295174">
                  <a:extLst>
                    <a:ext uri="{9D8B030D-6E8A-4147-A177-3AD203B41FA5}">
                      <a16:colId xmlns:a16="http://schemas.microsoft.com/office/drawing/2014/main" val="3802013118"/>
                    </a:ext>
                  </a:extLst>
                </a:gridCol>
              </a:tblGrid>
              <a:tr h="367664">
                <a:tc gridSpan="2">
                  <a:txBody>
                    <a:bodyPr/>
                    <a:lstStyle/>
                    <a:p>
                      <a:r>
                        <a:rPr lang="en-US" sz="1600">
                          <a:solidFill>
                            <a:schemeClr val="bg1"/>
                          </a:solidFill>
                          <a:latin typeface="+mn-lt"/>
                        </a:rPr>
                        <a:t>Number of years at Mt. SAC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8506422"/>
                  </a:ext>
                </a:extLst>
              </a:tr>
              <a:tr h="367664">
                <a:tc>
                  <a:txBody>
                    <a:bodyPr/>
                    <a:lstStyle/>
                    <a:p>
                      <a:r>
                        <a:rPr lang="en-US" sz="1600">
                          <a:solidFill>
                            <a:schemeClr val="tx1"/>
                          </a:solidFill>
                          <a:latin typeface="+mn-lt"/>
                        </a:rPr>
                        <a:t>1-5 years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1546652"/>
                  </a:ext>
                </a:extLst>
              </a:tr>
              <a:tr h="367664">
                <a:tc>
                  <a:txBody>
                    <a:bodyPr/>
                    <a:lstStyle/>
                    <a:p>
                      <a:r>
                        <a:rPr lang="en-US" sz="1600">
                          <a:solidFill>
                            <a:schemeClr val="tx1"/>
                          </a:solidFill>
                          <a:latin typeface="+mn-lt"/>
                        </a:rPr>
                        <a:t>6-10 years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3328059"/>
                  </a:ext>
                </a:extLst>
              </a:tr>
              <a:tr h="367664">
                <a:tc>
                  <a:txBody>
                    <a:bodyPr/>
                    <a:lstStyle/>
                    <a:p>
                      <a:r>
                        <a:rPr lang="en-US" sz="1600">
                          <a:solidFill>
                            <a:schemeClr val="tx1"/>
                          </a:solidFill>
                          <a:latin typeface="+mn-lt"/>
                        </a:rPr>
                        <a:t>11-15 years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4626101"/>
                  </a:ext>
                </a:extLst>
              </a:tr>
              <a:tr h="367664">
                <a:tc>
                  <a:txBody>
                    <a:bodyPr/>
                    <a:lstStyle/>
                    <a:p>
                      <a:r>
                        <a:rPr lang="en-US" sz="1600">
                          <a:solidFill>
                            <a:schemeClr val="tx1"/>
                          </a:solidFill>
                          <a:latin typeface="+mn-lt"/>
                        </a:rPr>
                        <a:t>16-20 years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87299964"/>
                  </a:ext>
                </a:extLst>
              </a:tr>
              <a:tr h="367664">
                <a:tc>
                  <a:txBody>
                    <a:bodyPr/>
                    <a:lstStyle/>
                    <a:p>
                      <a:r>
                        <a:rPr lang="en-US" sz="1600">
                          <a:solidFill>
                            <a:schemeClr val="tx1"/>
                          </a:solidFill>
                          <a:latin typeface="+mn-lt"/>
                        </a:rPr>
                        <a:t>20 years or more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45280347"/>
                  </a:ext>
                </a:extLst>
              </a:tr>
            </a:tbl>
          </a:graphicData>
        </a:graphic>
      </p:graphicFrame>
      <p:graphicFrame>
        <p:nvGraphicFramePr>
          <p:cNvPr id="5" name="Table 4">
            <a:extLst>
              <a:ext uri="{FF2B5EF4-FFF2-40B4-BE49-F238E27FC236}">
                <a16:creationId xmlns:a16="http://schemas.microsoft.com/office/drawing/2014/main" id="{D075A7AA-B246-9386-C351-3435853C74EC}"/>
              </a:ext>
            </a:extLst>
          </p:cNvPr>
          <p:cNvGraphicFramePr>
            <a:graphicFrameLocks noGrp="1"/>
          </p:cNvGraphicFramePr>
          <p:nvPr/>
        </p:nvGraphicFramePr>
        <p:xfrm>
          <a:off x="534352" y="4685662"/>
          <a:ext cx="6590348" cy="2941312"/>
        </p:xfrm>
        <a:graphic>
          <a:graphicData uri="http://schemas.openxmlformats.org/drawingml/2006/table">
            <a:tbl>
              <a:tblPr firstRow="1" bandRow="1">
                <a:tableStyleId>{5C22544A-7EE6-4342-B048-85BDC9FD1C3A}</a:tableStyleId>
              </a:tblPr>
              <a:tblGrid>
                <a:gridCol w="3295174">
                  <a:extLst>
                    <a:ext uri="{9D8B030D-6E8A-4147-A177-3AD203B41FA5}">
                      <a16:colId xmlns:a16="http://schemas.microsoft.com/office/drawing/2014/main" val="2092905352"/>
                    </a:ext>
                  </a:extLst>
                </a:gridCol>
                <a:gridCol w="3295174">
                  <a:extLst>
                    <a:ext uri="{9D8B030D-6E8A-4147-A177-3AD203B41FA5}">
                      <a16:colId xmlns:a16="http://schemas.microsoft.com/office/drawing/2014/main" val="3802013118"/>
                    </a:ext>
                  </a:extLst>
                </a:gridCol>
              </a:tblGrid>
              <a:tr h="367664">
                <a:tc gridSpan="2">
                  <a:txBody>
                    <a:bodyPr/>
                    <a:lstStyle/>
                    <a:p>
                      <a:r>
                        <a:rPr lang="en-US" sz="1600">
                          <a:solidFill>
                            <a:schemeClr val="bg1"/>
                          </a:solidFill>
                          <a:latin typeface="+mn-lt"/>
                        </a:rPr>
                        <a:t>Race/Ethnicity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8506422"/>
                  </a:ext>
                </a:extLst>
              </a:tr>
              <a:tr h="367664">
                <a:tc>
                  <a:txBody>
                    <a:bodyPr/>
                    <a:lstStyle/>
                    <a:p>
                      <a:r>
                        <a:rPr lang="en-US" sz="1600">
                          <a:solidFill>
                            <a:schemeClr val="tx1"/>
                          </a:solidFill>
                          <a:latin typeface="+mn-lt"/>
                        </a:rPr>
                        <a:t>Asian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1546652"/>
                  </a:ext>
                </a:extLst>
              </a:tr>
              <a:tr h="367664">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600">
                          <a:solidFill>
                            <a:schemeClr val="tx1"/>
                          </a:solidFill>
                          <a:latin typeface="+mn-lt"/>
                        </a:rPr>
                        <a:t>Black/African American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3328059"/>
                  </a:ext>
                </a:extLst>
              </a:tr>
              <a:tr h="367664">
                <a:tc>
                  <a:txBody>
                    <a:bodyPr/>
                    <a:lstStyle/>
                    <a:p>
                      <a:r>
                        <a:rPr lang="en-US" sz="1600">
                          <a:solidFill>
                            <a:schemeClr val="tx1"/>
                          </a:solidFill>
                          <a:latin typeface="+mn-lt"/>
                        </a:rPr>
                        <a:t>Latine/x/Hispanic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75909841"/>
                  </a:ext>
                </a:extLst>
              </a:tr>
              <a:tr h="367664">
                <a:tc>
                  <a:txBody>
                    <a:bodyPr/>
                    <a:lstStyle/>
                    <a:p>
                      <a:r>
                        <a:rPr lang="en-US" sz="1600">
                          <a:solidFill>
                            <a:schemeClr val="tx1"/>
                          </a:solidFill>
                          <a:latin typeface="+mn-lt"/>
                        </a:rPr>
                        <a:t>Native American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4626101"/>
                  </a:ext>
                </a:extLst>
              </a:tr>
              <a:tr h="367664">
                <a:tc>
                  <a:txBody>
                    <a:bodyPr/>
                    <a:lstStyle/>
                    <a:p>
                      <a:r>
                        <a:rPr lang="en-US" sz="1600">
                          <a:solidFill>
                            <a:schemeClr val="tx1"/>
                          </a:solidFill>
                          <a:latin typeface="+mn-lt"/>
                        </a:rPr>
                        <a:t>White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87299964"/>
                  </a:ext>
                </a:extLst>
              </a:tr>
              <a:tr h="367664">
                <a:tc>
                  <a:txBody>
                    <a:bodyPr/>
                    <a:lstStyle/>
                    <a:p>
                      <a:r>
                        <a:rPr lang="en-US" sz="1600">
                          <a:solidFill>
                            <a:schemeClr val="tx1"/>
                          </a:solidFill>
                          <a:latin typeface="+mn-lt"/>
                        </a:rPr>
                        <a:t>Other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45280347"/>
                  </a:ext>
                </a:extLst>
              </a:tr>
              <a:tr h="367664">
                <a:tc>
                  <a:txBody>
                    <a:bodyPr/>
                    <a:lstStyle/>
                    <a:p>
                      <a:r>
                        <a:rPr lang="en-US" sz="1600">
                          <a:solidFill>
                            <a:schemeClr val="tx1"/>
                          </a:solidFill>
                          <a:latin typeface="+mn-lt"/>
                        </a:rPr>
                        <a:t>Unreported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5829192"/>
                  </a:ext>
                </a:extLst>
              </a:tr>
            </a:tbl>
          </a:graphicData>
        </a:graphic>
      </p:graphicFrame>
      <p:graphicFrame>
        <p:nvGraphicFramePr>
          <p:cNvPr id="8" name="Table 7">
            <a:extLst>
              <a:ext uri="{FF2B5EF4-FFF2-40B4-BE49-F238E27FC236}">
                <a16:creationId xmlns:a16="http://schemas.microsoft.com/office/drawing/2014/main" id="{9699CF02-6EEA-8125-9515-EF53ADCC1D47}"/>
              </a:ext>
            </a:extLst>
          </p:cNvPr>
          <p:cNvGraphicFramePr>
            <a:graphicFrameLocks noGrp="1"/>
          </p:cNvGraphicFramePr>
          <p:nvPr/>
        </p:nvGraphicFramePr>
        <p:xfrm>
          <a:off x="534351" y="7626974"/>
          <a:ext cx="6590348" cy="1838320"/>
        </p:xfrm>
        <a:graphic>
          <a:graphicData uri="http://schemas.openxmlformats.org/drawingml/2006/table">
            <a:tbl>
              <a:tblPr firstRow="1" bandRow="1">
                <a:tableStyleId>{5C22544A-7EE6-4342-B048-85BDC9FD1C3A}</a:tableStyleId>
              </a:tblPr>
              <a:tblGrid>
                <a:gridCol w="3295174">
                  <a:extLst>
                    <a:ext uri="{9D8B030D-6E8A-4147-A177-3AD203B41FA5}">
                      <a16:colId xmlns:a16="http://schemas.microsoft.com/office/drawing/2014/main" val="2092905352"/>
                    </a:ext>
                  </a:extLst>
                </a:gridCol>
                <a:gridCol w="3295174">
                  <a:extLst>
                    <a:ext uri="{9D8B030D-6E8A-4147-A177-3AD203B41FA5}">
                      <a16:colId xmlns:a16="http://schemas.microsoft.com/office/drawing/2014/main" val="3802013118"/>
                    </a:ext>
                  </a:extLst>
                </a:gridCol>
              </a:tblGrid>
              <a:tr h="367664">
                <a:tc gridSpan="2">
                  <a:txBody>
                    <a:bodyPr/>
                    <a:lstStyle/>
                    <a:p>
                      <a:r>
                        <a:rPr lang="en-US" sz="1600">
                          <a:solidFill>
                            <a:schemeClr val="bg1"/>
                          </a:solidFill>
                          <a:latin typeface="+mn-lt"/>
                        </a:rPr>
                        <a:t>Gender Identity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8506422"/>
                  </a:ext>
                </a:extLst>
              </a:tr>
              <a:tr h="367664">
                <a:tc>
                  <a:txBody>
                    <a:bodyPr/>
                    <a:lstStyle/>
                    <a:p>
                      <a:r>
                        <a:rPr lang="en-US" sz="1600">
                          <a:solidFill>
                            <a:schemeClr val="tx1"/>
                          </a:solidFill>
                          <a:latin typeface="+mn-lt"/>
                        </a:rPr>
                        <a:t>Non-binary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1546652"/>
                  </a:ext>
                </a:extLst>
              </a:tr>
              <a:tr h="367664">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600">
                          <a:solidFill>
                            <a:schemeClr val="tx1"/>
                          </a:solidFill>
                          <a:latin typeface="+mn-lt"/>
                        </a:rPr>
                        <a:t>Woman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3328059"/>
                  </a:ext>
                </a:extLst>
              </a:tr>
              <a:tr h="367664">
                <a:tc>
                  <a:txBody>
                    <a:bodyPr/>
                    <a:lstStyle/>
                    <a:p>
                      <a:r>
                        <a:rPr lang="en-US" sz="1600">
                          <a:solidFill>
                            <a:schemeClr val="tx1"/>
                          </a:solidFill>
                          <a:latin typeface="+mn-lt"/>
                        </a:rPr>
                        <a:t>Man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75909841"/>
                  </a:ext>
                </a:extLst>
              </a:tr>
              <a:tr h="367664">
                <a:tc>
                  <a:txBody>
                    <a:bodyPr/>
                    <a:lstStyle/>
                    <a:p>
                      <a:r>
                        <a:rPr lang="en-US" sz="1600">
                          <a:solidFill>
                            <a:schemeClr val="tx1"/>
                          </a:solidFill>
                          <a:latin typeface="+mn-lt"/>
                        </a:rPr>
                        <a:t>Did not share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08552100"/>
                  </a:ext>
                </a:extLst>
              </a:tr>
            </a:tbl>
          </a:graphicData>
        </a:graphic>
      </p:graphicFrame>
    </p:spTree>
    <p:extLst>
      <p:ext uri="{BB962C8B-B14F-4D97-AF65-F5344CB8AC3E}">
        <p14:creationId xmlns:p14="http://schemas.microsoft.com/office/powerpoint/2010/main" val="28969622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C299C0-FCEE-9A2C-0D7F-F83A4A8608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6DF4B3-9972-1FA3-6EA7-776D9731EED6}"/>
              </a:ext>
            </a:extLst>
          </p:cNvPr>
          <p:cNvSpPr>
            <a:spLocks noGrp="1"/>
          </p:cNvSpPr>
          <p:nvPr>
            <p:ph type="title"/>
          </p:nvPr>
        </p:nvSpPr>
        <p:spPr/>
        <p:txBody>
          <a:bodyPr/>
          <a:lstStyle/>
          <a:p>
            <a:r>
              <a:rPr lang="en-US"/>
              <a:t>262 Classified Employee Demographics</a:t>
            </a:r>
          </a:p>
        </p:txBody>
      </p:sp>
      <p:graphicFrame>
        <p:nvGraphicFramePr>
          <p:cNvPr id="6" name="Table 5">
            <a:extLst>
              <a:ext uri="{FF2B5EF4-FFF2-40B4-BE49-F238E27FC236}">
                <a16:creationId xmlns:a16="http://schemas.microsoft.com/office/drawing/2014/main" id="{835BDA32-D591-9C6D-E2DA-27DE579D1215}"/>
              </a:ext>
            </a:extLst>
          </p:cNvPr>
          <p:cNvGraphicFramePr>
            <a:graphicFrameLocks noGrp="1"/>
          </p:cNvGraphicFramePr>
          <p:nvPr/>
        </p:nvGraphicFramePr>
        <p:xfrm>
          <a:off x="591026" y="2356410"/>
          <a:ext cx="6590348" cy="2541264"/>
        </p:xfrm>
        <a:graphic>
          <a:graphicData uri="http://schemas.openxmlformats.org/drawingml/2006/table">
            <a:tbl>
              <a:tblPr firstRow="1" bandRow="1">
                <a:tableStyleId>{5C22544A-7EE6-4342-B048-85BDC9FD1C3A}</a:tableStyleId>
              </a:tblPr>
              <a:tblGrid>
                <a:gridCol w="3295174">
                  <a:extLst>
                    <a:ext uri="{9D8B030D-6E8A-4147-A177-3AD203B41FA5}">
                      <a16:colId xmlns:a16="http://schemas.microsoft.com/office/drawing/2014/main" val="2092905352"/>
                    </a:ext>
                  </a:extLst>
                </a:gridCol>
                <a:gridCol w="3295174">
                  <a:extLst>
                    <a:ext uri="{9D8B030D-6E8A-4147-A177-3AD203B41FA5}">
                      <a16:colId xmlns:a16="http://schemas.microsoft.com/office/drawing/2014/main" val="3802013118"/>
                    </a:ext>
                  </a:extLst>
                </a:gridCol>
              </a:tblGrid>
              <a:tr h="0">
                <a:tc gridSpan="2">
                  <a:txBody>
                    <a:bodyPr/>
                    <a:lstStyle/>
                    <a:p>
                      <a:r>
                        <a:rPr lang="en-US" sz="1600">
                          <a:solidFill>
                            <a:schemeClr val="bg1"/>
                          </a:solidFill>
                          <a:latin typeface="+mn-lt"/>
                        </a:rPr>
                        <a:t>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8506422"/>
                  </a:ext>
                </a:extLst>
              </a:tr>
              <a:tr h="367664">
                <a:tc>
                  <a:txBody>
                    <a:bodyPr/>
                    <a:lstStyle/>
                    <a:p>
                      <a:r>
                        <a:rPr lang="en-US" sz="1600">
                          <a:solidFill>
                            <a:schemeClr val="tx1"/>
                          </a:solidFill>
                          <a:latin typeface="+mn-lt"/>
                        </a:rPr>
                        <a:t>25-29 years 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1546652"/>
                  </a:ext>
                </a:extLst>
              </a:tr>
              <a:tr h="367664">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600">
                          <a:solidFill>
                            <a:schemeClr val="tx1"/>
                          </a:solidFill>
                          <a:latin typeface="+mn-lt"/>
                        </a:rPr>
                        <a:t>30-34 years 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3328059"/>
                  </a:ext>
                </a:extLst>
              </a:tr>
              <a:tr h="367664">
                <a:tc>
                  <a:txBody>
                    <a:bodyPr/>
                    <a:lstStyle/>
                    <a:p>
                      <a:r>
                        <a:rPr lang="en-US" sz="1600">
                          <a:solidFill>
                            <a:schemeClr val="tx1"/>
                          </a:solidFill>
                          <a:latin typeface="+mn-lt"/>
                        </a:rPr>
                        <a:t>35-30 years 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75909841"/>
                  </a:ext>
                </a:extLst>
              </a:tr>
              <a:tr h="367664">
                <a:tc>
                  <a:txBody>
                    <a:bodyPr/>
                    <a:lstStyle/>
                    <a:p>
                      <a:r>
                        <a:rPr lang="en-US" sz="1600">
                          <a:solidFill>
                            <a:schemeClr val="tx1"/>
                          </a:solidFill>
                          <a:latin typeface="+mn-lt"/>
                        </a:rPr>
                        <a:t>40-49 years 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4626101"/>
                  </a:ext>
                </a:extLst>
              </a:tr>
              <a:tr h="367664">
                <a:tc>
                  <a:txBody>
                    <a:bodyPr/>
                    <a:lstStyle/>
                    <a:p>
                      <a:r>
                        <a:rPr lang="en-US" sz="1600">
                          <a:solidFill>
                            <a:schemeClr val="tx1"/>
                          </a:solidFill>
                          <a:latin typeface="+mn-lt"/>
                        </a:rPr>
                        <a:t>50 years old or older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32407347"/>
                  </a:ext>
                </a:extLst>
              </a:tr>
              <a:tr h="367664">
                <a:tc>
                  <a:txBody>
                    <a:bodyPr/>
                    <a:lstStyle/>
                    <a:p>
                      <a:r>
                        <a:rPr lang="en-US" sz="1600">
                          <a:solidFill>
                            <a:schemeClr val="tx1"/>
                          </a:solidFill>
                          <a:latin typeface="+mn-lt"/>
                        </a:rPr>
                        <a:t>Did not share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54704483"/>
                  </a:ext>
                </a:extLst>
              </a:tr>
            </a:tbl>
          </a:graphicData>
        </a:graphic>
      </p:graphicFrame>
      <p:graphicFrame>
        <p:nvGraphicFramePr>
          <p:cNvPr id="8" name="Table 7">
            <a:extLst>
              <a:ext uri="{FF2B5EF4-FFF2-40B4-BE49-F238E27FC236}">
                <a16:creationId xmlns:a16="http://schemas.microsoft.com/office/drawing/2014/main" id="{D1ADD606-8CA2-98F6-BCFB-9996528598A2}"/>
              </a:ext>
            </a:extLst>
          </p:cNvPr>
          <p:cNvGraphicFramePr>
            <a:graphicFrameLocks noGrp="1"/>
          </p:cNvGraphicFramePr>
          <p:nvPr/>
        </p:nvGraphicFramePr>
        <p:xfrm>
          <a:off x="591026" y="4897674"/>
          <a:ext cx="6590348" cy="2941312"/>
        </p:xfrm>
        <a:graphic>
          <a:graphicData uri="http://schemas.openxmlformats.org/drawingml/2006/table">
            <a:tbl>
              <a:tblPr firstRow="1" bandRow="1">
                <a:tableStyleId>{5C22544A-7EE6-4342-B048-85BDC9FD1C3A}</a:tableStyleId>
              </a:tblPr>
              <a:tblGrid>
                <a:gridCol w="3295174">
                  <a:extLst>
                    <a:ext uri="{9D8B030D-6E8A-4147-A177-3AD203B41FA5}">
                      <a16:colId xmlns:a16="http://schemas.microsoft.com/office/drawing/2014/main" val="2092905352"/>
                    </a:ext>
                  </a:extLst>
                </a:gridCol>
                <a:gridCol w="3295174">
                  <a:extLst>
                    <a:ext uri="{9D8B030D-6E8A-4147-A177-3AD203B41FA5}">
                      <a16:colId xmlns:a16="http://schemas.microsoft.com/office/drawing/2014/main" val="3802013118"/>
                    </a:ext>
                  </a:extLst>
                </a:gridCol>
              </a:tblGrid>
              <a:tr h="367664">
                <a:tc gridSpan="2">
                  <a:txBody>
                    <a:bodyPr/>
                    <a:lstStyle/>
                    <a:p>
                      <a:r>
                        <a:rPr lang="en-US" sz="1600">
                          <a:solidFill>
                            <a:schemeClr val="bg1"/>
                          </a:solidFill>
                          <a:latin typeface="+mn-lt"/>
                        </a:rPr>
                        <a:t>Sexual Identity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8506422"/>
                  </a:ext>
                </a:extLst>
              </a:tr>
              <a:tr h="367664">
                <a:tc>
                  <a:txBody>
                    <a:bodyPr/>
                    <a:lstStyle/>
                    <a:p>
                      <a:r>
                        <a:rPr lang="en-US" sz="1600">
                          <a:solidFill>
                            <a:schemeClr val="tx1"/>
                          </a:solidFill>
                          <a:latin typeface="+mn-lt"/>
                        </a:rPr>
                        <a:t>Asexual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1546652"/>
                  </a:ext>
                </a:extLst>
              </a:tr>
              <a:tr h="367664">
                <a:tc>
                  <a:txBody>
                    <a:bodyPr/>
                    <a:lstStyle/>
                    <a:p>
                      <a:r>
                        <a:rPr lang="en-US" sz="1600">
                          <a:solidFill>
                            <a:schemeClr val="tx1"/>
                          </a:solidFill>
                          <a:latin typeface="+mn-lt"/>
                        </a:rPr>
                        <a:t>Bisexual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3328059"/>
                  </a:ext>
                </a:extLst>
              </a:tr>
              <a:tr h="367664">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600">
                          <a:solidFill>
                            <a:schemeClr val="tx1"/>
                          </a:solidFill>
                          <a:latin typeface="+mn-lt"/>
                        </a:rPr>
                        <a:t>Gay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75909841"/>
                  </a:ext>
                </a:extLst>
              </a:tr>
              <a:tr h="367664">
                <a:tc>
                  <a:txBody>
                    <a:bodyPr/>
                    <a:lstStyle/>
                    <a:p>
                      <a:r>
                        <a:rPr lang="en-US" sz="1600">
                          <a:solidFill>
                            <a:schemeClr val="tx1"/>
                          </a:solidFill>
                          <a:latin typeface="+mn-lt"/>
                        </a:rPr>
                        <a:t>Queer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08552100"/>
                  </a:ext>
                </a:extLst>
              </a:tr>
              <a:tr h="367664">
                <a:tc>
                  <a:txBody>
                    <a:bodyPr/>
                    <a:lstStyle/>
                    <a:p>
                      <a:r>
                        <a:rPr lang="en-US" sz="1600">
                          <a:solidFill>
                            <a:schemeClr val="tx1"/>
                          </a:solidFill>
                          <a:latin typeface="+mn-lt"/>
                        </a:rPr>
                        <a:t>Straight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40966512"/>
                  </a:ext>
                </a:extLst>
              </a:tr>
              <a:tr h="367664">
                <a:tc>
                  <a:txBody>
                    <a:bodyPr/>
                    <a:lstStyle/>
                    <a:p>
                      <a:r>
                        <a:rPr lang="en-US" sz="1600">
                          <a:solidFill>
                            <a:schemeClr val="tx1"/>
                          </a:solidFill>
                          <a:latin typeface="+mn-lt"/>
                        </a:rPr>
                        <a:t>Other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14494600"/>
                  </a:ext>
                </a:extLst>
              </a:tr>
              <a:tr h="367664">
                <a:tc>
                  <a:txBody>
                    <a:bodyPr/>
                    <a:lstStyle/>
                    <a:p>
                      <a:r>
                        <a:rPr lang="en-US" sz="1600">
                          <a:solidFill>
                            <a:schemeClr val="tx1"/>
                          </a:solidFill>
                          <a:latin typeface="+mn-lt"/>
                        </a:rPr>
                        <a:t>Did not share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52196442"/>
                  </a:ext>
                </a:extLst>
              </a:tr>
            </a:tbl>
          </a:graphicData>
        </a:graphic>
      </p:graphicFrame>
    </p:spTree>
    <p:extLst>
      <p:ext uri="{BB962C8B-B14F-4D97-AF65-F5344CB8AC3E}">
        <p14:creationId xmlns:p14="http://schemas.microsoft.com/office/powerpoint/2010/main" val="36911897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D8C376-568D-A386-D9F0-D89112BA80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3AF5EB-4E6A-E9A1-E31D-A63D7805B7A1}"/>
              </a:ext>
            </a:extLst>
          </p:cNvPr>
          <p:cNvSpPr>
            <a:spLocks noGrp="1"/>
          </p:cNvSpPr>
          <p:nvPr>
            <p:ph type="title"/>
          </p:nvPr>
        </p:nvSpPr>
        <p:spPr/>
        <p:txBody>
          <a:bodyPr/>
          <a:lstStyle/>
          <a:p>
            <a:r>
              <a:rPr lang="en-US">
                <a:ea typeface="Calibri Light"/>
                <a:cs typeface="Calibri Light"/>
              </a:rPr>
              <a:t>Appendix C</a:t>
            </a:r>
            <a:br>
              <a:rPr lang="en-US" dirty="0">
                <a:ea typeface="Calibri Light"/>
                <a:cs typeface="Calibri Light"/>
              </a:rPr>
            </a:br>
            <a:r>
              <a:rPr lang="en-US">
                <a:ea typeface="Calibri Light"/>
                <a:cs typeface="Calibri Light"/>
              </a:rPr>
              <a:t>Faculty</a:t>
            </a:r>
            <a:r>
              <a:rPr lang="en-US"/>
              <a:t> Demographics</a:t>
            </a:r>
          </a:p>
        </p:txBody>
      </p:sp>
      <p:graphicFrame>
        <p:nvGraphicFramePr>
          <p:cNvPr id="4" name="Table 3">
            <a:extLst>
              <a:ext uri="{FF2B5EF4-FFF2-40B4-BE49-F238E27FC236}">
                <a16:creationId xmlns:a16="http://schemas.microsoft.com/office/drawing/2014/main" id="{9A6BC710-E17E-8D5E-1537-DB0B23CD6B3F}"/>
              </a:ext>
            </a:extLst>
          </p:cNvPr>
          <p:cNvGraphicFramePr>
            <a:graphicFrameLocks noGrp="1"/>
          </p:cNvGraphicFramePr>
          <p:nvPr/>
        </p:nvGraphicFramePr>
        <p:xfrm>
          <a:off x="534353" y="2352678"/>
          <a:ext cx="6590348" cy="2205984"/>
        </p:xfrm>
        <a:graphic>
          <a:graphicData uri="http://schemas.openxmlformats.org/drawingml/2006/table">
            <a:tbl>
              <a:tblPr firstRow="1" bandRow="1">
                <a:tableStyleId>{5C22544A-7EE6-4342-B048-85BDC9FD1C3A}</a:tableStyleId>
              </a:tblPr>
              <a:tblGrid>
                <a:gridCol w="3295174">
                  <a:extLst>
                    <a:ext uri="{9D8B030D-6E8A-4147-A177-3AD203B41FA5}">
                      <a16:colId xmlns:a16="http://schemas.microsoft.com/office/drawing/2014/main" val="2092905352"/>
                    </a:ext>
                  </a:extLst>
                </a:gridCol>
                <a:gridCol w="3295174">
                  <a:extLst>
                    <a:ext uri="{9D8B030D-6E8A-4147-A177-3AD203B41FA5}">
                      <a16:colId xmlns:a16="http://schemas.microsoft.com/office/drawing/2014/main" val="3802013118"/>
                    </a:ext>
                  </a:extLst>
                </a:gridCol>
              </a:tblGrid>
              <a:tr h="367664">
                <a:tc gridSpan="2">
                  <a:txBody>
                    <a:bodyPr/>
                    <a:lstStyle/>
                    <a:p>
                      <a:r>
                        <a:rPr lang="en-US" sz="1600">
                          <a:solidFill>
                            <a:schemeClr val="bg1"/>
                          </a:solidFill>
                          <a:latin typeface="+mn-lt"/>
                        </a:rPr>
                        <a:t>Number of years at Mt. SAC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8506422"/>
                  </a:ext>
                </a:extLst>
              </a:tr>
              <a:tr h="367664">
                <a:tc>
                  <a:txBody>
                    <a:bodyPr/>
                    <a:lstStyle/>
                    <a:p>
                      <a:r>
                        <a:rPr lang="en-US" sz="1600">
                          <a:solidFill>
                            <a:schemeClr val="tx1"/>
                          </a:solidFill>
                          <a:latin typeface="+mn-lt"/>
                        </a:rPr>
                        <a:t>1-5 years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1546652"/>
                  </a:ext>
                </a:extLst>
              </a:tr>
              <a:tr h="367664">
                <a:tc>
                  <a:txBody>
                    <a:bodyPr/>
                    <a:lstStyle/>
                    <a:p>
                      <a:r>
                        <a:rPr lang="en-US" sz="1600">
                          <a:solidFill>
                            <a:schemeClr val="tx1"/>
                          </a:solidFill>
                          <a:latin typeface="+mn-lt"/>
                        </a:rPr>
                        <a:t>6-10 years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3328059"/>
                  </a:ext>
                </a:extLst>
              </a:tr>
              <a:tr h="367664">
                <a:tc>
                  <a:txBody>
                    <a:bodyPr/>
                    <a:lstStyle/>
                    <a:p>
                      <a:r>
                        <a:rPr lang="en-US" sz="1600">
                          <a:solidFill>
                            <a:schemeClr val="tx1"/>
                          </a:solidFill>
                          <a:latin typeface="+mn-lt"/>
                        </a:rPr>
                        <a:t>11-15 years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4626101"/>
                  </a:ext>
                </a:extLst>
              </a:tr>
              <a:tr h="367664">
                <a:tc>
                  <a:txBody>
                    <a:bodyPr/>
                    <a:lstStyle/>
                    <a:p>
                      <a:r>
                        <a:rPr lang="en-US" sz="1600">
                          <a:solidFill>
                            <a:schemeClr val="tx1"/>
                          </a:solidFill>
                          <a:latin typeface="+mn-lt"/>
                        </a:rPr>
                        <a:t>16-20 years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87299964"/>
                  </a:ext>
                </a:extLst>
              </a:tr>
              <a:tr h="367664">
                <a:tc>
                  <a:txBody>
                    <a:bodyPr/>
                    <a:lstStyle/>
                    <a:p>
                      <a:r>
                        <a:rPr lang="en-US" sz="1600">
                          <a:solidFill>
                            <a:schemeClr val="tx1"/>
                          </a:solidFill>
                          <a:latin typeface="+mn-lt"/>
                        </a:rPr>
                        <a:t>20 years or more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45280347"/>
                  </a:ext>
                </a:extLst>
              </a:tr>
            </a:tbl>
          </a:graphicData>
        </a:graphic>
      </p:graphicFrame>
      <p:graphicFrame>
        <p:nvGraphicFramePr>
          <p:cNvPr id="5" name="Table 4">
            <a:extLst>
              <a:ext uri="{FF2B5EF4-FFF2-40B4-BE49-F238E27FC236}">
                <a16:creationId xmlns:a16="http://schemas.microsoft.com/office/drawing/2014/main" id="{DD472FFF-CE65-7988-9ABE-323FC1761A25}"/>
              </a:ext>
            </a:extLst>
          </p:cNvPr>
          <p:cNvGraphicFramePr>
            <a:graphicFrameLocks noGrp="1"/>
          </p:cNvGraphicFramePr>
          <p:nvPr/>
        </p:nvGraphicFramePr>
        <p:xfrm>
          <a:off x="534353" y="4558662"/>
          <a:ext cx="6590348" cy="1838320"/>
        </p:xfrm>
        <a:graphic>
          <a:graphicData uri="http://schemas.openxmlformats.org/drawingml/2006/table">
            <a:tbl>
              <a:tblPr firstRow="1" bandRow="1">
                <a:tableStyleId>{5C22544A-7EE6-4342-B048-85BDC9FD1C3A}</a:tableStyleId>
              </a:tblPr>
              <a:tblGrid>
                <a:gridCol w="3295174">
                  <a:extLst>
                    <a:ext uri="{9D8B030D-6E8A-4147-A177-3AD203B41FA5}">
                      <a16:colId xmlns:a16="http://schemas.microsoft.com/office/drawing/2014/main" val="2092905352"/>
                    </a:ext>
                  </a:extLst>
                </a:gridCol>
                <a:gridCol w="3295174">
                  <a:extLst>
                    <a:ext uri="{9D8B030D-6E8A-4147-A177-3AD203B41FA5}">
                      <a16:colId xmlns:a16="http://schemas.microsoft.com/office/drawing/2014/main" val="3802013118"/>
                    </a:ext>
                  </a:extLst>
                </a:gridCol>
              </a:tblGrid>
              <a:tr h="367664">
                <a:tc gridSpan="2">
                  <a:txBody>
                    <a:bodyPr/>
                    <a:lstStyle/>
                    <a:p>
                      <a:r>
                        <a:rPr lang="en-US" sz="1600">
                          <a:solidFill>
                            <a:schemeClr val="bg1"/>
                          </a:solidFill>
                          <a:latin typeface="+mn-lt"/>
                        </a:rPr>
                        <a:t>Race/Ethnicity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8506422"/>
                  </a:ext>
                </a:extLst>
              </a:tr>
              <a:tr h="367664">
                <a:tc>
                  <a:txBody>
                    <a:bodyPr/>
                    <a:lstStyle/>
                    <a:p>
                      <a:r>
                        <a:rPr lang="en-US" sz="1600">
                          <a:solidFill>
                            <a:schemeClr val="tx1"/>
                          </a:solidFill>
                          <a:latin typeface="+mn-lt"/>
                        </a:rPr>
                        <a:t>Asian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1546652"/>
                  </a:ext>
                </a:extLst>
              </a:tr>
              <a:tr h="367664">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600">
                          <a:solidFill>
                            <a:schemeClr val="tx1"/>
                          </a:solidFill>
                          <a:latin typeface="+mn-lt"/>
                        </a:rPr>
                        <a:t>Black/African American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3328059"/>
                  </a:ext>
                </a:extLst>
              </a:tr>
              <a:tr h="367664">
                <a:tc>
                  <a:txBody>
                    <a:bodyPr/>
                    <a:lstStyle/>
                    <a:p>
                      <a:r>
                        <a:rPr lang="en-US" sz="1600">
                          <a:solidFill>
                            <a:schemeClr val="tx1"/>
                          </a:solidFill>
                          <a:latin typeface="+mn-lt"/>
                        </a:rPr>
                        <a:t>Latine/x/Hispanic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75909841"/>
                  </a:ext>
                </a:extLst>
              </a:tr>
              <a:tr h="367664">
                <a:tc>
                  <a:txBody>
                    <a:bodyPr/>
                    <a:lstStyle/>
                    <a:p>
                      <a:r>
                        <a:rPr lang="en-US" sz="1600">
                          <a:solidFill>
                            <a:schemeClr val="tx1"/>
                          </a:solidFill>
                          <a:latin typeface="+mn-lt"/>
                        </a:rPr>
                        <a:t>White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87299964"/>
                  </a:ext>
                </a:extLst>
              </a:tr>
            </a:tbl>
          </a:graphicData>
        </a:graphic>
      </p:graphicFrame>
      <p:graphicFrame>
        <p:nvGraphicFramePr>
          <p:cNvPr id="8" name="Table 7">
            <a:extLst>
              <a:ext uri="{FF2B5EF4-FFF2-40B4-BE49-F238E27FC236}">
                <a16:creationId xmlns:a16="http://schemas.microsoft.com/office/drawing/2014/main" id="{05F5491B-1B36-618E-739A-F95A0F3DEF1C}"/>
              </a:ext>
            </a:extLst>
          </p:cNvPr>
          <p:cNvGraphicFramePr>
            <a:graphicFrameLocks noGrp="1"/>
          </p:cNvGraphicFramePr>
          <p:nvPr/>
        </p:nvGraphicFramePr>
        <p:xfrm>
          <a:off x="534352" y="6396982"/>
          <a:ext cx="6590348" cy="1838320"/>
        </p:xfrm>
        <a:graphic>
          <a:graphicData uri="http://schemas.openxmlformats.org/drawingml/2006/table">
            <a:tbl>
              <a:tblPr firstRow="1" bandRow="1">
                <a:tableStyleId>{5C22544A-7EE6-4342-B048-85BDC9FD1C3A}</a:tableStyleId>
              </a:tblPr>
              <a:tblGrid>
                <a:gridCol w="3295174">
                  <a:extLst>
                    <a:ext uri="{9D8B030D-6E8A-4147-A177-3AD203B41FA5}">
                      <a16:colId xmlns:a16="http://schemas.microsoft.com/office/drawing/2014/main" val="2092905352"/>
                    </a:ext>
                  </a:extLst>
                </a:gridCol>
                <a:gridCol w="3295174">
                  <a:extLst>
                    <a:ext uri="{9D8B030D-6E8A-4147-A177-3AD203B41FA5}">
                      <a16:colId xmlns:a16="http://schemas.microsoft.com/office/drawing/2014/main" val="3802013118"/>
                    </a:ext>
                  </a:extLst>
                </a:gridCol>
              </a:tblGrid>
              <a:tr h="367664">
                <a:tc gridSpan="2">
                  <a:txBody>
                    <a:bodyPr/>
                    <a:lstStyle/>
                    <a:p>
                      <a:r>
                        <a:rPr lang="en-US" sz="1600">
                          <a:solidFill>
                            <a:schemeClr val="bg1"/>
                          </a:solidFill>
                          <a:latin typeface="+mn-lt"/>
                        </a:rPr>
                        <a:t>Gender Identity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8506422"/>
                  </a:ext>
                </a:extLst>
              </a:tr>
              <a:tr h="367664">
                <a:tc>
                  <a:txBody>
                    <a:bodyPr/>
                    <a:lstStyle/>
                    <a:p>
                      <a:r>
                        <a:rPr lang="en-US" sz="1600">
                          <a:solidFill>
                            <a:schemeClr val="tx1"/>
                          </a:solidFill>
                          <a:latin typeface="+mn-lt"/>
                        </a:rPr>
                        <a:t>Queer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1546652"/>
                  </a:ext>
                </a:extLst>
              </a:tr>
              <a:tr h="367664">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600">
                          <a:solidFill>
                            <a:schemeClr val="tx1"/>
                          </a:solidFill>
                          <a:latin typeface="+mn-lt"/>
                        </a:rPr>
                        <a:t>Woman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38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3328059"/>
                  </a:ext>
                </a:extLst>
              </a:tr>
              <a:tr h="367664">
                <a:tc>
                  <a:txBody>
                    <a:bodyPr/>
                    <a:lstStyle/>
                    <a:p>
                      <a:r>
                        <a:rPr lang="en-US" sz="1600">
                          <a:solidFill>
                            <a:schemeClr val="tx1"/>
                          </a:solidFill>
                          <a:latin typeface="+mn-lt"/>
                        </a:rPr>
                        <a:t>Man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75909841"/>
                  </a:ext>
                </a:extLst>
              </a:tr>
              <a:tr h="367664">
                <a:tc>
                  <a:txBody>
                    <a:bodyPr/>
                    <a:lstStyle/>
                    <a:p>
                      <a:r>
                        <a:rPr lang="en-US" sz="1600">
                          <a:solidFill>
                            <a:schemeClr val="tx1"/>
                          </a:solidFill>
                          <a:latin typeface="+mn-lt"/>
                        </a:rPr>
                        <a:t>Did not share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08552100"/>
                  </a:ext>
                </a:extLst>
              </a:tr>
            </a:tbl>
          </a:graphicData>
        </a:graphic>
      </p:graphicFrame>
    </p:spTree>
    <p:extLst>
      <p:ext uri="{BB962C8B-B14F-4D97-AF65-F5344CB8AC3E}">
        <p14:creationId xmlns:p14="http://schemas.microsoft.com/office/powerpoint/2010/main" val="689199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0F881-E77E-42CE-4F39-4C808A37817C}"/>
              </a:ext>
            </a:extLst>
          </p:cNvPr>
          <p:cNvSpPr>
            <a:spLocks noGrp="1"/>
          </p:cNvSpPr>
          <p:nvPr>
            <p:ph type="title"/>
          </p:nvPr>
        </p:nvSpPr>
        <p:spPr/>
        <p:txBody>
          <a:bodyPr/>
          <a:lstStyle/>
          <a:p>
            <a:r>
              <a:rPr lang="en-US"/>
              <a:t>Mt SAC 2035 Guiding Framework</a:t>
            </a:r>
          </a:p>
        </p:txBody>
      </p:sp>
      <p:sp>
        <p:nvSpPr>
          <p:cNvPr id="3" name="Content Placeholder 2">
            <a:extLst>
              <a:ext uri="{FF2B5EF4-FFF2-40B4-BE49-F238E27FC236}">
                <a16:creationId xmlns:a16="http://schemas.microsoft.com/office/drawing/2014/main" id="{E222F5EF-C692-0FB1-9C77-7A11C2009486}"/>
              </a:ext>
            </a:extLst>
          </p:cNvPr>
          <p:cNvSpPr>
            <a:spLocks noGrp="1"/>
          </p:cNvSpPr>
          <p:nvPr>
            <p:ph idx="1"/>
          </p:nvPr>
        </p:nvSpPr>
        <p:spPr/>
        <p:txBody>
          <a:bodyPr>
            <a:normAutofit/>
          </a:bodyPr>
          <a:lstStyle/>
          <a:p>
            <a:r>
              <a:rPr lang="en-US" b="1" i="1"/>
              <a:t>Equity</a:t>
            </a:r>
            <a:r>
              <a:rPr lang="en-US"/>
              <a:t> </a:t>
            </a:r>
            <a:r>
              <a:rPr lang="en-US" sz="2400">
                <a:solidFill>
                  <a:srgbClr val="000000"/>
                </a:solidFill>
                <a:effectLst/>
                <a:ea typeface="Times New Roman" panose="02020603050405020304" pitchFamily="18" charset="0"/>
              </a:rPr>
              <a:t>means Mt. SAC provides every student with an experience that gives them the conditions to develop their full academic and social potential.</a:t>
            </a:r>
            <a:endParaRPr lang="en-US" sz="2400">
              <a:solidFill>
                <a:srgbClr val="000000"/>
              </a:solidFill>
              <a:effectLst/>
              <a:ea typeface="Aptos" panose="020B0004020202020204" pitchFamily="34" charset="0"/>
            </a:endParaRPr>
          </a:p>
          <a:p>
            <a:endParaRPr lang="en-US"/>
          </a:p>
          <a:p>
            <a:endParaRPr lang="en-US"/>
          </a:p>
          <a:p>
            <a:r>
              <a:rPr lang="en-US" sz="2400" b="1" i="1">
                <a:solidFill>
                  <a:srgbClr val="000000"/>
                </a:solidFill>
                <a:effectLst/>
                <a:ea typeface="Times New Roman" panose="02020603050405020304" pitchFamily="18" charset="0"/>
              </a:rPr>
              <a:t>Equity-minded planning</a:t>
            </a:r>
            <a:r>
              <a:rPr lang="en-US" sz="2400">
                <a:solidFill>
                  <a:srgbClr val="000000"/>
                </a:solidFill>
                <a:effectLst/>
                <a:ea typeface="Times New Roman" panose="02020603050405020304" pitchFamily="18" charset="0"/>
              </a:rPr>
              <a:t> seeks to eliminate institutional policies, embedded practices, and systemic barriers that have enabled inequity to exist and persist at Mt. SAC.</a:t>
            </a:r>
            <a:endParaRPr lang="en-US" sz="2400">
              <a:solidFill>
                <a:srgbClr val="000000"/>
              </a:solidFill>
              <a:effectLst/>
              <a:ea typeface="Aptos" panose="020B0004020202020204" pitchFamily="34" charset="0"/>
            </a:endParaRPr>
          </a:p>
          <a:p>
            <a:endParaRPr lang="en-US"/>
          </a:p>
          <a:p>
            <a:endParaRPr lang="en-US"/>
          </a:p>
          <a:p>
            <a:r>
              <a:rPr lang="en-US" sz="2400" b="1" i="1">
                <a:solidFill>
                  <a:srgbClr val="000000"/>
                </a:solidFill>
                <a:effectLst/>
                <a:ea typeface="Times New Roman" panose="02020603050405020304" pitchFamily="18" charset="0"/>
              </a:rPr>
              <a:t>Healing-centered planning</a:t>
            </a:r>
            <a:r>
              <a:rPr lang="en-US" sz="2400">
                <a:solidFill>
                  <a:srgbClr val="000000"/>
                </a:solidFill>
                <a:effectLst/>
                <a:ea typeface="Times New Roman" panose="02020603050405020304" pitchFamily="18" charset="0"/>
              </a:rPr>
              <a:t> recognizes the assets of students from disproportionately impacted groups and prioritizes their success in institutional goal-setting and decision-making at Mt. SAC</a:t>
            </a:r>
            <a:endParaRPr lang="en-US"/>
          </a:p>
          <a:p>
            <a:pPr marL="0" indent="0">
              <a:buNone/>
            </a:pPr>
            <a:endParaRPr lang="en-US"/>
          </a:p>
        </p:txBody>
      </p:sp>
    </p:spTree>
    <p:extLst>
      <p:ext uri="{BB962C8B-B14F-4D97-AF65-F5344CB8AC3E}">
        <p14:creationId xmlns:p14="http://schemas.microsoft.com/office/powerpoint/2010/main" val="16139177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1B3A0A-14AE-6F2A-9EB8-29D61C0A92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E507AF-D93A-5094-4EC9-756B33FB6A70}"/>
              </a:ext>
            </a:extLst>
          </p:cNvPr>
          <p:cNvSpPr>
            <a:spLocks noGrp="1"/>
          </p:cNvSpPr>
          <p:nvPr>
            <p:ph type="title"/>
          </p:nvPr>
        </p:nvSpPr>
        <p:spPr/>
        <p:txBody>
          <a:bodyPr/>
          <a:lstStyle/>
          <a:p>
            <a:r>
              <a:rPr lang="en-US"/>
              <a:t>Faculty Demographics</a:t>
            </a:r>
          </a:p>
        </p:txBody>
      </p:sp>
      <p:graphicFrame>
        <p:nvGraphicFramePr>
          <p:cNvPr id="6" name="Table 5">
            <a:extLst>
              <a:ext uri="{FF2B5EF4-FFF2-40B4-BE49-F238E27FC236}">
                <a16:creationId xmlns:a16="http://schemas.microsoft.com/office/drawing/2014/main" id="{2839BA02-80CC-423B-34D5-21EB9163B169}"/>
              </a:ext>
            </a:extLst>
          </p:cNvPr>
          <p:cNvGraphicFramePr>
            <a:graphicFrameLocks noGrp="1"/>
          </p:cNvGraphicFramePr>
          <p:nvPr/>
        </p:nvGraphicFramePr>
        <p:xfrm>
          <a:off x="591026" y="2356410"/>
          <a:ext cx="6590348" cy="2541264"/>
        </p:xfrm>
        <a:graphic>
          <a:graphicData uri="http://schemas.openxmlformats.org/drawingml/2006/table">
            <a:tbl>
              <a:tblPr firstRow="1" bandRow="1">
                <a:tableStyleId>{5C22544A-7EE6-4342-B048-85BDC9FD1C3A}</a:tableStyleId>
              </a:tblPr>
              <a:tblGrid>
                <a:gridCol w="3295174">
                  <a:extLst>
                    <a:ext uri="{9D8B030D-6E8A-4147-A177-3AD203B41FA5}">
                      <a16:colId xmlns:a16="http://schemas.microsoft.com/office/drawing/2014/main" val="2092905352"/>
                    </a:ext>
                  </a:extLst>
                </a:gridCol>
                <a:gridCol w="3295174">
                  <a:extLst>
                    <a:ext uri="{9D8B030D-6E8A-4147-A177-3AD203B41FA5}">
                      <a16:colId xmlns:a16="http://schemas.microsoft.com/office/drawing/2014/main" val="3802013118"/>
                    </a:ext>
                  </a:extLst>
                </a:gridCol>
              </a:tblGrid>
              <a:tr h="0">
                <a:tc gridSpan="2">
                  <a:txBody>
                    <a:bodyPr/>
                    <a:lstStyle/>
                    <a:p>
                      <a:r>
                        <a:rPr lang="en-US" sz="1600">
                          <a:solidFill>
                            <a:schemeClr val="bg1"/>
                          </a:solidFill>
                          <a:latin typeface="+mn-lt"/>
                        </a:rPr>
                        <a:t>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8506422"/>
                  </a:ext>
                </a:extLst>
              </a:tr>
              <a:tr h="367664">
                <a:tc>
                  <a:txBody>
                    <a:bodyPr/>
                    <a:lstStyle/>
                    <a:p>
                      <a:r>
                        <a:rPr lang="en-US" sz="1600">
                          <a:solidFill>
                            <a:schemeClr val="tx1"/>
                          </a:solidFill>
                          <a:latin typeface="+mn-lt"/>
                        </a:rPr>
                        <a:t>25-29 years 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1546652"/>
                  </a:ext>
                </a:extLst>
              </a:tr>
              <a:tr h="367664">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600">
                          <a:solidFill>
                            <a:schemeClr val="tx1"/>
                          </a:solidFill>
                          <a:latin typeface="+mn-lt"/>
                        </a:rPr>
                        <a:t>30-34 years 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3328059"/>
                  </a:ext>
                </a:extLst>
              </a:tr>
              <a:tr h="367664">
                <a:tc>
                  <a:txBody>
                    <a:bodyPr/>
                    <a:lstStyle/>
                    <a:p>
                      <a:r>
                        <a:rPr lang="en-US" sz="1600">
                          <a:solidFill>
                            <a:schemeClr val="tx1"/>
                          </a:solidFill>
                          <a:latin typeface="+mn-lt"/>
                        </a:rPr>
                        <a:t>35-30 years 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75909841"/>
                  </a:ext>
                </a:extLst>
              </a:tr>
              <a:tr h="367664">
                <a:tc>
                  <a:txBody>
                    <a:bodyPr/>
                    <a:lstStyle/>
                    <a:p>
                      <a:r>
                        <a:rPr lang="en-US" sz="1600">
                          <a:solidFill>
                            <a:schemeClr val="tx1"/>
                          </a:solidFill>
                          <a:latin typeface="+mn-lt"/>
                        </a:rPr>
                        <a:t>40-49 years 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4626101"/>
                  </a:ext>
                </a:extLst>
              </a:tr>
              <a:tr h="367664">
                <a:tc>
                  <a:txBody>
                    <a:bodyPr/>
                    <a:lstStyle/>
                    <a:p>
                      <a:r>
                        <a:rPr lang="en-US" sz="1600">
                          <a:solidFill>
                            <a:schemeClr val="tx1"/>
                          </a:solidFill>
                          <a:latin typeface="+mn-lt"/>
                        </a:rPr>
                        <a:t>50 years old or older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32407347"/>
                  </a:ext>
                </a:extLst>
              </a:tr>
              <a:tr h="367664">
                <a:tc>
                  <a:txBody>
                    <a:bodyPr/>
                    <a:lstStyle/>
                    <a:p>
                      <a:r>
                        <a:rPr lang="en-US" sz="1600">
                          <a:solidFill>
                            <a:schemeClr val="tx1"/>
                          </a:solidFill>
                          <a:latin typeface="+mn-lt"/>
                        </a:rPr>
                        <a:t>Did not share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54704483"/>
                  </a:ext>
                </a:extLst>
              </a:tr>
            </a:tbl>
          </a:graphicData>
        </a:graphic>
      </p:graphicFrame>
      <p:graphicFrame>
        <p:nvGraphicFramePr>
          <p:cNvPr id="8" name="Table 7">
            <a:extLst>
              <a:ext uri="{FF2B5EF4-FFF2-40B4-BE49-F238E27FC236}">
                <a16:creationId xmlns:a16="http://schemas.microsoft.com/office/drawing/2014/main" id="{CE6BF014-E63C-A5F4-F7CA-6E1D6F11BBF5}"/>
              </a:ext>
            </a:extLst>
          </p:cNvPr>
          <p:cNvGraphicFramePr>
            <a:graphicFrameLocks noGrp="1"/>
          </p:cNvGraphicFramePr>
          <p:nvPr/>
        </p:nvGraphicFramePr>
        <p:xfrm>
          <a:off x="591026" y="4897674"/>
          <a:ext cx="6590348" cy="2941312"/>
        </p:xfrm>
        <a:graphic>
          <a:graphicData uri="http://schemas.openxmlformats.org/drawingml/2006/table">
            <a:tbl>
              <a:tblPr firstRow="1" bandRow="1">
                <a:tableStyleId>{5C22544A-7EE6-4342-B048-85BDC9FD1C3A}</a:tableStyleId>
              </a:tblPr>
              <a:tblGrid>
                <a:gridCol w="3295174">
                  <a:extLst>
                    <a:ext uri="{9D8B030D-6E8A-4147-A177-3AD203B41FA5}">
                      <a16:colId xmlns:a16="http://schemas.microsoft.com/office/drawing/2014/main" val="2092905352"/>
                    </a:ext>
                  </a:extLst>
                </a:gridCol>
                <a:gridCol w="3295174">
                  <a:extLst>
                    <a:ext uri="{9D8B030D-6E8A-4147-A177-3AD203B41FA5}">
                      <a16:colId xmlns:a16="http://schemas.microsoft.com/office/drawing/2014/main" val="3802013118"/>
                    </a:ext>
                  </a:extLst>
                </a:gridCol>
              </a:tblGrid>
              <a:tr h="367664">
                <a:tc gridSpan="2">
                  <a:txBody>
                    <a:bodyPr/>
                    <a:lstStyle/>
                    <a:p>
                      <a:r>
                        <a:rPr lang="en-US" sz="1600">
                          <a:solidFill>
                            <a:schemeClr val="bg1"/>
                          </a:solidFill>
                          <a:latin typeface="+mn-lt"/>
                        </a:rPr>
                        <a:t>Sexual Identity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8506422"/>
                  </a:ext>
                </a:extLst>
              </a:tr>
              <a:tr h="367664">
                <a:tc>
                  <a:txBody>
                    <a:bodyPr/>
                    <a:lstStyle/>
                    <a:p>
                      <a:r>
                        <a:rPr lang="en-US" sz="1600">
                          <a:solidFill>
                            <a:schemeClr val="tx1"/>
                          </a:solidFill>
                          <a:latin typeface="+mn-lt"/>
                        </a:rPr>
                        <a:t>Bisexual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3328059"/>
                  </a:ext>
                </a:extLst>
              </a:tr>
              <a:tr h="367664">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600">
                          <a:solidFill>
                            <a:schemeClr val="tx1"/>
                          </a:solidFill>
                          <a:latin typeface="+mn-lt"/>
                        </a:rPr>
                        <a:t>Gay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75909841"/>
                  </a:ext>
                </a:extLst>
              </a:tr>
              <a:tr h="367664">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600">
                          <a:solidFill>
                            <a:schemeClr val="tx1"/>
                          </a:solidFill>
                          <a:latin typeface="+mn-lt"/>
                        </a:rPr>
                        <a:t>Lesbian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79927412"/>
                  </a:ext>
                </a:extLst>
              </a:tr>
              <a:tr h="367664">
                <a:tc>
                  <a:txBody>
                    <a:bodyPr/>
                    <a:lstStyle/>
                    <a:p>
                      <a:r>
                        <a:rPr lang="en-US" sz="1600">
                          <a:solidFill>
                            <a:schemeClr val="tx1"/>
                          </a:solidFill>
                          <a:latin typeface="+mn-lt"/>
                        </a:rPr>
                        <a:t>Queer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08552100"/>
                  </a:ext>
                </a:extLst>
              </a:tr>
              <a:tr h="367664">
                <a:tc>
                  <a:txBody>
                    <a:bodyPr/>
                    <a:lstStyle/>
                    <a:p>
                      <a:r>
                        <a:rPr lang="en-US" sz="1600">
                          <a:solidFill>
                            <a:schemeClr val="tx1"/>
                          </a:solidFill>
                          <a:latin typeface="+mn-lt"/>
                        </a:rPr>
                        <a:t>Straight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40966512"/>
                  </a:ext>
                </a:extLst>
              </a:tr>
              <a:tr h="367664">
                <a:tc>
                  <a:txBody>
                    <a:bodyPr/>
                    <a:lstStyle/>
                    <a:p>
                      <a:r>
                        <a:rPr lang="en-US" sz="1600">
                          <a:solidFill>
                            <a:schemeClr val="tx1"/>
                          </a:solidFill>
                          <a:latin typeface="+mn-lt"/>
                        </a:rPr>
                        <a:t>Other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14494600"/>
                  </a:ext>
                </a:extLst>
              </a:tr>
              <a:tr h="367664">
                <a:tc>
                  <a:txBody>
                    <a:bodyPr/>
                    <a:lstStyle/>
                    <a:p>
                      <a:r>
                        <a:rPr lang="en-US" sz="1600">
                          <a:solidFill>
                            <a:schemeClr val="tx1"/>
                          </a:solidFill>
                          <a:latin typeface="+mn-lt"/>
                        </a:rPr>
                        <a:t>Did not share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chemeClr val="tx1"/>
                          </a:solidFill>
                          <a:latin typeface="+mn-lt"/>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52196442"/>
                  </a:ext>
                </a:extLst>
              </a:tr>
            </a:tbl>
          </a:graphicData>
        </a:graphic>
      </p:graphicFrame>
    </p:spTree>
    <p:extLst>
      <p:ext uri="{BB962C8B-B14F-4D97-AF65-F5344CB8AC3E}">
        <p14:creationId xmlns:p14="http://schemas.microsoft.com/office/powerpoint/2010/main" val="28704547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0F4D7-EE84-98B7-36A8-F11F817D5B3C}"/>
              </a:ext>
            </a:extLst>
          </p:cNvPr>
          <p:cNvSpPr>
            <a:spLocks noGrp="1"/>
          </p:cNvSpPr>
          <p:nvPr>
            <p:ph type="title"/>
          </p:nvPr>
        </p:nvSpPr>
        <p:spPr>
          <a:xfrm>
            <a:off x="534353" y="1031132"/>
            <a:ext cx="6703695" cy="1026305"/>
          </a:xfrm>
        </p:spPr>
        <p:txBody>
          <a:bodyPr>
            <a:normAutofit fontScale="90000"/>
          </a:bodyPr>
          <a:lstStyle/>
          <a:p>
            <a:r>
              <a:rPr lang="en-US" dirty="0">
                <a:ea typeface="Calibri Light"/>
                <a:cs typeface="Calibri Light"/>
              </a:rPr>
              <a:t>Appendix D</a:t>
            </a:r>
            <a:br>
              <a:rPr lang="en-US" dirty="0">
                <a:ea typeface="Calibri Light"/>
                <a:cs typeface="Calibri Light"/>
              </a:rPr>
            </a:br>
            <a:r>
              <a:rPr lang="en-US">
                <a:ea typeface="Calibri Light"/>
                <a:cs typeface="Calibri Light"/>
              </a:rPr>
              <a:t>Crosswalk – Classified Protocol </a:t>
            </a:r>
            <a:endParaRPr lang="en-US"/>
          </a:p>
        </p:txBody>
      </p:sp>
      <p:graphicFrame>
        <p:nvGraphicFramePr>
          <p:cNvPr id="4" name="Table 3">
            <a:extLst>
              <a:ext uri="{FF2B5EF4-FFF2-40B4-BE49-F238E27FC236}">
                <a16:creationId xmlns:a16="http://schemas.microsoft.com/office/drawing/2014/main" id="{C2B07C6C-48B9-E5BF-F7D4-0AB998D4B63C}"/>
              </a:ext>
            </a:extLst>
          </p:cNvPr>
          <p:cNvGraphicFramePr>
            <a:graphicFrameLocks noGrp="1"/>
          </p:cNvGraphicFramePr>
          <p:nvPr>
            <p:extLst>
              <p:ext uri="{D42A27DB-BD31-4B8C-83A1-F6EECF244321}">
                <p14:modId xmlns:p14="http://schemas.microsoft.com/office/powerpoint/2010/main" val="2372486577"/>
              </p:ext>
            </p:extLst>
          </p:nvPr>
        </p:nvGraphicFramePr>
        <p:xfrm>
          <a:off x="736286" y="2076022"/>
          <a:ext cx="6299373" cy="7528485"/>
        </p:xfrm>
        <a:graphic>
          <a:graphicData uri="http://schemas.openxmlformats.org/drawingml/2006/table">
            <a:tbl>
              <a:tblPr firstRow="1" bandRow="1">
                <a:tableStyleId>{5C22544A-7EE6-4342-B048-85BDC9FD1C3A}</a:tableStyleId>
              </a:tblPr>
              <a:tblGrid>
                <a:gridCol w="6299373">
                  <a:extLst>
                    <a:ext uri="{9D8B030D-6E8A-4147-A177-3AD203B41FA5}">
                      <a16:colId xmlns:a16="http://schemas.microsoft.com/office/drawing/2014/main" val="747380374"/>
                    </a:ext>
                  </a:extLst>
                </a:gridCol>
              </a:tblGrid>
              <a:tr h="347584">
                <a:tc>
                  <a:txBody>
                    <a:bodyPr/>
                    <a:lstStyle/>
                    <a:p>
                      <a:r>
                        <a:rPr lang="en-US" sz="1400">
                          <a:solidFill>
                            <a:schemeClr val="bg1"/>
                          </a:solidFill>
                        </a:rPr>
                        <a:t>Contributions to Student Success</a:t>
                      </a:r>
                    </a:p>
                  </a:txBody>
                  <a:tcPr>
                    <a:lnL w="12700">
                      <a:solidFill>
                        <a:schemeClr val="tx1"/>
                      </a:solidFill>
                    </a:lnL>
                    <a:lnR w="12700">
                      <a:solidFill>
                        <a:schemeClr val="tx1"/>
                      </a:solidFill>
                    </a:lnR>
                    <a:lnT w="12700">
                      <a:solidFill>
                        <a:schemeClr val="tx1"/>
                      </a:solidFill>
                    </a:lnT>
                    <a:lnB w="12700">
                      <a:solidFill>
                        <a:schemeClr val="tx1"/>
                      </a:solidFill>
                    </a:lnB>
                    <a:solidFill>
                      <a:schemeClr val="tx1"/>
                    </a:solidFill>
                  </a:tcPr>
                </a:tc>
                <a:extLst>
                  <a:ext uri="{0D108BD9-81ED-4DB2-BD59-A6C34878D82A}">
                    <a16:rowId xmlns:a16="http://schemas.microsoft.com/office/drawing/2014/main" val="1961339283"/>
                  </a:ext>
                </a:extLst>
              </a:tr>
              <a:tr h="347584">
                <a:tc>
                  <a:txBody>
                    <a:bodyPr/>
                    <a:lstStyle/>
                    <a:p>
                      <a:r>
                        <a:rPr lang="en-US" sz="1400">
                          <a:solidFill>
                            <a:schemeClr val="tx1"/>
                          </a:solidFill>
                        </a:rPr>
                        <a:t>What strategies do you use to interact/connect with your students?</a:t>
                      </a:r>
                      <a:endParaRPr lang="en-US" sz="1400"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280893557"/>
                  </a:ext>
                </a:extLst>
              </a:tr>
              <a:tr h="347584">
                <a:tc>
                  <a:txBody>
                    <a:bodyPr/>
                    <a:lstStyle/>
                    <a:p>
                      <a:r>
                        <a:rPr lang="en-US" sz="1400">
                          <a:solidFill>
                            <a:schemeClr val="tx1"/>
                          </a:solidFill>
                        </a:rPr>
                        <a:t>How is diversity a part of your role? </a:t>
                      </a:r>
                      <a:endParaRPr lang="en-US" sz="1400"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3557493502"/>
                  </a:ext>
                </a:extLst>
              </a:tr>
              <a:tr h="347584">
                <a:tc>
                  <a:txBody>
                    <a:bodyPr/>
                    <a:lstStyle/>
                    <a:p>
                      <a:pPr lvl="0">
                        <a:buNone/>
                      </a:pPr>
                      <a:r>
                        <a:rPr lang="en-US" sz="1400">
                          <a:solidFill>
                            <a:schemeClr val="tx1"/>
                          </a:solidFill>
                        </a:rPr>
                        <a:t>How do you see th ework you do at Mt. SAC in relation to student success?</a:t>
                      </a:r>
                      <a:endParaRPr lang="en-US" sz="1400"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1008847471"/>
                  </a:ext>
                </a:extLst>
              </a:tr>
              <a:tr h="347584">
                <a:tc>
                  <a:txBody>
                    <a:bodyPr/>
                    <a:lstStyle/>
                    <a:p>
                      <a:pPr lvl="0">
                        <a:buNone/>
                      </a:pPr>
                      <a:r>
                        <a:rPr lang="en-US" sz="1400" dirty="0">
                          <a:solidFill>
                            <a:schemeClr val="tx1"/>
                          </a:solidFill>
                        </a:rPr>
                        <a:t>Please share about a time in which you went out of your way or above to help a student. Please share what motivated you to go above and beyond in </a:t>
                      </a:r>
                      <a:r>
                        <a:rPr lang="en-US" sz="1400">
                          <a:solidFill>
                            <a:schemeClr val="tx1"/>
                          </a:solidFill>
                        </a:rPr>
                        <a:t>this particiualar instance and what was the outcome for the student. </a:t>
                      </a:r>
                      <a:endParaRPr lang="en-US" sz="1400"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4249851826"/>
                  </a:ext>
                </a:extLst>
              </a:tr>
              <a:tr h="347584">
                <a:tc>
                  <a:txBody>
                    <a:bodyPr/>
                    <a:lstStyle/>
                    <a:p>
                      <a:r>
                        <a:rPr lang="en-US" sz="1400" b="1">
                          <a:solidFill>
                            <a:schemeClr val="bg1"/>
                          </a:solidFill>
                        </a:rPr>
                        <a:t>What is Working Well?</a:t>
                      </a:r>
                    </a:p>
                  </a:txBody>
                  <a:tcPr>
                    <a:lnL w="12700">
                      <a:solidFill>
                        <a:schemeClr val="tx1"/>
                      </a:solidFill>
                    </a:lnL>
                    <a:lnR w="12700">
                      <a:solidFill>
                        <a:schemeClr val="tx1"/>
                      </a:solidFill>
                    </a:lnR>
                    <a:lnT w="12700">
                      <a:solidFill>
                        <a:schemeClr val="tx1"/>
                      </a:solidFill>
                    </a:lnT>
                    <a:lnB w="12700">
                      <a:solidFill>
                        <a:schemeClr val="tx1"/>
                      </a:solidFill>
                    </a:lnB>
                    <a:solidFill>
                      <a:schemeClr val="tx1"/>
                    </a:solidFill>
                  </a:tcPr>
                </a:tc>
                <a:extLst>
                  <a:ext uri="{0D108BD9-81ED-4DB2-BD59-A6C34878D82A}">
                    <a16:rowId xmlns:a16="http://schemas.microsoft.com/office/drawing/2014/main" val="1998477931"/>
                  </a:ext>
                </a:extLst>
              </a:tr>
              <a:tr h="347584">
                <a:tc>
                  <a:txBody>
                    <a:bodyPr/>
                    <a:lstStyle/>
                    <a:p>
                      <a:r>
                        <a:rPr lang="en-US" sz="1400">
                          <a:solidFill>
                            <a:schemeClr val="tx1"/>
                          </a:solidFill>
                        </a:rPr>
                        <a:t>From your vantage point in your role at Mt. SAC, what is working well for students?</a:t>
                      </a:r>
                      <a:endParaRPr lang="en-US" sz="1400"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3132284172"/>
                  </a:ext>
                </a:extLst>
              </a:tr>
              <a:tr h="347584">
                <a:tc>
                  <a:txBody>
                    <a:bodyPr/>
                    <a:lstStyle/>
                    <a:p>
                      <a:r>
                        <a:rPr lang="en-US" sz="1400">
                          <a:solidFill>
                            <a:schemeClr val="tx1"/>
                          </a:solidFill>
                        </a:rPr>
                        <a:t>How do you feel about diversity at this college? </a:t>
                      </a:r>
                      <a:endParaRPr lang="en-US" sz="1400"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314944521"/>
                  </a:ext>
                </a:extLst>
              </a:tr>
              <a:tr h="347584">
                <a:tc>
                  <a:txBody>
                    <a:bodyPr/>
                    <a:lstStyle/>
                    <a:p>
                      <a:r>
                        <a:rPr lang="en-US" sz="1400">
                          <a:solidFill>
                            <a:schemeClr val="tx1"/>
                          </a:solidFill>
                        </a:rPr>
                        <a:t>Do you feel like it's important to Mt. SAC?</a:t>
                      </a:r>
                      <a:endParaRPr lang="en-US" sz="1400"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1301003412"/>
                  </a:ext>
                </a:extLst>
              </a:tr>
              <a:tr h="347584">
                <a:tc>
                  <a:txBody>
                    <a:bodyPr/>
                    <a:lstStyle/>
                    <a:p>
                      <a:r>
                        <a:rPr lang="en-US" sz="1400" b="1">
                          <a:solidFill>
                            <a:schemeClr val="bg1"/>
                          </a:solidFill>
                        </a:rPr>
                        <a:t>What are the Challenges/Barriers? </a:t>
                      </a: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068053359"/>
                  </a:ext>
                </a:extLst>
              </a:tr>
              <a:tr h="347584">
                <a:tc>
                  <a:txBody>
                    <a:bodyPr/>
                    <a:lstStyle/>
                    <a:p>
                      <a:pPr lvl="0">
                        <a:buNone/>
                      </a:pPr>
                      <a:r>
                        <a:rPr lang="en-US" sz="1400">
                          <a:solidFill>
                            <a:schemeClr val="tx1"/>
                          </a:solidFill>
                        </a:rPr>
                        <a:t>What is not working well for students?</a:t>
                      </a:r>
                      <a:endParaRPr lang="en-US" sz="14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6220283"/>
                  </a:ext>
                </a:extLst>
              </a:tr>
              <a:tr h="347584">
                <a:tc>
                  <a:txBody>
                    <a:bodyPr/>
                    <a:lstStyle/>
                    <a:p>
                      <a:pPr lvl="0">
                        <a:buNone/>
                      </a:pPr>
                      <a:r>
                        <a:rPr lang="en-US" sz="1400">
                          <a:solidFill>
                            <a:schemeClr val="tx1"/>
                          </a:solidFill>
                        </a:rPr>
                        <a:t>What are the biggest barriers and challenges you see? </a:t>
                      </a:r>
                      <a:endParaRPr lang="en-US" sz="14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2758079"/>
                  </a:ext>
                </a:extLst>
              </a:tr>
              <a:tr h="347584">
                <a:tc>
                  <a:txBody>
                    <a:bodyPr/>
                    <a:lstStyle/>
                    <a:p>
                      <a:pPr lvl="0">
                        <a:buNone/>
                      </a:pPr>
                      <a:r>
                        <a:rPr lang="en-US" sz="1400">
                          <a:solidFill>
                            <a:schemeClr val="tx1"/>
                          </a:solidFill>
                        </a:rPr>
                        <a:t>How do you feel about diversity at the College? </a:t>
                      </a:r>
                      <a:endParaRPr lang="en-US" sz="1400" dirty="0">
                        <a:solidFill>
                          <a:schemeClr val="tx1"/>
                        </a:solidFill>
                      </a:endParaRPr>
                    </a:p>
                  </a:txBody>
                  <a:tcP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46909840"/>
                  </a:ext>
                </a:extLst>
              </a:tr>
              <a:tr h="347584">
                <a:tc>
                  <a:txBody>
                    <a:bodyPr/>
                    <a:lstStyle/>
                    <a:p>
                      <a:pPr lvl="0">
                        <a:buNone/>
                      </a:pPr>
                      <a:r>
                        <a:rPr lang="en-US" sz="1400">
                          <a:solidFill>
                            <a:schemeClr val="tx1"/>
                          </a:solidFill>
                        </a:rPr>
                        <a:t>Do you feel it is important to Mt. SAC?</a:t>
                      </a:r>
                      <a:endParaRPr lang="en-US" sz="1400"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2516144132"/>
                  </a:ext>
                </a:extLst>
              </a:tr>
              <a:tr h="347584">
                <a:tc>
                  <a:txBody>
                    <a:bodyPr/>
                    <a:lstStyle/>
                    <a:p>
                      <a:pPr lvl="0">
                        <a:buNone/>
                      </a:pPr>
                      <a:r>
                        <a:rPr lang="en-US" sz="1400" b="1">
                          <a:solidFill>
                            <a:schemeClr val="bg1"/>
                          </a:solidFill>
                        </a:rPr>
                        <a:t>What is Needed?</a:t>
                      </a:r>
                    </a:p>
                  </a:txBody>
                  <a:tcPr>
                    <a:lnL w="12700">
                      <a:solidFill>
                        <a:schemeClr val="tx1"/>
                      </a:solidFill>
                    </a:lnL>
                    <a:lnR w="12700">
                      <a:solidFill>
                        <a:schemeClr val="tx1"/>
                      </a:solidFill>
                    </a:lnR>
                    <a:lnT w="12700">
                      <a:solidFill>
                        <a:schemeClr val="tx1"/>
                      </a:solidFill>
                    </a:lnT>
                    <a:lnB w="12700">
                      <a:solidFill>
                        <a:schemeClr val="tx1"/>
                      </a:solidFill>
                    </a:lnB>
                    <a:solidFill>
                      <a:schemeClr val="tx1"/>
                    </a:solidFill>
                  </a:tcPr>
                </a:tc>
                <a:extLst>
                  <a:ext uri="{0D108BD9-81ED-4DB2-BD59-A6C34878D82A}">
                    <a16:rowId xmlns:a16="http://schemas.microsoft.com/office/drawing/2014/main" val="1225685381"/>
                  </a:ext>
                </a:extLst>
              </a:tr>
              <a:tr h="540451">
                <a:tc>
                  <a:txBody>
                    <a:bodyPr/>
                    <a:lstStyle/>
                    <a:p>
                      <a:pPr lvl="0">
                        <a:buNone/>
                      </a:pPr>
                      <a:r>
                        <a:rPr lang="en-US" sz="1400">
                          <a:solidFill>
                            <a:schemeClr val="tx1"/>
                          </a:solidFill>
                        </a:rPr>
                        <a:t>As an employee at Mt. SAC, what support do you need in your role to improve outcomes? To eliminate barriers for students? </a:t>
                      </a:r>
                      <a:endParaRPr lang="en-US" sz="1400"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2265029339"/>
                  </a:ext>
                </a:extLst>
              </a:tr>
              <a:tr h="347584">
                <a:tc>
                  <a:txBody>
                    <a:bodyPr/>
                    <a:lstStyle/>
                    <a:p>
                      <a:pPr lvl="0">
                        <a:buNone/>
                      </a:pPr>
                      <a:r>
                        <a:rPr lang="en-US" sz="1400">
                          <a:solidFill>
                            <a:schemeClr val="tx1"/>
                          </a:solidFill>
                        </a:rPr>
                        <a:t>How can we improve how we interact/connect with students? </a:t>
                      </a:r>
                      <a:endParaRPr lang="en-US" sz="1400" dirty="0">
                        <a:solidFill>
                          <a:schemeClr val="tx1"/>
                        </a:solidFill>
                      </a:endParaRPr>
                    </a:p>
                  </a:txBody>
                  <a:tcP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noFill/>
                  </a:tcPr>
                </a:tc>
                <a:extLst>
                  <a:ext uri="{0D108BD9-81ED-4DB2-BD59-A6C34878D82A}">
                    <a16:rowId xmlns:a16="http://schemas.microsoft.com/office/drawing/2014/main" val="3525094348"/>
                  </a:ext>
                </a:extLst>
              </a:tr>
              <a:tr h="521377">
                <a:tc>
                  <a:txBody>
                    <a:bodyPr/>
                    <a:lstStyle/>
                    <a:p>
                      <a:pPr lvl="0">
                        <a:buNone/>
                      </a:pPr>
                      <a:r>
                        <a:rPr lang="en-US" sz="1400" dirty="0">
                          <a:solidFill>
                            <a:schemeClr val="tx1"/>
                          </a:solidFill>
                        </a:rPr>
                        <a:t>What should a space that is intentionally designed to be safe, </a:t>
                      </a:r>
                      <a:r>
                        <a:rPr lang="en-US" sz="1400">
                          <a:solidFill>
                            <a:schemeClr val="tx1"/>
                          </a:solidFill>
                        </a:rPr>
                        <a:t>welcoming, and inclusive look like or include for students? For you? </a:t>
                      </a:r>
                      <a:endParaRPr lang="en-US" sz="14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9157746"/>
                  </a:ext>
                </a:extLst>
              </a:tr>
              <a:tr h="521377">
                <a:tc>
                  <a:txBody>
                    <a:bodyPr/>
                    <a:lstStyle/>
                    <a:p>
                      <a:pPr lvl="0">
                        <a:buNone/>
                      </a:pPr>
                      <a:r>
                        <a:rPr lang="en-US" sz="1400" b="0" i="0" u="none" strike="noStrike" noProof="0">
                          <a:solidFill>
                            <a:schemeClr val="tx1"/>
                          </a:solidFill>
                          <a:latin typeface="Calibri"/>
                        </a:rPr>
                        <a:t>What technological improvements are needed to better support the learning and teaching environment? </a:t>
                      </a:r>
                      <a:endParaRPr lang="en-US" sz="1400"/>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2254731676"/>
                  </a:ext>
                </a:extLst>
              </a:tr>
            </a:tbl>
          </a:graphicData>
        </a:graphic>
      </p:graphicFrame>
    </p:spTree>
    <p:extLst>
      <p:ext uri="{BB962C8B-B14F-4D97-AF65-F5344CB8AC3E}">
        <p14:creationId xmlns:p14="http://schemas.microsoft.com/office/powerpoint/2010/main" val="20049287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0F4D7-EE84-98B7-36A8-F11F817D5B3C}"/>
              </a:ext>
            </a:extLst>
          </p:cNvPr>
          <p:cNvSpPr>
            <a:spLocks noGrp="1"/>
          </p:cNvSpPr>
          <p:nvPr>
            <p:ph type="title"/>
          </p:nvPr>
        </p:nvSpPr>
        <p:spPr>
          <a:xfrm>
            <a:off x="534353" y="1031132"/>
            <a:ext cx="6703695" cy="1026305"/>
          </a:xfrm>
        </p:spPr>
        <p:txBody>
          <a:bodyPr>
            <a:normAutofit fontScale="90000"/>
          </a:bodyPr>
          <a:lstStyle/>
          <a:p>
            <a:r>
              <a:rPr lang="en-US" dirty="0">
                <a:ea typeface="Calibri Light"/>
                <a:cs typeface="Calibri Light"/>
              </a:rPr>
              <a:t>Appendix E</a:t>
            </a:r>
            <a:br>
              <a:rPr lang="en-US" dirty="0">
                <a:ea typeface="Calibri Light"/>
                <a:cs typeface="Calibri Light"/>
              </a:rPr>
            </a:br>
            <a:r>
              <a:rPr lang="en-US">
                <a:ea typeface="Calibri Light"/>
                <a:cs typeface="Calibri Light"/>
              </a:rPr>
              <a:t>Crosswalk – Faculty Protocol</a:t>
            </a:r>
            <a:endParaRPr lang="en-US"/>
          </a:p>
        </p:txBody>
      </p:sp>
      <p:graphicFrame>
        <p:nvGraphicFramePr>
          <p:cNvPr id="3" name="Table 2">
            <a:extLst>
              <a:ext uri="{FF2B5EF4-FFF2-40B4-BE49-F238E27FC236}">
                <a16:creationId xmlns:a16="http://schemas.microsoft.com/office/drawing/2014/main" id="{8C935D8E-8251-6805-752A-C87B8E669666}"/>
              </a:ext>
            </a:extLst>
          </p:cNvPr>
          <p:cNvGraphicFramePr>
            <a:graphicFrameLocks noGrp="1"/>
          </p:cNvGraphicFramePr>
          <p:nvPr>
            <p:extLst>
              <p:ext uri="{D42A27DB-BD31-4B8C-83A1-F6EECF244321}">
                <p14:modId xmlns:p14="http://schemas.microsoft.com/office/powerpoint/2010/main" val="1400145166"/>
              </p:ext>
            </p:extLst>
          </p:nvPr>
        </p:nvGraphicFramePr>
        <p:xfrm>
          <a:off x="736286" y="2223629"/>
          <a:ext cx="6299373" cy="7225552"/>
        </p:xfrm>
        <a:graphic>
          <a:graphicData uri="http://schemas.openxmlformats.org/drawingml/2006/table">
            <a:tbl>
              <a:tblPr firstRow="1" bandRow="1">
                <a:tableStyleId>{5C22544A-7EE6-4342-B048-85BDC9FD1C3A}</a:tableStyleId>
              </a:tblPr>
              <a:tblGrid>
                <a:gridCol w="6299373">
                  <a:extLst>
                    <a:ext uri="{9D8B030D-6E8A-4147-A177-3AD203B41FA5}">
                      <a16:colId xmlns:a16="http://schemas.microsoft.com/office/drawing/2014/main" val="747380374"/>
                    </a:ext>
                  </a:extLst>
                </a:gridCol>
              </a:tblGrid>
              <a:tr h="347584">
                <a:tc>
                  <a:txBody>
                    <a:bodyPr/>
                    <a:lstStyle/>
                    <a:p>
                      <a:r>
                        <a:rPr lang="en-US">
                          <a:solidFill>
                            <a:schemeClr val="bg1"/>
                          </a:solidFill>
                        </a:rPr>
                        <a:t>Contributions to Student Success</a:t>
                      </a:r>
                    </a:p>
                  </a:txBody>
                  <a:tcPr>
                    <a:lnL w="12700">
                      <a:solidFill>
                        <a:schemeClr val="tx1"/>
                      </a:solidFill>
                    </a:lnL>
                    <a:lnR w="12700">
                      <a:solidFill>
                        <a:schemeClr val="tx1"/>
                      </a:solidFill>
                    </a:lnR>
                    <a:lnT w="12700">
                      <a:solidFill>
                        <a:schemeClr val="tx1"/>
                      </a:solidFill>
                    </a:lnT>
                    <a:lnB w="12700">
                      <a:solidFill>
                        <a:schemeClr val="tx1"/>
                      </a:solidFill>
                    </a:lnB>
                    <a:solidFill>
                      <a:schemeClr val="tx1"/>
                    </a:solidFill>
                  </a:tcPr>
                </a:tc>
                <a:extLst>
                  <a:ext uri="{0D108BD9-81ED-4DB2-BD59-A6C34878D82A}">
                    <a16:rowId xmlns:a16="http://schemas.microsoft.com/office/drawing/2014/main" val="1961339283"/>
                  </a:ext>
                </a:extLst>
              </a:tr>
              <a:tr h="347584">
                <a:tc>
                  <a:txBody>
                    <a:bodyPr/>
                    <a:lstStyle/>
                    <a:p>
                      <a:r>
                        <a:rPr lang="en-US">
                          <a:solidFill>
                            <a:schemeClr val="tx1"/>
                          </a:solidFill>
                        </a:rPr>
                        <a:t>What strategies do you use to interact/connect with your students?</a:t>
                      </a:r>
                      <a:endParaRPr lang="en-US"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280893557"/>
                  </a:ext>
                </a:extLst>
              </a:tr>
              <a:tr h="347584">
                <a:tc>
                  <a:txBody>
                    <a:bodyPr/>
                    <a:lstStyle/>
                    <a:p>
                      <a:r>
                        <a:rPr lang="en-US">
                          <a:solidFill>
                            <a:schemeClr val="tx1"/>
                          </a:solidFill>
                        </a:rPr>
                        <a:t>How is diversity a part of your role? </a:t>
                      </a:r>
                      <a:endParaRPr lang="en-US"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3557493502"/>
                  </a:ext>
                </a:extLst>
              </a:tr>
              <a:tr h="347584">
                <a:tc>
                  <a:txBody>
                    <a:bodyPr/>
                    <a:lstStyle/>
                    <a:p>
                      <a:r>
                        <a:rPr lang="en-US" b="1">
                          <a:solidFill>
                            <a:schemeClr val="bg1"/>
                          </a:solidFill>
                        </a:rPr>
                        <a:t>What is Working Well?</a:t>
                      </a:r>
                    </a:p>
                  </a:txBody>
                  <a:tcPr>
                    <a:lnL w="12700">
                      <a:solidFill>
                        <a:schemeClr val="tx1"/>
                      </a:solidFill>
                    </a:lnL>
                    <a:lnR w="12700">
                      <a:solidFill>
                        <a:schemeClr val="tx1"/>
                      </a:solidFill>
                    </a:lnR>
                    <a:lnT w="12700">
                      <a:solidFill>
                        <a:schemeClr val="tx1"/>
                      </a:solidFill>
                    </a:lnT>
                    <a:lnB w="12700">
                      <a:solidFill>
                        <a:schemeClr val="tx1"/>
                      </a:solidFill>
                    </a:lnB>
                    <a:solidFill>
                      <a:schemeClr val="tx1"/>
                    </a:solidFill>
                  </a:tcPr>
                </a:tc>
                <a:extLst>
                  <a:ext uri="{0D108BD9-81ED-4DB2-BD59-A6C34878D82A}">
                    <a16:rowId xmlns:a16="http://schemas.microsoft.com/office/drawing/2014/main" val="1998477931"/>
                  </a:ext>
                </a:extLst>
              </a:tr>
              <a:tr h="347584">
                <a:tc>
                  <a:txBody>
                    <a:bodyPr/>
                    <a:lstStyle/>
                    <a:p>
                      <a:r>
                        <a:rPr lang="en-US">
                          <a:solidFill>
                            <a:schemeClr val="tx1"/>
                          </a:solidFill>
                        </a:rPr>
                        <a:t>What is working well for students in the respective disciplines and programs?</a:t>
                      </a:r>
                      <a:endParaRPr lang="en-US"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3132284172"/>
                  </a:ext>
                </a:extLst>
              </a:tr>
              <a:tr h="347584">
                <a:tc>
                  <a:txBody>
                    <a:bodyPr/>
                    <a:lstStyle/>
                    <a:p>
                      <a:r>
                        <a:rPr lang="en-US">
                          <a:solidFill>
                            <a:schemeClr val="tx1"/>
                          </a:solidFill>
                        </a:rPr>
                        <a:t>How do you feel about diversity at this college? </a:t>
                      </a:r>
                      <a:endParaRPr lang="en-US"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314944521"/>
                  </a:ext>
                </a:extLst>
              </a:tr>
              <a:tr h="347584">
                <a:tc>
                  <a:txBody>
                    <a:bodyPr/>
                    <a:lstStyle/>
                    <a:p>
                      <a:r>
                        <a:rPr lang="en-US">
                          <a:solidFill>
                            <a:schemeClr val="tx1"/>
                          </a:solidFill>
                        </a:rPr>
                        <a:t>Do you feel like it's important to Mt. SAC?</a:t>
                      </a:r>
                      <a:endParaRPr lang="en-US"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1301003412"/>
                  </a:ext>
                </a:extLst>
              </a:tr>
              <a:tr h="347584">
                <a:tc>
                  <a:txBody>
                    <a:bodyPr/>
                    <a:lstStyle/>
                    <a:p>
                      <a:r>
                        <a:rPr lang="en-US" b="1">
                          <a:solidFill>
                            <a:schemeClr val="bg1"/>
                          </a:solidFill>
                        </a:rPr>
                        <a:t>What are the Challenges/Barriers? </a:t>
                      </a: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068053359"/>
                  </a:ext>
                </a:extLst>
              </a:tr>
              <a:tr h="347584">
                <a:tc>
                  <a:txBody>
                    <a:bodyPr/>
                    <a:lstStyle/>
                    <a:p>
                      <a:pPr lvl="0">
                        <a:buNone/>
                      </a:pPr>
                      <a:r>
                        <a:rPr lang="en-US">
                          <a:solidFill>
                            <a:schemeClr val="tx1"/>
                          </a:solidFill>
                        </a:rPr>
                        <a:t>What is not working well for students?</a:t>
                      </a:r>
                      <a:endParaRPr lang="en-US"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6220283"/>
                  </a:ext>
                </a:extLst>
              </a:tr>
              <a:tr h="347584">
                <a:tc>
                  <a:txBody>
                    <a:bodyPr/>
                    <a:lstStyle/>
                    <a:p>
                      <a:pPr lvl="0">
                        <a:buNone/>
                      </a:pPr>
                      <a:r>
                        <a:rPr lang="en-US">
                          <a:solidFill>
                            <a:schemeClr val="tx1"/>
                          </a:solidFill>
                        </a:rPr>
                        <a:t>What are the biggest barriers and challenges you see? </a:t>
                      </a:r>
                      <a:endParaRPr lang="en-US"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2758079"/>
                  </a:ext>
                </a:extLst>
              </a:tr>
              <a:tr h="347584">
                <a:tc>
                  <a:txBody>
                    <a:bodyPr/>
                    <a:lstStyle/>
                    <a:p>
                      <a:pPr lvl="0">
                        <a:buNone/>
                      </a:pPr>
                      <a:r>
                        <a:rPr lang="en-US">
                          <a:solidFill>
                            <a:schemeClr val="tx1"/>
                          </a:solidFill>
                        </a:rPr>
                        <a:t>Who is the College not serving? </a:t>
                      </a:r>
                      <a:endParaRPr lang="en-US"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7133090"/>
                  </a:ext>
                </a:extLst>
              </a:tr>
              <a:tr h="347584">
                <a:tc>
                  <a:txBody>
                    <a:bodyPr/>
                    <a:lstStyle/>
                    <a:p>
                      <a:pPr lvl="0">
                        <a:buNone/>
                      </a:pPr>
                      <a:r>
                        <a:rPr lang="en-US">
                          <a:solidFill>
                            <a:schemeClr val="tx1"/>
                          </a:solidFill>
                        </a:rPr>
                        <a:t>How do you feel about diversity at the College? </a:t>
                      </a:r>
                      <a:endParaRPr lang="en-US"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46909840"/>
                  </a:ext>
                </a:extLst>
              </a:tr>
              <a:tr h="347584">
                <a:tc>
                  <a:txBody>
                    <a:bodyPr/>
                    <a:lstStyle/>
                    <a:p>
                      <a:pPr lvl="0">
                        <a:buNone/>
                      </a:pPr>
                      <a:r>
                        <a:rPr lang="en-US">
                          <a:solidFill>
                            <a:schemeClr val="tx1"/>
                          </a:solidFill>
                        </a:rPr>
                        <a:t>Do you feel it is important to Mt. SAC?</a:t>
                      </a:r>
                      <a:endParaRPr lang="en-US"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2516144132"/>
                  </a:ext>
                </a:extLst>
              </a:tr>
              <a:tr h="347584">
                <a:tc>
                  <a:txBody>
                    <a:bodyPr/>
                    <a:lstStyle/>
                    <a:p>
                      <a:pPr lvl="0">
                        <a:buNone/>
                      </a:pPr>
                      <a:r>
                        <a:rPr lang="en-US" b="1">
                          <a:solidFill>
                            <a:schemeClr val="bg1"/>
                          </a:solidFill>
                        </a:rPr>
                        <a:t>What is Needed?</a:t>
                      </a:r>
                      <a:endParaRPr lang="en-US" b="1" dirty="0">
                        <a:solidFill>
                          <a:schemeClr val="bg1"/>
                        </a:solidFill>
                      </a:endParaRPr>
                    </a:p>
                  </a:txBody>
                  <a:tcPr>
                    <a:lnL w="12700">
                      <a:solidFill>
                        <a:schemeClr val="tx1"/>
                      </a:solidFill>
                    </a:lnL>
                    <a:lnR w="12700">
                      <a:solidFill>
                        <a:schemeClr val="tx1"/>
                      </a:solidFill>
                    </a:lnR>
                    <a:lnT w="12700">
                      <a:solidFill>
                        <a:schemeClr val="tx1"/>
                      </a:solidFill>
                    </a:lnT>
                    <a:lnB w="12700">
                      <a:solidFill>
                        <a:schemeClr val="tx1"/>
                      </a:solidFill>
                    </a:lnB>
                    <a:solidFill>
                      <a:schemeClr val="tx1"/>
                    </a:solidFill>
                  </a:tcPr>
                </a:tc>
                <a:extLst>
                  <a:ext uri="{0D108BD9-81ED-4DB2-BD59-A6C34878D82A}">
                    <a16:rowId xmlns:a16="http://schemas.microsoft.com/office/drawing/2014/main" val="1225685381"/>
                  </a:ext>
                </a:extLst>
              </a:tr>
              <a:tr h="521377">
                <a:tc>
                  <a:txBody>
                    <a:bodyPr/>
                    <a:lstStyle/>
                    <a:p>
                      <a:pPr lvl="0">
                        <a:buNone/>
                      </a:pPr>
                      <a:r>
                        <a:rPr lang="en-US">
                          <a:solidFill>
                            <a:schemeClr val="tx1"/>
                          </a:solidFill>
                        </a:rPr>
                        <a:t>As an employee at Mt. SAC, what support do you need in your role to improve outcomes? To eliminate barriers for students? </a:t>
                      </a:r>
                      <a:endParaRPr lang="en-US"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2265029339"/>
                  </a:ext>
                </a:extLst>
              </a:tr>
              <a:tr h="347584">
                <a:tc>
                  <a:txBody>
                    <a:bodyPr/>
                    <a:lstStyle/>
                    <a:p>
                      <a:pPr lvl="0">
                        <a:buNone/>
                      </a:pPr>
                      <a:r>
                        <a:rPr lang="en-US">
                          <a:solidFill>
                            <a:schemeClr val="tx1"/>
                          </a:solidFill>
                        </a:rPr>
                        <a:t>How could the college serve students in the future?</a:t>
                      </a:r>
                      <a:endParaRPr lang="en-US"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2285666613"/>
                  </a:ext>
                </a:extLst>
              </a:tr>
              <a:tr h="347584">
                <a:tc>
                  <a:txBody>
                    <a:bodyPr/>
                    <a:lstStyle/>
                    <a:p>
                      <a:pPr lvl="0">
                        <a:buNone/>
                      </a:pPr>
                      <a:r>
                        <a:rPr lang="en-US">
                          <a:solidFill>
                            <a:schemeClr val="tx1"/>
                          </a:solidFill>
                        </a:rPr>
                        <a:t>How can we improve how we interact/connect with students? </a:t>
                      </a:r>
                      <a:endParaRPr lang="en-US"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3525094348"/>
                  </a:ext>
                </a:extLst>
              </a:tr>
              <a:tr h="521377">
                <a:tc>
                  <a:txBody>
                    <a:bodyPr/>
                    <a:lstStyle/>
                    <a:p>
                      <a:pPr lvl="0">
                        <a:buNone/>
                      </a:pPr>
                      <a:r>
                        <a:rPr lang="en-US" dirty="0">
                          <a:solidFill>
                            <a:schemeClr val="tx1"/>
                          </a:solidFill>
                        </a:rPr>
                        <a:t>What should a space that is intentionally designed to be safe, </a:t>
                      </a:r>
                      <a:r>
                        <a:rPr lang="en-US">
                          <a:solidFill>
                            <a:schemeClr val="tx1"/>
                          </a:solidFill>
                        </a:rPr>
                        <a:t>welcoming, and inclusive look like or include for students? For you? </a:t>
                      </a:r>
                      <a:endParaRPr lang="en-US"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9157746"/>
                  </a:ext>
                </a:extLst>
              </a:tr>
              <a:tr h="521377">
                <a:tc>
                  <a:txBody>
                    <a:bodyPr/>
                    <a:lstStyle/>
                    <a:p>
                      <a:pPr lvl="0">
                        <a:buNone/>
                      </a:pPr>
                      <a:r>
                        <a:rPr lang="en-US" sz="1500" b="0" i="0" u="none" strike="noStrike" noProof="0">
                          <a:solidFill>
                            <a:schemeClr val="tx1"/>
                          </a:solidFill>
                          <a:latin typeface="Calibri"/>
                        </a:rPr>
                        <a:t>What technological improvements are needed to better support the learning and teaching environment? </a:t>
                      </a:r>
                      <a:endParaRPr lang="en-US"/>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2254731676"/>
                  </a:ext>
                </a:extLst>
              </a:tr>
            </a:tbl>
          </a:graphicData>
        </a:graphic>
      </p:graphicFrame>
    </p:spTree>
    <p:extLst>
      <p:ext uri="{BB962C8B-B14F-4D97-AF65-F5344CB8AC3E}">
        <p14:creationId xmlns:p14="http://schemas.microsoft.com/office/powerpoint/2010/main" val="2094016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E9992-E769-A744-4193-E52FEAB94458}"/>
              </a:ext>
            </a:extLst>
          </p:cNvPr>
          <p:cNvSpPr>
            <a:spLocks noGrp="1"/>
          </p:cNvSpPr>
          <p:nvPr>
            <p:ph type="title"/>
          </p:nvPr>
        </p:nvSpPr>
        <p:spPr/>
        <p:txBody>
          <a:bodyPr/>
          <a:lstStyle/>
          <a:p>
            <a:r>
              <a:rPr lang="en-US"/>
              <a:t>Data Collection and Analysis </a:t>
            </a:r>
          </a:p>
        </p:txBody>
      </p:sp>
      <p:sp>
        <p:nvSpPr>
          <p:cNvPr id="3" name="Content Placeholder 2">
            <a:extLst>
              <a:ext uri="{FF2B5EF4-FFF2-40B4-BE49-F238E27FC236}">
                <a16:creationId xmlns:a16="http://schemas.microsoft.com/office/drawing/2014/main" id="{50CCEA5E-AF32-49F2-8F33-93FD1023EEFB}"/>
              </a:ext>
            </a:extLst>
          </p:cNvPr>
          <p:cNvSpPr>
            <a:spLocks noGrp="1"/>
          </p:cNvSpPr>
          <p:nvPr>
            <p:ph idx="1"/>
          </p:nvPr>
        </p:nvSpPr>
        <p:spPr/>
        <p:txBody>
          <a:bodyPr vert="horz" lIns="91440" tIns="45720" rIns="91440" bIns="45720" rtlCol="0" anchor="t">
            <a:normAutofit/>
          </a:bodyPr>
          <a:lstStyle/>
          <a:p>
            <a:pPr marL="0" indent="0">
              <a:buNone/>
            </a:pPr>
            <a:r>
              <a:rPr lang="en-US" b="1" u="sng">
                <a:ea typeface="Calibri" panose="020F0502020204030204"/>
                <a:cs typeface="Calibri" panose="020F0502020204030204"/>
              </a:rPr>
              <a:t>Data Collection</a:t>
            </a:r>
          </a:p>
          <a:p>
            <a:pPr marL="0" indent="0">
              <a:buNone/>
            </a:pPr>
            <a:r>
              <a:rPr lang="en-US" dirty="0">
                <a:ea typeface="Calibri" panose="020F0502020204030204"/>
                <a:cs typeface="Calibri" panose="020F0502020204030204"/>
              </a:rPr>
              <a:t>All employees were invited to participate in a Zoom or in-person listening sessions through email. All data collected over Zoom utilized the program's transcription function. All data collected for the in-</a:t>
            </a:r>
            <a:r>
              <a:rPr lang="en-US">
                <a:ea typeface="Calibri" panose="020F0502020204030204"/>
                <a:cs typeface="Calibri" panose="020F0502020204030204"/>
              </a:rPr>
              <a:t>person sessions was completed by scribing from the Office of Research and Institutional Effectiveness </a:t>
            </a:r>
            <a:r>
              <a:rPr lang="en-US" dirty="0">
                <a:ea typeface="Calibri" panose="020F0502020204030204"/>
                <a:cs typeface="Calibri" panose="020F0502020204030204"/>
              </a:rPr>
              <a:t>team.</a:t>
            </a:r>
          </a:p>
          <a:p>
            <a:pPr marL="0" indent="0">
              <a:buNone/>
            </a:pPr>
            <a:endParaRPr lang="en-US" dirty="0">
              <a:ea typeface="Calibri" panose="020F0502020204030204"/>
              <a:cs typeface="Calibri" panose="020F0502020204030204"/>
            </a:endParaRPr>
          </a:p>
          <a:p>
            <a:pPr marL="0" indent="0">
              <a:buNone/>
            </a:pPr>
            <a:r>
              <a:rPr lang="en-US" b="1" u="sng">
                <a:ea typeface="Calibri" panose="020F0502020204030204"/>
                <a:cs typeface="Calibri" panose="020F0502020204030204"/>
              </a:rPr>
              <a:t>Data Analysis</a:t>
            </a:r>
          </a:p>
          <a:p>
            <a:pPr marL="0" indent="0">
              <a:buNone/>
            </a:pPr>
            <a:r>
              <a:rPr lang="en-US" dirty="0">
                <a:ea typeface="Calibri" panose="020F0502020204030204"/>
                <a:cs typeface="Calibri" panose="020F0502020204030204"/>
              </a:rPr>
              <a:t>After the completion of compiling and cleaning the data, reseachers utilized the Mt. SAC 2035 </a:t>
            </a:r>
            <a:r>
              <a:rPr lang="en-US">
                <a:ea typeface="Calibri" panose="020F0502020204030204"/>
                <a:cs typeface="Calibri" panose="020F0502020204030204"/>
              </a:rPr>
              <a:t>framework centered on equity and healing. Data </a:t>
            </a:r>
            <a:r>
              <a:rPr lang="en-US" dirty="0">
                <a:ea typeface="Calibri" panose="020F0502020204030204"/>
                <a:cs typeface="Calibri" panose="020F0502020204030204"/>
              </a:rPr>
              <a:t>analysis was completed through thematic coding by group through Atlas.ti. In preparation of the report, the researchers developed a guide to frame the final analysis (see Appendix D &amp; E).</a:t>
            </a:r>
          </a:p>
        </p:txBody>
      </p:sp>
    </p:spTree>
    <p:extLst>
      <p:ext uri="{BB962C8B-B14F-4D97-AF65-F5344CB8AC3E}">
        <p14:creationId xmlns:p14="http://schemas.microsoft.com/office/powerpoint/2010/main" val="1243843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0BCDA-2401-B6DF-711E-4DF485D5E4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F774B7-154E-6409-AC1F-7AFE42A7CE55}"/>
              </a:ext>
            </a:extLst>
          </p:cNvPr>
          <p:cNvSpPr>
            <a:spLocks noGrp="1"/>
          </p:cNvSpPr>
          <p:nvPr>
            <p:ph type="title"/>
          </p:nvPr>
        </p:nvSpPr>
        <p:spPr/>
        <p:txBody>
          <a:bodyPr/>
          <a:lstStyle/>
          <a:p>
            <a:r>
              <a:rPr lang="en-US"/>
              <a:t>651 Classified Employees</a:t>
            </a:r>
          </a:p>
        </p:txBody>
      </p:sp>
    </p:spTree>
    <p:extLst>
      <p:ext uri="{BB962C8B-B14F-4D97-AF65-F5344CB8AC3E}">
        <p14:creationId xmlns:p14="http://schemas.microsoft.com/office/powerpoint/2010/main" val="35663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40473C-B7F2-2F18-87AE-8089B80942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1FF088-47FD-1C27-EEDA-6EF3D4A06A5F}"/>
              </a:ext>
            </a:extLst>
          </p:cNvPr>
          <p:cNvSpPr>
            <a:spLocks noGrp="1"/>
          </p:cNvSpPr>
          <p:nvPr>
            <p:ph type="title"/>
          </p:nvPr>
        </p:nvSpPr>
        <p:spPr>
          <a:xfrm>
            <a:off x="534353" y="1031132"/>
            <a:ext cx="6945167" cy="1478706"/>
          </a:xfrm>
        </p:spPr>
        <p:txBody>
          <a:bodyPr>
            <a:normAutofit/>
          </a:bodyPr>
          <a:lstStyle/>
          <a:p>
            <a:r>
              <a:rPr lang="en-US" sz="3700"/>
              <a:t>1. Contributions to Student Success</a:t>
            </a:r>
          </a:p>
        </p:txBody>
      </p:sp>
      <p:sp>
        <p:nvSpPr>
          <p:cNvPr id="3" name="Content Placeholder 2">
            <a:extLst>
              <a:ext uri="{FF2B5EF4-FFF2-40B4-BE49-F238E27FC236}">
                <a16:creationId xmlns:a16="http://schemas.microsoft.com/office/drawing/2014/main" id="{AE733900-7277-94C0-D5D4-BDFEB0261E74}"/>
              </a:ext>
            </a:extLst>
          </p:cNvPr>
          <p:cNvSpPr>
            <a:spLocks noGrp="1"/>
          </p:cNvSpPr>
          <p:nvPr>
            <p:ph idx="1"/>
          </p:nvPr>
        </p:nvSpPr>
        <p:spPr/>
        <p:txBody>
          <a:bodyPr vert="horz" lIns="91440" tIns="45720" rIns="91440" bIns="45720" rtlCol="0" anchor="t">
            <a:normAutofit fontScale="92500"/>
          </a:bodyPr>
          <a:lstStyle/>
          <a:p>
            <a:pPr marL="0" indent="0">
              <a:buNone/>
            </a:pPr>
            <a:r>
              <a:rPr lang="en-US" dirty="0">
                <a:ea typeface="Calibri"/>
                <a:cs typeface="Calibri"/>
              </a:rPr>
              <a:t>651 employees strive to maintain the College's </a:t>
            </a:r>
            <a:r>
              <a:rPr lang="en-US">
                <a:ea typeface="Calibri"/>
                <a:cs typeface="Calibri"/>
              </a:rPr>
              <a:t>buildings and vast grounds.  They provide a clean, </a:t>
            </a:r>
            <a:r>
              <a:rPr lang="en-US" dirty="0">
                <a:ea typeface="Calibri"/>
                <a:cs typeface="Calibri"/>
              </a:rPr>
              <a:t>safe, aesthetically pleasing environment for students and employees to enjoy.  Outside of their regular responsibilities they, too, connect with students to help them with directions, refer them to specific services and to provide support during challenging times.  </a:t>
            </a:r>
            <a:endParaRPr lang="en-US"/>
          </a:p>
          <a:p>
            <a:endParaRPr lang="en-US">
              <a:ea typeface="Calibri"/>
              <a:cs typeface="Calibri"/>
            </a:endParaRPr>
          </a:p>
          <a:p>
            <a:r>
              <a:rPr lang="en-US" i="1" dirty="0">
                <a:ea typeface="+mn-lt"/>
                <a:cs typeface="+mn-lt"/>
              </a:rPr>
              <a:t>"If we create a clean environment it allows the professors to do </a:t>
            </a:r>
            <a:r>
              <a:rPr lang="en-US" i="1">
                <a:ea typeface="+mn-lt"/>
                <a:cs typeface="+mn-lt"/>
              </a:rPr>
              <a:t>their</a:t>
            </a:r>
            <a:r>
              <a:rPr lang="en-US" i="1" dirty="0">
                <a:ea typeface="+mn-lt"/>
                <a:cs typeface="+mn-lt"/>
              </a:rPr>
              <a:t> job without being distracted. It creates a really good environment for students to learn and to be successful..."</a:t>
            </a:r>
          </a:p>
          <a:p>
            <a:endParaRPr lang="en-US" i="1">
              <a:ea typeface="Calibri"/>
              <a:cs typeface="Calibri"/>
            </a:endParaRPr>
          </a:p>
          <a:p>
            <a:r>
              <a:rPr lang="en-US" i="1" dirty="0">
                <a:ea typeface="+mn-lt"/>
                <a:cs typeface="+mn-lt"/>
              </a:rPr>
              <a:t>"A student was paying his parking permit, and had a seizure and the students who were around tried to help </a:t>
            </a:r>
            <a:r>
              <a:rPr lang="en-US" i="1">
                <a:ea typeface="+mn-lt"/>
                <a:cs typeface="+mn-lt"/>
              </a:rPr>
              <a:t>the student...I stepped in, called the paramedics, and I </a:t>
            </a:r>
            <a:r>
              <a:rPr lang="en-US" i="1" dirty="0">
                <a:ea typeface="+mn-lt"/>
                <a:cs typeface="+mn-lt"/>
              </a:rPr>
              <a:t>talked him through it, told him he was going to be okay. We help all the time, we wait with students if they are having car trouble for someone to come and help.</a:t>
            </a:r>
            <a:r>
              <a:rPr lang="en-US" dirty="0">
                <a:ea typeface="+mn-lt"/>
                <a:cs typeface="+mn-lt"/>
              </a:rPr>
              <a:t>"</a:t>
            </a:r>
            <a:endParaRPr lang="en-US" i="1" dirty="0">
              <a:ea typeface="+mn-lt"/>
              <a:cs typeface="+mn-lt"/>
            </a:endParaRPr>
          </a:p>
        </p:txBody>
      </p:sp>
      <p:sp>
        <p:nvSpPr>
          <p:cNvPr id="5" name="Footer Placeholder 4">
            <a:extLst>
              <a:ext uri="{FF2B5EF4-FFF2-40B4-BE49-F238E27FC236}">
                <a16:creationId xmlns:a16="http://schemas.microsoft.com/office/drawing/2014/main" id="{05FDFA4A-E5BC-22BC-5523-BFBAD241D5E9}"/>
              </a:ext>
            </a:extLst>
          </p:cNvPr>
          <p:cNvSpPr>
            <a:spLocks noGrp="1"/>
          </p:cNvSpPr>
          <p:nvPr>
            <p:ph type="ftr" sz="quarter" idx="11"/>
          </p:nvPr>
        </p:nvSpPr>
        <p:spPr/>
        <p:txBody>
          <a:bodyPr/>
          <a:lstStyle/>
          <a:p>
            <a:r>
              <a:rPr lang="en-US"/>
              <a:t>651 Classified Employee</a:t>
            </a:r>
          </a:p>
        </p:txBody>
      </p:sp>
      <p:sp>
        <p:nvSpPr>
          <p:cNvPr id="6" name="Slide Number Placeholder 5">
            <a:extLst>
              <a:ext uri="{FF2B5EF4-FFF2-40B4-BE49-F238E27FC236}">
                <a16:creationId xmlns:a16="http://schemas.microsoft.com/office/drawing/2014/main" id="{87B7953F-6454-6A90-704D-12615E9F4729}"/>
              </a:ext>
            </a:extLst>
          </p:cNvPr>
          <p:cNvSpPr>
            <a:spLocks noGrp="1"/>
          </p:cNvSpPr>
          <p:nvPr>
            <p:ph type="sldNum" sz="quarter" idx="12"/>
          </p:nvPr>
        </p:nvSpPr>
        <p:spPr/>
        <p:txBody>
          <a:bodyPr/>
          <a:lstStyle/>
          <a:p>
            <a:fld id="{D4EB2BA6-CBB9-4735-9180-9D2E49189ECD}" type="slidenum">
              <a:rPr lang="en-US" smtClean="0"/>
              <a:t>8</a:t>
            </a:fld>
            <a:endParaRPr lang="en-US"/>
          </a:p>
        </p:txBody>
      </p:sp>
    </p:spTree>
    <p:extLst>
      <p:ext uri="{BB962C8B-B14F-4D97-AF65-F5344CB8AC3E}">
        <p14:creationId xmlns:p14="http://schemas.microsoft.com/office/powerpoint/2010/main" val="2553176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BA99B4-7CE7-E9BD-ECCA-BA8985C85F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64828E-8FDD-6E80-875C-C535AB3F07B8}"/>
              </a:ext>
            </a:extLst>
          </p:cNvPr>
          <p:cNvSpPr>
            <a:spLocks noGrp="1"/>
          </p:cNvSpPr>
          <p:nvPr>
            <p:ph type="title"/>
          </p:nvPr>
        </p:nvSpPr>
        <p:spPr/>
        <p:txBody>
          <a:bodyPr/>
          <a:lstStyle/>
          <a:p>
            <a:r>
              <a:rPr lang="en-US"/>
              <a:t>2. What is working well?</a:t>
            </a:r>
          </a:p>
        </p:txBody>
      </p:sp>
      <p:sp>
        <p:nvSpPr>
          <p:cNvPr id="3" name="Content Placeholder 2">
            <a:extLst>
              <a:ext uri="{FF2B5EF4-FFF2-40B4-BE49-F238E27FC236}">
                <a16:creationId xmlns:a16="http://schemas.microsoft.com/office/drawing/2014/main" id="{46CD7665-3078-DE13-F660-8803C50189C4}"/>
              </a:ext>
            </a:extLst>
          </p:cNvPr>
          <p:cNvSpPr>
            <a:spLocks noGrp="1"/>
          </p:cNvSpPr>
          <p:nvPr>
            <p:ph idx="1"/>
          </p:nvPr>
        </p:nvSpPr>
        <p:spPr/>
        <p:txBody>
          <a:bodyPr vert="horz" lIns="91440" tIns="45720" rIns="91440" bIns="45720" rtlCol="0" anchor="t">
            <a:normAutofit/>
          </a:bodyPr>
          <a:lstStyle/>
          <a:p>
            <a:pPr marL="0" indent="0">
              <a:buNone/>
            </a:pPr>
            <a:r>
              <a:rPr lang="en-US" dirty="0">
                <a:ea typeface="Calibri"/>
                <a:cs typeface="Calibri"/>
              </a:rPr>
              <a:t>651 employees expressed that Mt. SAC offers many resources; and the college meets the needs of the diverse student body by offering online and non-traditional courses.  They also identified the new facilities as beneficial for students.  </a:t>
            </a:r>
            <a:endParaRPr lang="en-US"/>
          </a:p>
          <a:p>
            <a:endParaRPr lang="en-US">
              <a:ea typeface="Calibri"/>
              <a:cs typeface="Calibri"/>
            </a:endParaRPr>
          </a:p>
          <a:p>
            <a:r>
              <a:rPr lang="en-US" i="1" dirty="0">
                <a:ea typeface="+mn-lt"/>
                <a:cs typeface="+mn-lt"/>
              </a:rPr>
              <a:t>"The resources and definitely I hope people have gone through the bridge program, I don't know if we still have that, but that was helpful for my family."</a:t>
            </a:r>
          </a:p>
          <a:p>
            <a:endParaRPr lang="en-US" i="1">
              <a:ea typeface="Calibri"/>
              <a:cs typeface="Calibri"/>
            </a:endParaRPr>
          </a:p>
          <a:p>
            <a:r>
              <a:rPr lang="en-US" i="1" dirty="0">
                <a:ea typeface="+mn-lt"/>
                <a:cs typeface="+mn-lt"/>
              </a:rPr>
              <a:t>"In the summertime you see the high school students and the kids. It’s a good thing because it puts in their mind that they can go to college."</a:t>
            </a:r>
          </a:p>
          <a:p>
            <a:endParaRPr lang="en-US" i="1">
              <a:ea typeface="Calibri"/>
              <a:cs typeface="Calibri"/>
            </a:endParaRPr>
          </a:p>
          <a:p>
            <a:r>
              <a:rPr lang="en-US" i="1" dirty="0">
                <a:ea typeface="+mn-lt"/>
                <a:cs typeface="+mn-lt"/>
              </a:rPr>
              <a:t>"The new building (410) is amazing for the students"</a:t>
            </a:r>
            <a:endParaRPr lang="en-US" i="1" dirty="0">
              <a:ea typeface="Calibri"/>
              <a:cs typeface="Calibri"/>
            </a:endParaRPr>
          </a:p>
        </p:txBody>
      </p:sp>
      <p:sp>
        <p:nvSpPr>
          <p:cNvPr id="4" name="Footer Placeholder 3">
            <a:extLst>
              <a:ext uri="{FF2B5EF4-FFF2-40B4-BE49-F238E27FC236}">
                <a16:creationId xmlns:a16="http://schemas.microsoft.com/office/drawing/2014/main" id="{3AEE6E76-82A2-449E-4891-E86AEACE28AC}"/>
              </a:ext>
            </a:extLst>
          </p:cNvPr>
          <p:cNvSpPr>
            <a:spLocks noGrp="1"/>
          </p:cNvSpPr>
          <p:nvPr>
            <p:ph type="ftr" sz="quarter" idx="11"/>
          </p:nvPr>
        </p:nvSpPr>
        <p:spPr/>
        <p:txBody>
          <a:bodyPr/>
          <a:lstStyle/>
          <a:p>
            <a:r>
              <a:rPr lang="en-US"/>
              <a:t>651 Classified Employee</a:t>
            </a:r>
          </a:p>
        </p:txBody>
      </p:sp>
      <p:sp>
        <p:nvSpPr>
          <p:cNvPr id="5" name="Slide Number Placeholder 4">
            <a:extLst>
              <a:ext uri="{FF2B5EF4-FFF2-40B4-BE49-F238E27FC236}">
                <a16:creationId xmlns:a16="http://schemas.microsoft.com/office/drawing/2014/main" id="{497FE71A-8645-EA6B-58E4-D96E3307C917}"/>
              </a:ext>
            </a:extLst>
          </p:cNvPr>
          <p:cNvSpPr>
            <a:spLocks noGrp="1"/>
          </p:cNvSpPr>
          <p:nvPr>
            <p:ph type="sldNum" sz="quarter" idx="12"/>
          </p:nvPr>
        </p:nvSpPr>
        <p:spPr/>
        <p:txBody>
          <a:bodyPr/>
          <a:lstStyle/>
          <a:p>
            <a:fld id="{D4EB2BA6-CBB9-4735-9180-9D2E49189ECD}" type="slidenum">
              <a:rPr lang="en-US" smtClean="0"/>
              <a:t>9</a:t>
            </a:fld>
            <a:endParaRPr lang="en-US"/>
          </a:p>
        </p:txBody>
      </p:sp>
    </p:spTree>
    <p:extLst>
      <p:ext uri="{BB962C8B-B14F-4D97-AF65-F5344CB8AC3E}">
        <p14:creationId xmlns:p14="http://schemas.microsoft.com/office/powerpoint/2010/main" val="11143643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TotalTime>
  <Words>5546</Words>
  <Application>Microsoft Office PowerPoint</Application>
  <PresentationFormat>Custom</PresentationFormat>
  <Paragraphs>600</Paragraphs>
  <Slides>52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52</vt:i4>
      </vt:variant>
    </vt:vector>
  </HeadingPairs>
  <TitlesOfParts>
    <vt:vector size="59" baseType="lpstr">
      <vt:lpstr>Aptos</vt:lpstr>
      <vt:lpstr>Arial</vt:lpstr>
      <vt:lpstr>Atlas Grotesk Web</vt:lpstr>
      <vt:lpstr>Calibri</vt:lpstr>
      <vt:lpstr>Calibri Light</vt:lpstr>
      <vt:lpstr>Times New Roman</vt:lpstr>
      <vt:lpstr>Office Theme</vt:lpstr>
      <vt:lpstr>Employee Listening Session Report</vt:lpstr>
      <vt:lpstr>Table of Contents</vt:lpstr>
      <vt:lpstr>Completed Sessions </vt:lpstr>
      <vt:lpstr>Participant Demographics Overview*</vt:lpstr>
      <vt:lpstr>Mt SAC 2035 Guiding Framework</vt:lpstr>
      <vt:lpstr>Data Collection and Analysis </vt:lpstr>
      <vt:lpstr>651 Classified Employees</vt:lpstr>
      <vt:lpstr>1. Contributions to Student Success</vt:lpstr>
      <vt:lpstr>2. What is working well?</vt:lpstr>
      <vt:lpstr>3. Challenges - Students</vt:lpstr>
      <vt:lpstr>3. Challenges - Employees</vt:lpstr>
      <vt:lpstr>4. Campus Needs - Students</vt:lpstr>
      <vt:lpstr>4. Campus Needs – Employees</vt:lpstr>
      <vt:lpstr>262 Classified Employees</vt:lpstr>
      <vt:lpstr>1. Contributions to Student Success</vt:lpstr>
      <vt:lpstr>2. What is working well?</vt:lpstr>
      <vt:lpstr>3. Challenges  - Students </vt:lpstr>
      <vt:lpstr>3. Challenges - Employees</vt:lpstr>
      <vt:lpstr>4. Campus Needs - Students </vt:lpstr>
      <vt:lpstr>4. Campus Needs – Employees  </vt:lpstr>
      <vt:lpstr>Faculty </vt:lpstr>
      <vt:lpstr>1. Contributions to Student Success </vt:lpstr>
      <vt:lpstr>2. What is working well?</vt:lpstr>
      <vt:lpstr>3. Challenges - Students</vt:lpstr>
      <vt:lpstr>3. Challenges  - Employees</vt:lpstr>
      <vt:lpstr>4. Campus Needs - Faculty</vt:lpstr>
      <vt:lpstr>4. Campus Needs  - Spatial Needs </vt:lpstr>
      <vt:lpstr>4. Campus Needs  - Technology Needs</vt:lpstr>
      <vt:lpstr>School of Continuing Education (SCE) Faculty</vt:lpstr>
      <vt:lpstr>1. Contributions to Student Success </vt:lpstr>
      <vt:lpstr>2. What is working well?</vt:lpstr>
      <vt:lpstr>3. Challenges</vt:lpstr>
      <vt:lpstr>4. Campus Needs </vt:lpstr>
      <vt:lpstr>Counselors </vt:lpstr>
      <vt:lpstr>1. Contributions to Student Success</vt:lpstr>
      <vt:lpstr>2. What is working well?</vt:lpstr>
      <vt:lpstr>3. Challenges - Students</vt:lpstr>
      <vt:lpstr>3. Challenges - Counselors</vt:lpstr>
      <vt:lpstr>3. Challenges - Campus</vt:lpstr>
      <vt:lpstr>4. Campus Needs - Student</vt:lpstr>
      <vt:lpstr>4. Campus Needs - Counselors</vt:lpstr>
      <vt:lpstr>4. Campus Needs - Technology</vt:lpstr>
      <vt:lpstr>Conclusion – Areas of Opportunity </vt:lpstr>
      <vt:lpstr>Appendix</vt:lpstr>
      <vt:lpstr>Appendix A 651 Classified Employee Demographics</vt:lpstr>
      <vt:lpstr>651 Classified Employee Demographics</vt:lpstr>
      <vt:lpstr>Appendix B 262 Classified Employee Demographics</vt:lpstr>
      <vt:lpstr>262 Classified Employee Demographics</vt:lpstr>
      <vt:lpstr>Appendix C Faculty Demographics</vt:lpstr>
      <vt:lpstr>Faculty Demographics</vt:lpstr>
      <vt:lpstr>Appendix D Crosswalk – Classified Protocol </vt:lpstr>
      <vt:lpstr>Appendix E Crosswalk – Faculty Protocol</vt:lpstr>
    </vt:vector>
  </TitlesOfParts>
  <Company>Mt. San Antonio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Mai, Uyen</dc:creator>
  <cp:lastModifiedBy>Maldonado-Greenlee, Lianne</cp:lastModifiedBy>
  <cp:revision>1327</cp:revision>
  <dcterms:created xsi:type="dcterms:W3CDTF">2017-04-26T23:53:16Z</dcterms:created>
  <dcterms:modified xsi:type="dcterms:W3CDTF">2025-02-10T20:46:06Z</dcterms:modified>
</cp:coreProperties>
</file>