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7"/>
  </p:notesMasterIdLst>
  <p:sldIdLst>
    <p:sldId id="256" r:id="rId2"/>
    <p:sldId id="261" r:id="rId3"/>
    <p:sldId id="299" r:id="rId4"/>
    <p:sldId id="264" r:id="rId5"/>
    <p:sldId id="265" r:id="rId6"/>
    <p:sldId id="279" r:id="rId7"/>
    <p:sldId id="281" r:id="rId8"/>
    <p:sldId id="323" r:id="rId9"/>
    <p:sldId id="282" r:id="rId10"/>
    <p:sldId id="310" r:id="rId11"/>
    <p:sldId id="267" r:id="rId12"/>
    <p:sldId id="268" r:id="rId13"/>
    <p:sldId id="269" r:id="rId14"/>
    <p:sldId id="315" r:id="rId15"/>
    <p:sldId id="277" r:id="rId16"/>
    <p:sldId id="272" r:id="rId17"/>
    <p:sldId id="273" r:id="rId18"/>
    <p:sldId id="318" r:id="rId19"/>
    <p:sldId id="274" r:id="rId20"/>
    <p:sldId id="278" r:id="rId21"/>
    <p:sldId id="324" r:id="rId22"/>
    <p:sldId id="312" r:id="rId23"/>
    <p:sldId id="319" r:id="rId24"/>
    <p:sldId id="320" r:id="rId25"/>
    <p:sldId id="321" r:id="rId26"/>
  </p:sldIdLst>
  <p:sldSz cx="77724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00" d="100"/>
          <a:sy n="100" d="100"/>
        </p:scale>
        <p:origin x="2346" y="-7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5DED92-AFEE-4C6B-9A37-03DBADC752F1}" type="datetimeFigureOut">
              <a:rPr lang="en-US" smtClean="0"/>
              <a:t>2/28/2025</a:t>
            </a:fld>
            <a:endParaRPr lang="en-US" dirty="0"/>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8E1669-1850-46C0-BEFB-66D685FDED7A}" type="slidenum">
              <a:rPr lang="en-US" smtClean="0"/>
              <a:t>‹#›</a:t>
            </a:fld>
            <a:endParaRPr lang="en-US" dirty="0"/>
          </a:p>
        </p:txBody>
      </p:sp>
    </p:spTree>
    <p:extLst>
      <p:ext uri="{BB962C8B-B14F-4D97-AF65-F5344CB8AC3E}">
        <p14:creationId xmlns:p14="http://schemas.microsoft.com/office/powerpoint/2010/main" val="33673996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8E1669-1850-46C0-BEFB-66D685FDED7A}" type="slidenum">
              <a:rPr lang="en-US" smtClean="0"/>
              <a:t>4</a:t>
            </a:fld>
            <a:endParaRPr lang="en-US" dirty="0"/>
          </a:p>
        </p:txBody>
      </p:sp>
    </p:spTree>
    <p:extLst>
      <p:ext uri="{BB962C8B-B14F-4D97-AF65-F5344CB8AC3E}">
        <p14:creationId xmlns:p14="http://schemas.microsoft.com/office/powerpoint/2010/main" val="4228752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eport Cover">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normAutofit/>
          </a:bodyPr>
          <a:lstStyle>
            <a:lvl1pPr algn="ctr">
              <a:defRPr sz="7200"/>
            </a:lvl1pPr>
          </a:lstStyle>
          <a:p>
            <a:r>
              <a:rPr lang="en-US"/>
              <a:t>Click to edit Master title style</a:t>
            </a:r>
          </a:p>
        </p:txBody>
      </p:sp>
      <p:sp>
        <p:nvSpPr>
          <p:cNvPr id="3" name="Subtitle 2"/>
          <p:cNvSpPr>
            <a:spLocks noGrp="1"/>
          </p:cNvSpPr>
          <p:nvPr>
            <p:ph type="subTitle" idx="1"/>
          </p:nvPr>
        </p:nvSpPr>
        <p:spPr>
          <a:xfrm>
            <a:off x="971550" y="5359940"/>
            <a:ext cx="5829300" cy="2351500"/>
          </a:xfrm>
        </p:spPr>
        <p:txBody>
          <a:bodyPr>
            <a:normAutofit/>
          </a:bodyPr>
          <a:lstStyle>
            <a:lvl1pPr marL="0" indent="0" algn="ctr">
              <a:buNone/>
              <a:defRPr sz="280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p>
        </p:txBody>
      </p:sp>
      <p:sp>
        <p:nvSpPr>
          <p:cNvPr id="5" name="Footer Placeholder 4"/>
          <p:cNvSpPr>
            <a:spLocks noGrp="1"/>
          </p:cNvSpPr>
          <p:nvPr>
            <p:ph type="ftr" sz="quarter" idx="11"/>
          </p:nvPr>
        </p:nvSpPr>
        <p:spPr/>
        <p:txBody>
          <a:bodyPr/>
          <a:lstStyle>
            <a:lvl1pPr>
              <a:defRPr sz="1100"/>
            </a:lvl1pPr>
          </a:lstStyle>
          <a:p>
            <a:endParaRPr lang="en-US" dirty="0"/>
          </a:p>
        </p:txBody>
      </p:sp>
    </p:spTree>
    <p:extLst>
      <p:ext uri="{BB962C8B-B14F-4D97-AF65-F5344CB8AC3E}">
        <p14:creationId xmlns:p14="http://schemas.microsoft.com/office/powerpoint/2010/main" val="2747019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1031132"/>
            <a:ext cx="2506801" cy="1986388"/>
          </a:xfrm>
        </p:spPr>
        <p:txBody>
          <a:bodyPr anchor="b"/>
          <a:lstStyle>
            <a:lvl1pPr>
              <a:defRPr sz="2720"/>
            </a:lvl1pPr>
          </a:lstStyle>
          <a:p>
            <a:r>
              <a:rPr lang="en-US"/>
              <a:t>Click to edit Master title style</a:t>
            </a:r>
          </a:p>
        </p:txBody>
      </p:sp>
      <p:sp>
        <p:nvSpPr>
          <p:cNvPr id="3" name="Picture Placeholder 2"/>
          <p:cNvSpPr>
            <a:spLocks noGrp="1" noChangeAspect="1"/>
          </p:cNvSpPr>
          <p:nvPr>
            <p:ph type="pic" idx="1"/>
          </p:nvPr>
        </p:nvSpPr>
        <p:spPr>
          <a:xfrm>
            <a:off x="3304282" y="1031132"/>
            <a:ext cx="3934778" cy="7565077"/>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dirty="0"/>
              <a:t>Click icon to add picture</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0632C9AD-D7C9-4D71-B450-CEB380F80AB3}" type="datetimeFigureOut">
              <a:rPr lang="en-US" smtClean="0"/>
              <a:t>2/28/2025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4EB2BA6-CBB9-4735-9180-9D2E49189ECD}" type="slidenum">
              <a:rPr lang="en-US" smtClean="0"/>
              <a:t>‹#›</a:t>
            </a:fld>
            <a:endParaRPr lang="en-US" dirty="0"/>
          </a:p>
        </p:txBody>
      </p:sp>
    </p:spTree>
    <p:extLst>
      <p:ext uri="{BB962C8B-B14F-4D97-AF65-F5344CB8AC3E}">
        <p14:creationId xmlns:p14="http://schemas.microsoft.com/office/powerpoint/2010/main" val="4036264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smtClean="0"/>
              <a:t>2/28/2025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655943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with Left Sidebar">
    <p:spTree>
      <p:nvGrpSpPr>
        <p:cNvPr id="1" name=""/>
        <p:cNvGrpSpPr/>
        <p:nvPr/>
      </p:nvGrpSpPr>
      <p:grpSpPr>
        <a:xfrm>
          <a:off x="0" y="0"/>
          <a:ext cx="0" cy="0"/>
          <a:chOff x="0" y="0"/>
          <a:chExt cx="0" cy="0"/>
        </a:xfrm>
      </p:grpSpPr>
      <p:sp>
        <p:nvSpPr>
          <p:cNvPr id="2" name="Title 1"/>
          <p:cNvSpPr>
            <a:spLocks noGrp="1"/>
          </p:cNvSpPr>
          <p:nvPr>
            <p:ph type="title"/>
          </p:nvPr>
        </p:nvSpPr>
        <p:spPr>
          <a:xfrm>
            <a:off x="535365" y="1031132"/>
            <a:ext cx="2506801" cy="1986388"/>
          </a:xfrm>
        </p:spPr>
        <p:txBody>
          <a:bodyPr anchor="b"/>
          <a:lstStyle>
            <a:lvl1pPr>
              <a:defRPr sz="2720"/>
            </a:lvl1pPr>
          </a:lstStyle>
          <a:p>
            <a:r>
              <a:rPr lang="en-US"/>
              <a:t>Click to edit Master title style</a:t>
            </a:r>
          </a:p>
        </p:txBody>
      </p:sp>
      <p:sp>
        <p:nvSpPr>
          <p:cNvPr id="4" name="Text Placeholder 3"/>
          <p:cNvSpPr>
            <a:spLocks noGrp="1"/>
          </p:cNvSpPr>
          <p:nvPr>
            <p:ph type="body" sz="half" idx="2"/>
          </p:nvPr>
        </p:nvSpPr>
        <p:spPr>
          <a:xfrm>
            <a:off x="535365" y="3017520"/>
            <a:ext cx="2506801" cy="6136208"/>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0632C9AD-D7C9-4D71-B450-CEB380F80AB3}" type="datetimeFigureOut">
              <a:rPr lang="en-US" smtClean="0"/>
              <a:t>2/28/2025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4EB2BA6-CBB9-4735-9180-9D2E49189ECD}" type="slidenum">
              <a:rPr lang="en-US" smtClean="0"/>
              <a:t>‹#›</a:t>
            </a:fld>
            <a:endParaRPr lang="en-US" dirty="0"/>
          </a:p>
        </p:txBody>
      </p:sp>
      <p:sp>
        <p:nvSpPr>
          <p:cNvPr id="8" name="Content Placeholder 2"/>
          <p:cNvSpPr>
            <a:spLocks noGrp="1"/>
          </p:cNvSpPr>
          <p:nvPr>
            <p:ph idx="1"/>
          </p:nvPr>
        </p:nvSpPr>
        <p:spPr>
          <a:xfrm>
            <a:off x="3284821" y="1031132"/>
            <a:ext cx="3934778" cy="8122596"/>
          </a:xfrm>
        </p:spPr>
        <p:txBody>
          <a:bodyPr/>
          <a:lstStyle>
            <a:lvl1pPr marL="0" indent="0">
              <a:buNone/>
              <a:defRPr sz="2800"/>
            </a:lvl1pPr>
            <a:lvl2pPr marL="388620" indent="0">
              <a:buNone/>
              <a:defRPr sz="2400"/>
            </a:lvl2pPr>
            <a:lvl3pPr marL="777240" indent="0">
              <a:buNone/>
              <a:defRPr sz="2000"/>
            </a:lvl3pPr>
            <a:lvl4pPr marL="1165860" indent="0">
              <a:buNone/>
              <a:defRPr sz="1800"/>
            </a:lvl4pPr>
            <a:lvl5pPr marL="1554480" indent="0">
              <a:buNone/>
              <a:defRPr sz="16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53666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reserve="1">
  <p:cSld name="Content with Right Sidebar">
    <p:spTree>
      <p:nvGrpSpPr>
        <p:cNvPr id="1" name=""/>
        <p:cNvGrpSpPr/>
        <p:nvPr/>
      </p:nvGrpSpPr>
      <p:grpSpPr>
        <a:xfrm>
          <a:off x="0" y="0"/>
          <a:ext cx="0" cy="0"/>
          <a:chOff x="0" y="0"/>
          <a:chExt cx="0" cy="0"/>
        </a:xfrm>
      </p:grpSpPr>
      <p:sp>
        <p:nvSpPr>
          <p:cNvPr id="2" name="Title 1"/>
          <p:cNvSpPr>
            <a:spLocks noGrp="1"/>
          </p:cNvSpPr>
          <p:nvPr>
            <p:ph type="title"/>
          </p:nvPr>
        </p:nvSpPr>
        <p:spPr>
          <a:xfrm>
            <a:off x="4737735" y="1031132"/>
            <a:ext cx="2506801" cy="1986388"/>
          </a:xfrm>
        </p:spPr>
        <p:txBody>
          <a:bodyPr anchor="b"/>
          <a:lstStyle>
            <a:lvl1pPr>
              <a:defRPr sz="2720"/>
            </a:lvl1pPr>
          </a:lstStyle>
          <a:p>
            <a:r>
              <a:rPr lang="en-US"/>
              <a:t>Click to edit Master title style</a:t>
            </a:r>
          </a:p>
        </p:txBody>
      </p:sp>
      <p:sp>
        <p:nvSpPr>
          <p:cNvPr id="3" name="Content Placeholder 2"/>
          <p:cNvSpPr>
            <a:spLocks noGrp="1"/>
          </p:cNvSpPr>
          <p:nvPr>
            <p:ph idx="1"/>
          </p:nvPr>
        </p:nvSpPr>
        <p:spPr>
          <a:xfrm>
            <a:off x="541618" y="1031132"/>
            <a:ext cx="3934778" cy="8122596"/>
          </a:xfrm>
        </p:spPr>
        <p:txBody>
          <a:bodyPr/>
          <a:lstStyle>
            <a:lvl1pPr marL="0" indent="0">
              <a:buNone/>
              <a:defRPr sz="2800"/>
            </a:lvl1pPr>
            <a:lvl2pPr marL="388620" indent="0">
              <a:buNone/>
              <a:defRPr sz="2400"/>
            </a:lvl2pPr>
            <a:lvl3pPr marL="777240" indent="0">
              <a:buNone/>
              <a:defRPr sz="2000"/>
            </a:lvl3pPr>
            <a:lvl4pPr marL="1165860" indent="0">
              <a:buNone/>
              <a:defRPr sz="1800"/>
            </a:lvl4pPr>
            <a:lvl5pPr marL="1554480" indent="0">
              <a:buNone/>
              <a:defRPr sz="16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37735" y="3017520"/>
            <a:ext cx="2506801" cy="6136208"/>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0632C9AD-D7C9-4D71-B450-CEB380F80AB3}" type="datetimeFigureOut">
              <a:rPr lang="en-US" smtClean="0"/>
              <a:t>2/28/2025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4EB2BA6-CBB9-4735-9180-9D2E49189ECD}" type="slidenum">
              <a:rPr lang="en-US" smtClean="0"/>
              <a:t>‹#›</a:t>
            </a:fld>
            <a:endParaRPr lang="en-US" dirty="0"/>
          </a:p>
        </p:txBody>
      </p:sp>
    </p:spTree>
    <p:extLst>
      <p:ext uri="{BB962C8B-B14F-4D97-AF65-F5344CB8AC3E}">
        <p14:creationId xmlns:p14="http://schemas.microsoft.com/office/powerpoint/2010/main" val="7450332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Bulleted Li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32C9AD-D7C9-4D71-B450-CEB380F80AB3}" type="datetimeFigureOut">
              <a:rPr lang="en-US" smtClean="0"/>
              <a:t>2/28/2025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EB2BA6-CBB9-4735-9180-9D2E49189ECD}" type="slidenum">
              <a:rPr lang="en-US" smtClean="0"/>
              <a:t>‹#›</a:t>
            </a:fld>
            <a:endParaRPr lang="en-US" dirty="0"/>
          </a:p>
        </p:txBody>
      </p:sp>
    </p:spTree>
    <p:extLst>
      <p:ext uri="{BB962C8B-B14F-4D97-AF65-F5344CB8AC3E}">
        <p14:creationId xmlns:p14="http://schemas.microsoft.com/office/powerpoint/2010/main" val="2318981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1040860"/>
            <a:ext cx="6703695" cy="1438818"/>
          </a:xfrm>
        </p:spPr>
        <p:txBody>
          <a:bodyPr/>
          <a:lstStyle/>
          <a:p>
            <a:r>
              <a:rPr lang="en-US"/>
              <a:t>Click to edit Master title style</a:t>
            </a:r>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632C9AD-D7C9-4D71-B450-CEB380F80AB3}" type="datetimeFigureOut">
              <a:rPr lang="en-US" smtClean="0"/>
              <a:t>2/28/2025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4EB2BA6-CBB9-4735-9180-9D2E49189ECD}" type="slidenum">
              <a:rPr lang="en-US" smtClean="0"/>
              <a:t>‹#›</a:t>
            </a:fld>
            <a:endParaRPr lang="en-US" dirty="0"/>
          </a:p>
        </p:txBody>
      </p:sp>
    </p:spTree>
    <p:extLst>
      <p:ext uri="{BB962C8B-B14F-4D97-AF65-F5344CB8AC3E}">
        <p14:creationId xmlns:p14="http://schemas.microsoft.com/office/powerpoint/2010/main" val="3991724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632C9AD-D7C9-4D71-B450-CEB380F80AB3}" type="datetimeFigureOut">
              <a:rPr lang="en-US" smtClean="0"/>
              <a:t>2/28/2025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4EB2BA6-CBB9-4735-9180-9D2E49189ECD}" type="slidenum">
              <a:rPr lang="en-US" smtClean="0"/>
              <a:t>‹#›</a:t>
            </a:fld>
            <a:endParaRPr lang="en-US" dirty="0"/>
          </a:p>
        </p:txBody>
      </p:sp>
    </p:spTree>
    <p:extLst>
      <p:ext uri="{BB962C8B-B14F-4D97-AF65-F5344CB8AC3E}">
        <p14:creationId xmlns:p14="http://schemas.microsoft.com/office/powerpoint/2010/main" val="2598557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632C9AD-D7C9-4D71-B450-CEB380F80AB3}" type="datetimeFigureOut">
              <a:rPr lang="en-US" smtClean="0"/>
              <a:t>2/28/2025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4EB2BA6-CBB9-4735-9180-9D2E49189ECD}" type="slidenum">
              <a:rPr lang="en-US" smtClean="0"/>
              <a:t>‹#›</a:t>
            </a:fld>
            <a:endParaRPr lang="en-US" dirty="0"/>
          </a:p>
        </p:txBody>
      </p:sp>
    </p:spTree>
    <p:extLst>
      <p:ext uri="{BB962C8B-B14F-4D97-AF65-F5344CB8AC3E}">
        <p14:creationId xmlns:p14="http://schemas.microsoft.com/office/powerpoint/2010/main" val="606862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32C9AD-D7C9-4D71-B450-CEB380F80AB3}" type="datetimeFigureOut">
              <a:rPr lang="en-US" smtClean="0"/>
              <a:t>2/28/2025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4EB2BA6-CBB9-4735-9180-9D2E49189ECD}" type="slidenum">
              <a:rPr lang="en-US" smtClean="0"/>
              <a:t>‹#›</a:t>
            </a:fld>
            <a:endParaRPr lang="en-US" dirty="0"/>
          </a:p>
        </p:txBody>
      </p:sp>
    </p:spTree>
    <p:extLst>
      <p:ext uri="{BB962C8B-B14F-4D97-AF65-F5344CB8AC3E}">
        <p14:creationId xmlns:p14="http://schemas.microsoft.com/office/powerpoint/2010/main" val="248025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1031132"/>
            <a:ext cx="6703695" cy="1448546"/>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34353" y="2619463"/>
            <a:ext cx="6703695" cy="64400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0632C9AD-D7C9-4D71-B450-CEB380F80AB3}" type="datetimeFigureOut">
              <a:rPr lang="en-US" smtClean="0"/>
              <a:t>2/28/2025</a:t>
            </a:fld>
            <a:endParaRPr lang="en-US" dirty="0"/>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D4EB2BA6-CBB9-4735-9180-9D2E49189ECD}" type="slidenum">
              <a:rPr lang="en-US" smtClean="0"/>
              <a:t>‹#›</a:t>
            </a:fld>
            <a:endParaRPr lang="en-US" dirty="0"/>
          </a:p>
        </p:txBody>
      </p:sp>
      <p:pic>
        <p:nvPicPr>
          <p:cNvPr id="7" name="Picture 6" descr="Maroon color block footer"/>
          <p:cNvPicPr>
            <a:picLocks noChangeAspect="1"/>
          </p:cNvPicPr>
          <p:nvPr userDrawn="1"/>
        </p:nvPicPr>
        <p:blipFill rotWithShape="1">
          <a:blip r:embed="rId12" cstate="print">
            <a:extLst>
              <a:ext uri="{28A0092B-C50C-407E-A947-70E740481C1C}">
                <a14:useLocalDpi xmlns:a14="http://schemas.microsoft.com/office/drawing/2010/main" val="0"/>
              </a:ext>
            </a:extLst>
          </a:blip>
          <a:srcRect/>
          <a:stretch/>
        </p:blipFill>
        <p:spPr>
          <a:xfrm>
            <a:off x="0" y="9744343"/>
            <a:ext cx="7772400" cy="347144"/>
          </a:xfrm>
          <a:prstGeom prst="rect">
            <a:avLst/>
          </a:prstGeom>
        </p:spPr>
      </p:pic>
      <p:pic>
        <p:nvPicPr>
          <p:cNvPr id="8" name="Picture 7" descr="Maroon header featuring Mt. San Antonio College (Mt. SAC) logo, hills and torch."/>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 y="3475"/>
            <a:ext cx="7771530" cy="887872"/>
          </a:xfrm>
          <a:prstGeom prst="rect">
            <a:avLst/>
          </a:prstGeom>
        </p:spPr>
      </p:pic>
    </p:spTree>
    <p:extLst>
      <p:ext uri="{BB962C8B-B14F-4D97-AF65-F5344CB8AC3E}">
        <p14:creationId xmlns:p14="http://schemas.microsoft.com/office/powerpoint/2010/main" val="153302595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80" r:id="rId3"/>
    <p:sldLayoutId id="2147483684" r:id="rId4"/>
    <p:sldLayoutId id="2147483674" r:id="rId5"/>
    <p:sldLayoutId id="2147483677" r:id="rId6"/>
    <p:sldLayoutId id="2147483676" r:id="rId7"/>
    <p:sldLayoutId id="2147483678" r:id="rId8"/>
    <p:sldLayoutId id="2147483679" r:id="rId9"/>
    <p:sldLayoutId id="2147483681" r:id="rId10"/>
  </p:sldLayoutIdLst>
  <p:txStyles>
    <p:titleStyle>
      <a:lvl1pPr algn="l" defTabSz="77724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40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0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8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60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40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8" Type="http://schemas.openxmlformats.org/officeDocument/2006/relationships/slide" Target="slide7.xml"/><Relationship Id="rId13" Type="http://schemas.openxmlformats.org/officeDocument/2006/relationships/slide" Target="slide14.xml"/><Relationship Id="rId18" Type="http://schemas.openxmlformats.org/officeDocument/2006/relationships/slide" Target="slide20.xml"/><Relationship Id="rId3" Type="http://schemas.openxmlformats.org/officeDocument/2006/relationships/slide" Target="slide2.xml"/><Relationship Id="rId21" Type="http://schemas.openxmlformats.org/officeDocument/2006/relationships/slide" Target="slide24.xml"/><Relationship Id="rId7" Type="http://schemas.openxmlformats.org/officeDocument/2006/relationships/slide" Target="slide6.xml"/><Relationship Id="rId12" Type="http://schemas.openxmlformats.org/officeDocument/2006/relationships/slide" Target="slide13.xml"/><Relationship Id="rId17" Type="http://schemas.openxmlformats.org/officeDocument/2006/relationships/slide" Target="slide19.xml"/><Relationship Id="rId2" Type="http://schemas.openxmlformats.org/officeDocument/2006/relationships/slide" Target="slide1.xml"/><Relationship Id="rId16" Type="http://schemas.openxmlformats.org/officeDocument/2006/relationships/slide" Target="slide17.xml"/><Relationship Id="rId20" Type="http://schemas.openxmlformats.org/officeDocument/2006/relationships/slide" Target="slide23.xml"/><Relationship Id="rId1" Type="http://schemas.openxmlformats.org/officeDocument/2006/relationships/slideLayout" Target="../slideLayouts/slideLayout5.xml"/><Relationship Id="rId6" Type="http://schemas.openxmlformats.org/officeDocument/2006/relationships/slide" Target="slide5.xml"/><Relationship Id="rId11" Type="http://schemas.openxmlformats.org/officeDocument/2006/relationships/slide" Target="slide11.xml"/><Relationship Id="rId5" Type="http://schemas.openxmlformats.org/officeDocument/2006/relationships/slide" Target="slide4.xml"/><Relationship Id="rId15" Type="http://schemas.openxmlformats.org/officeDocument/2006/relationships/slide" Target="slide16.xml"/><Relationship Id="rId10" Type="http://schemas.openxmlformats.org/officeDocument/2006/relationships/slide" Target="slide10.xml"/><Relationship Id="rId19" Type="http://schemas.openxmlformats.org/officeDocument/2006/relationships/slide" Target="slide22.xml"/><Relationship Id="rId4" Type="http://schemas.openxmlformats.org/officeDocument/2006/relationships/slide" Target="slide3.xml"/><Relationship Id="rId9" Type="http://schemas.openxmlformats.org/officeDocument/2006/relationships/slide" Target="slide9.xml"/><Relationship Id="rId14" Type="http://schemas.openxmlformats.org/officeDocument/2006/relationships/slide" Target="slide15.xml"/><Relationship Id="rId22" Type="http://schemas.openxmlformats.org/officeDocument/2006/relationships/slide" Target="slide2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b="1" dirty="0"/>
              <a:t>Community Listening Session Report</a:t>
            </a:r>
          </a:p>
        </p:txBody>
      </p:sp>
      <p:sp>
        <p:nvSpPr>
          <p:cNvPr id="3" name="Subtitle 2"/>
          <p:cNvSpPr>
            <a:spLocks noGrp="1"/>
          </p:cNvSpPr>
          <p:nvPr>
            <p:ph type="subTitle" idx="1"/>
          </p:nvPr>
        </p:nvSpPr>
        <p:spPr>
          <a:xfrm>
            <a:off x="-1689" y="7232282"/>
            <a:ext cx="7762261" cy="2351500"/>
          </a:xfrm>
        </p:spPr>
        <p:txBody>
          <a:bodyPr vert="horz" lIns="91440" tIns="45720" rIns="91440" bIns="45720" rtlCol="0" anchor="t">
            <a:noAutofit/>
          </a:bodyPr>
          <a:lstStyle/>
          <a:p>
            <a:endParaRPr lang="en-US" sz="1800" dirty="0"/>
          </a:p>
          <a:p>
            <a:endParaRPr lang="en-US" sz="1800" dirty="0"/>
          </a:p>
          <a:p>
            <a:endParaRPr lang="en-US" sz="1800" dirty="0"/>
          </a:p>
          <a:p>
            <a:r>
              <a:rPr lang="en-US" sz="1800" dirty="0">
                <a:ea typeface="Calibri"/>
                <a:cs typeface="Calibri"/>
              </a:rPr>
              <a:t>Analysis and report completed by: </a:t>
            </a:r>
          </a:p>
          <a:p>
            <a:r>
              <a:rPr lang="en-US" sz="1800" dirty="0">
                <a:ea typeface="Calibri"/>
                <a:cs typeface="Calibri"/>
              </a:rPr>
              <a:t>Lisa DiDonato, MA, Marcell Gilmore, PhD Annel Medina Tagarao, PhD </a:t>
            </a:r>
          </a:p>
          <a:p>
            <a:r>
              <a:rPr lang="en-US" sz="1800" dirty="0">
                <a:ea typeface="Calibri"/>
                <a:cs typeface="Calibri"/>
              </a:rPr>
              <a:t>Office of Research and Institutional Effectiveness</a:t>
            </a:r>
          </a:p>
          <a:p>
            <a:r>
              <a:rPr lang="en-US" sz="1800" dirty="0">
                <a:ea typeface="Calibri"/>
                <a:cs typeface="Calibri"/>
              </a:rPr>
              <a:t>February 28, 2025</a:t>
            </a:r>
          </a:p>
          <a:p>
            <a:endParaRPr lang="en-US" sz="1800" dirty="0">
              <a:ea typeface="Calibri"/>
              <a:cs typeface="Calibri"/>
            </a:endParaRPr>
          </a:p>
        </p:txBody>
      </p:sp>
    </p:spTree>
    <p:extLst>
      <p:ext uri="{BB962C8B-B14F-4D97-AF65-F5344CB8AC3E}">
        <p14:creationId xmlns:p14="http://schemas.microsoft.com/office/powerpoint/2010/main" val="12880808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FC50B4-D4CA-5B4D-E8BE-83DD93C1222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D65659F-5329-A35E-BE80-7879A752E5D4}"/>
              </a:ext>
            </a:extLst>
          </p:cNvPr>
          <p:cNvSpPr>
            <a:spLocks noGrp="1"/>
          </p:cNvSpPr>
          <p:nvPr>
            <p:ph type="title"/>
          </p:nvPr>
        </p:nvSpPr>
        <p:spPr>
          <a:xfrm>
            <a:off x="291466" y="1031132"/>
            <a:ext cx="7203757" cy="962771"/>
          </a:xfrm>
        </p:spPr>
        <p:txBody>
          <a:bodyPr>
            <a:normAutofit/>
          </a:bodyPr>
          <a:lstStyle/>
          <a:p>
            <a:pPr algn="ctr"/>
            <a:r>
              <a:rPr lang="en-US" sz="3600" b="1" dirty="0"/>
              <a:t>3. How Do We Know?</a:t>
            </a:r>
          </a:p>
        </p:txBody>
      </p:sp>
      <p:sp>
        <p:nvSpPr>
          <p:cNvPr id="3" name="Content Placeholder 2">
            <a:extLst>
              <a:ext uri="{FF2B5EF4-FFF2-40B4-BE49-F238E27FC236}">
                <a16:creationId xmlns:a16="http://schemas.microsoft.com/office/drawing/2014/main" id="{100A5FC1-5F33-BB0F-BDE4-5763B30DA081}"/>
              </a:ext>
            </a:extLst>
          </p:cNvPr>
          <p:cNvSpPr>
            <a:spLocks noGrp="1"/>
          </p:cNvSpPr>
          <p:nvPr>
            <p:ph idx="1"/>
          </p:nvPr>
        </p:nvSpPr>
        <p:spPr>
          <a:xfrm>
            <a:off x="534353" y="2005101"/>
            <a:ext cx="6703695" cy="7054445"/>
          </a:xfrm>
        </p:spPr>
        <p:txBody>
          <a:bodyPr vert="horz" lIns="91440" tIns="45720" rIns="91440" bIns="45720" rtlCol="0" anchor="t">
            <a:normAutofit/>
          </a:bodyPr>
          <a:lstStyle/>
          <a:p>
            <a:pPr marL="0" indent="0">
              <a:buNone/>
            </a:pPr>
            <a:r>
              <a:rPr lang="en-US" dirty="0">
                <a:ea typeface="Calibri"/>
                <a:cs typeface="Calibri"/>
              </a:rPr>
              <a:t>Data regarding their students' performance on success, retention, transfer, degree completion, and career data would indicate success. Some were aware that much of that data is in our Connect 4 dashboards. The achievement gaps among students and adopting a casework approach for students they identify as high risk were some ideas they thought could help.</a:t>
            </a:r>
          </a:p>
          <a:p>
            <a:endParaRPr lang="en-US" dirty="0">
              <a:ea typeface="Calibri"/>
              <a:cs typeface="Calibri"/>
            </a:endParaRPr>
          </a:p>
          <a:p>
            <a:pPr marL="0" indent="0">
              <a:buNone/>
            </a:pPr>
            <a:r>
              <a:rPr lang="en-US" sz="2000" i="1" dirty="0">
                <a:ea typeface="+mn-lt"/>
                <a:cs typeface="+mn-lt"/>
              </a:rPr>
              <a:t>"I feel like that dashboard gives you at least some data on that.”</a:t>
            </a:r>
          </a:p>
          <a:p>
            <a:pPr marL="0" indent="0">
              <a:buNone/>
            </a:pPr>
            <a:endParaRPr lang="en-US" sz="2000" i="1" dirty="0">
              <a:ea typeface="Calibri"/>
              <a:cs typeface="Calibri"/>
            </a:endParaRPr>
          </a:p>
          <a:p>
            <a:pPr marL="0" indent="0">
              <a:buNone/>
            </a:pPr>
            <a:r>
              <a:rPr lang="en-US" sz="2000" i="1" dirty="0">
                <a:ea typeface="Calibri"/>
                <a:cs typeface="Calibri"/>
              </a:rPr>
              <a:t>"</a:t>
            </a:r>
            <a:r>
              <a:rPr lang="en-US" sz="2000" i="1" dirty="0">
                <a:ea typeface="+mn-lt"/>
                <a:cs typeface="+mn-lt"/>
              </a:rPr>
              <a:t>As a principal, you're choosing us. I'm in charge of your education. You have to be ready for whatever's next... I think the transfer data and the persistence data really matters</a:t>
            </a:r>
            <a:r>
              <a:rPr lang="en-US" sz="2000" i="1" dirty="0">
                <a:ea typeface="Calibri"/>
                <a:cs typeface="Calibri"/>
              </a:rPr>
              <a:t>."</a:t>
            </a:r>
          </a:p>
          <a:p>
            <a:endParaRPr lang="en-US" sz="2000" i="1" dirty="0">
              <a:ea typeface="Calibri"/>
              <a:cs typeface="Calibri"/>
            </a:endParaRPr>
          </a:p>
          <a:p>
            <a:pPr marL="0" indent="0">
              <a:buNone/>
            </a:pPr>
            <a:endParaRPr lang="en-US" i="1" dirty="0">
              <a:ea typeface="Calibri"/>
              <a:cs typeface="Calibri"/>
            </a:endParaRPr>
          </a:p>
          <a:p>
            <a:endParaRPr lang="en-US" i="1" dirty="0">
              <a:ea typeface="Calibri"/>
              <a:cs typeface="Calibri"/>
            </a:endParaRPr>
          </a:p>
          <a:p>
            <a:endParaRPr lang="en-US" i="1" dirty="0">
              <a:ea typeface="Calibri"/>
              <a:cs typeface="Calibri"/>
            </a:endParaRPr>
          </a:p>
        </p:txBody>
      </p:sp>
      <p:sp>
        <p:nvSpPr>
          <p:cNvPr id="4" name="Footer Placeholder 3">
            <a:extLst>
              <a:ext uri="{FF2B5EF4-FFF2-40B4-BE49-F238E27FC236}">
                <a16:creationId xmlns:a16="http://schemas.microsoft.com/office/drawing/2014/main" id="{E306359F-AF22-B2D1-CE90-7BD636FCB3D2}"/>
              </a:ext>
            </a:extLst>
          </p:cNvPr>
          <p:cNvSpPr>
            <a:spLocks noGrp="1"/>
          </p:cNvSpPr>
          <p:nvPr>
            <p:ph type="ftr" sz="quarter" idx="11"/>
          </p:nvPr>
        </p:nvSpPr>
        <p:spPr/>
        <p:txBody>
          <a:bodyPr/>
          <a:lstStyle/>
          <a:p>
            <a:r>
              <a:rPr lang="en-US" sz="1000" dirty="0"/>
              <a:t>Educational Partners</a:t>
            </a:r>
            <a:endParaRPr lang="en-US" dirty="0"/>
          </a:p>
        </p:txBody>
      </p:sp>
      <p:sp>
        <p:nvSpPr>
          <p:cNvPr id="5" name="Slide Number Placeholder 4">
            <a:extLst>
              <a:ext uri="{FF2B5EF4-FFF2-40B4-BE49-F238E27FC236}">
                <a16:creationId xmlns:a16="http://schemas.microsoft.com/office/drawing/2014/main" id="{72B54E44-1F17-705A-277A-4B93B146DD10}"/>
              </a:ext>
            </a:extLst>
          </p:cNvPr>
          <p:cNvSpPr>
            <a:spLocks noGrp="1"/>
          </p:cNvSpPr>
          <p:nvPr>
            <p:ph type="sldNum" sz="quarter" idx="12"/>
          </p:nvPr>
        </p:nvSpPr>
        <p:spPr/>
        <p:txBody>
          <a:bodyPr/>
          <a:lstStyle/>
          <a:p>
            <a:fld id="{D4EB2BA6-CBB9-4735-9180-9D2E49189ECD}" type="slidenum">
              <a:rPr lang="en-US" smtClean="0"/>
              <a:t>10</a:t>
            </a:fld>
            <a:endParaRPr lang="en-US" dirty="0"/>
          </a:p>
        </p:txBody>
      </p:sp>
    </p:spTree>
    <p:extLst>
      <p:ext uri="{BB962C8B-B14F-4D97-AF65-F5344CB8AC3E}">
        <p14:creationId xmlns:p14="http://schemas.microsoft.com/office/powerpoint/2010/main" val="26332123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7045F-261E-25E7-9806-FDF7B5E387B7}"/>
              </a:ext>
            </a:extLst>
          </p:cNvPr>
          <p:cNvSpPr>
            <a:spLocks noGrp="1"/>
          </p:cNvSpPr>
          <p:nvPr>
            <p:ph type="title"/>
          </p:nvPr>
        </p:nvSpPr>
        <p:spPr>
          <a:xfrm>
            <a:off x="530305" y="2507618"/>
            <a:ext cx="6703695" cy="2669689"/>
          </a:xfrm>
        </p:spPr>
        <p:txBody>
          <a:bodyPr/>
          <a:lstStyle/>
          <a:p>
            <a:pPr algn="ctr"/>
            <a:r>
              <a:rPr lang="en-US" b="1" dirty="0"/>
              <a:t>Parents</a:t>
            </a:r>
          </a:p>
        </p:txBody>
      </p:sp>
    </p:spTree>
    <p:extLst>
      <p:ext uri="{BB962C8B-B14F-4D97-AF65-F5344CB8AC3E}">
        <p14:creationId xmlns:p14="http://schemas.microsoft.com/office/powerpoint/2010/main" val="31583564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74EC66-59CC-C3C4-20C6-E177863119B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12A0818-8CEB-68C1-5ECE-05287F927FDE}"/>
              </a:ext>
            </a:extLst>
          </p:cNvPr>
          <p:cNvSpPr>
            <a:spLocks noGrp="1"/>
          </p:cNvSpPr>
          <p:nvPr>
            <p:ph type="title"/>
          </p:nvPr>
        </p:nvSpPr>
        <p:spPr>
          <a:xfrm>
            <a:off x="534353" y="1031132"/>
            <a:ext cx="6703695" cy="926457"/>
          </a:xfrm>
        </p:spPr>
        <p:txBody>
          <a:bodyPr>
            <a:normAutofit/>
          </a:bodyPr>
          <a:lstStyle/>
          <a:p>
            <a:pPr algn="ctr"/>
            <a:r>
              <a:rPr lang="en-US" sz="3600" b="1" dirty="0"/>
              <a:t>1. What is Working Well?</a:t>
            </a:r>
          </a:p>
        </p:txBody>
      </p:sp>
      <p:sp>
        <p:nvSpPr>
          <p:cNvPr id="3" name="Content Placeholder 2">
            <a:extLst>
              <a:ext uri="{FF2B5EF4-FFF2-40B4-BE49-F238E27FC236}">
                <a16:creationId xmlns:a16="http://schemas.microsoft.com/office/drawing/2014/main" id="{813BE546-8937-710E-B426-E2CFA0529544}"/>
              </a:ext>
            </a:extLst>
          </p:cNvPr>
          <p:cNvSpPr>
            <a:spLocks noGrp="1"/>
          </p:cNvSpPr>
          <p:nvPr>
            <p:ph idx="1"/>
          </p:nvPr>
        </p:nvSpPr>
        <p:spPr>
          <a:xfrm>
            <a:off x="141668" y="1957589"/>
            <a:ext cx="7366715" cy="7101958"/>
          </a:xfrm>
        </p:spPr>
        <p:txBody>
          <a:bodyPr vert="horz" lIns="91440" tIns="45720" rIns="91440" bIns="45720" rtlCol="0" anchor="t">
            <a:normAutofit/>
          </a:bodyPr>
          <a:lstStyle/>
          <a:p>
            <a:pPr marL="0" indent="0">
              <a:buNone/>
            </a:pPr>
            <a:r>
              <a:rPr lang="en-US" dirty="0"/>
              <a:t>Mt. SAC's assistance with college applications and financial aid was praised by parents. They highlighted the positive interactions with staff and the encouraging support from school counselors and teachers, especially for first-generation college students entering higher education.</a:t>
            </a:r>
          </a:p>
          <a:p>
            <a:pPr marL="0" indent="0">
              <a:buNone/>
            </a:pPr>
            <a:endParaRPr lang="en-US" sz="2800" dirty="0">
              <a:ea typeface="Calibri"/>
              <a:cs typeface="Calibri"/>
            </a:endParaRPr>
          </a:p>
          <a:p>
            <a:pPr marL="0" indent="0">
              <a:lnSpc>
                <a:spcPct val="80000"/>
              </a:lnSpc>
              <a:buNone/>
            </a:pPr>
            <a:r>
              <a:rPr lang="en-US" sz="2000" i="1" dirty="0">
                <a:ea typeface="Calibri"/>
                <a:cs typeface="Calibri"/>
              </a:rPr>
              <a:t>"What we have seen is the help that they have provided more than anything to him. To fill out the applications and all the kindness that has helped him.”</a:t>
            </a:r>
          </a:p>
          <a:p>
            <a:pPr marL="0" indent="0">
              <a:lnSpc>
                <a:spcPct val="80000"/>
              </a:lnSpc>
              <a:buNone/>
            </a:pPr>
            <a:endParaRPr lang="en-US" sz="2000" i="1" dirty="0">
              <a:ea typeface="Calibri"/>
              <a:cs typeface="Calibri"/>
            </a:endParaRPr>
          </a:p>
          <a:p>
            <a:pPr marL="0" indent="0">
              <a:lnSpc>
                <a:spcPct val="80000"/>
              </a:lnSpc>
              <a:buNone/>
            </a:pPr>
            <a:r>
              <a:rPr lang="en-US" sz="2000" i="1" dirty="0">
                <a:ea typeface="Calibri"/>
                <a:cs typeface="Calibri"/>
              </a:rPr>
              <a:t>"Well, he is very excited, because his art teacher attended Mt. SAC, and he highly recommended it to him. And he is very excited.”</a:t>
            </a:r>
          </a:p>
          <a:p>
            <a:pPr marL="0" indent="0">
              <a:buNone/>
            </a:pPr>
            <a:endParaRPr lang="en-US" dirty="0">
              <a:ea typeface="Calibri"/>
              <a:cs typeface="Calibri"/>
            </a:endParaRPr>
          </a:p>
        </p:txBody>
      </p:sp>
      <p:sp>
        <p:nvSpPr>
          <p:cNvPr id="4" name="Footer Placeholder 3">
            <a:extLst>
              <a:ext uri="{FF2B5EF4-FFF2-40B4-BE49-F238E27FC236}">
                <a16:creationId xmlns:a16="http://schemas.microsoft.com/office/drawing/2014/main" id="{8BB3B2C1-6FBE-64D5-550F-C1654E132F22}"/>
              </a:ext>
            </a:extLst>
          </p:cNvPr>
          <p:cNvSpPr>
            <a:spLocks noGrp="1"/>
          </p:cNvSpPr>
          <p:nvPr>
            <p:ph type="ftr" sz="quarter" idx="11"/>
          </p:nvPr>
        </p:nvSpPr>
        <p:spPr/>
        <p:txBody>
          <a:bodyPr/>
          <a:lstStyle/>
          <a:p>
            <a:r>
              <a:rPr lang="en-US" dirty="0"/>
              <a:t>Parents</a:t>
            </a:r>
          </a:p>
        </p:txBody>
      </p:sp>
      <p:sp>
        <p:nvSpPr>
          <p:cNvPr id="5" name="Slide Number Placeholder 4">
            <a:extLst>
              <a:ext uri="{FF2B5EF4-FFF2-40B4-BE49-F238E27FC236}">
                <a16:creationId xmlns:a16="http://schemas.microsoft.com/office/drawing/2014/main" id="{A2DE729F-4CD9-466B-9335-579D78B6F340}"/>
              </a:ext>
            </a:extLst>
          </p:cNvPr>
          <p:cNvSpPr>
            <a:spLocks noGrp="1"/>
          </p:cNvSpPr>
          <p:nvPr>
            <p:ph type="sldNum" sz="quarter" idx="12"/>
          </p:nvPr>
        </p:nvSpPr>
        <p:spPr/>
        <p:txBody>
          <a:bodyPr/>
          <a:lstStyle/>
          <a:p>
            <a:fld id="{D4EB2BA6-CBB9-4735-9180-9D2E49189ECD}" type="slidenum">
              <a:rPr lang="en-US" smtClean="0"/>
              <a:t>12</a:t>
            </a:fld>
            <a:endParaRPr lang="en-US" dirty="0"/>
          </a:p>
        </p:txBody>
      </p:sp>
    </p:spTree>
    <p:extLst>
      <p:ext uri="{BB962C8B-B14F-4D97-AF65-F5344CB8AC3E}">
        <p14:creationId xmlns:p14="http://schemas.microsoft.com/office/powerpoint/2010/main" val="574996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B9FC14-4458-62A5-6215-C58A93A0C68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B90B50D-7AD0-F5A6-22BF-3F0DEF563AF1}"/>
              </a:ext>
            </a:extLst>
          </p:cNvPr>
          <p:cNvSpPr>
            <a:spLocks noGrp="1"/>
          </p:cNvSpPr>
          <p:nvPr>
            <p:ph type="title"/>
          </p:nvPr>
        </p:nvSpPr>
        <p:spPr>
          <a:xfrm>
            <a:off x="534353" y="1031132"/>
            <a:ext cx="6703695" cy="771910"/>
          </a:xfrm>
        </p:spPr>
        <p:txBody>
          <a:bodyPr>
            <a:normAutofit/>
          </a:bodyPr>
          <a:lstStyle/>
          <a:p>
            <a:pPr algn="ctr"/>
            <a:r>
              <a:rPr lang="en-US" sz="3600" b="1" dirty="0"/>
              <a:t>2. What Needs Improvement?</a:t>
            </a:r>
            <a:endParaRPr lang="en-US" sz="3600" b="1" dirty="0">
              <a:ea typeface="Calibri Light"/>
              <a:cs typeface="Calibri Light"/>
            </a:endParaRPr>
          </a:p>
        </p:txBody>
      </p:sp>
      <p:sp>
        <p:nvSpPr>
          <p:cNvPr id="3" name="Content Placeholder 2">
            <a:extLst>
              <a:ext uri="{FF2B5EF4-FFF2-40B4-BE49-F238E27FC236}">
                <a16:creationId xmlns:a16="http://schemas.microsoft.com/office/drawing/2014/main" id="{BEF9D86A-B7E1-FED7-5A10-1394EB984636}"/>
              </a:ext>
            </a:extLst>
          </p:cNvPr>
          <p:cNvSpPr>
            <a:spLocks noGrp="1"/>
          </p:cNvSpPr>
          <p:nvPr>
            <p:ph idx="1"/>
          </p:nvPr>
        </p:nvSpPr>
        <p:spPr>
          <a:xfrm>
            <a:off x="534353" y="1803043"/>
            <a:ext cx="6924538" cy="7636066"/>
          </a:xfrm>
        </p:spPr>
        <p:txBody>
          <a:bodyPr vert="horz" lIns="91440" tIns="45720" rIns="91440" bIns="45720" rtlCol="0" anchor="t">
            <a:noAutofit/>
          </a:bodyPr>
          <a:lstStyle/>
          <a:p>
            <a:pPr marL="0" indent="0">
              <a:buNone/>
            </a:pPr>
            <a:r>
              <a:rPr lang="en-US" dirty="0">
                <a:ea typeface="Calibri" panose="020F0502020204030204"/>
                <a:cs typeface="Calibri" panose="020F0502020204030204"/>
              </a:rPr>
              <a:t>Parents expressed the need for clear communication about logistics, credits, college pathways, and financial aid. There is a need for tailored guidance for students with varying academic goals. High school and college counselors were suggested as key resources to help students navigate their educational paths effectively.</a:t>
            </a:r>
          </a:p>
          <a:p>
            <a:pPr marL="0" indent="0">
              <a:buNone/>
            </a:pPr>
            <a:endParaRPr lang="en-US" sz="2800" dirty="0">
              <a:ea typeface="Calibri" panose="020F0502020204030204"/>
              <a:cs typeface="Calibri" panose="020F0502020204030204"/>
            </a:endParaRPr>
          </a:p>
          <a:p>
            <a:pPr marL="0" indent="0">
              <a:buNone/>
            </a:pPr>
            <a:r>
              <a:rPr lang="en-US" sz="2000" i="1" dirty="0">
                <a:ea typeface="Calibri" panose="020F0502020204030204"/>
                <a:cs typeface="Calibri" panose="020F0502020204030204"/>
              </a:rPr>
              <a:t>"My daughter wants to take, Radiology. But I still don't know how long that is. First, it has to take 2 years.“</a:t>
            </a:r>
          </a:p>
          <a:p>
            <a:pPr marL="0" indent="0">
              <a:buNone/>
            </a:pPr>
            <a:endParaRPr lang="en-US" sz="2000" i="1" dirty="0">
              <a:ea typeface="Calibri" panose="020F0502020204030204"/>
              <a:cs typeface="Calibri" panose="020F0502020204030204"/>
            </a:endParaRPr>
          </a:p>
          <a:p>
            <a:pPr marL="0" indent="0">
              <a:buNone/>
            </a:pPr>
            <a:r>
              <a:rPr lang="en-US" sz="2000" i="1" dirty="0">
                <a:ea typeface="Calibri" panose="020F0502020204030204"/>
                <a:cs typeface="Calibri" panose="020F0502020204030204"/>
              </a:rPr>
              <a:t>"I also went to Mt. SAC to look for the Financial Aid Office. It was a little difficult for me...I arrived at the office, but they told me that they didn't speak Spanish.“</a:t>
            </a:r>
          </a:p>
          <a:p>
            <a:pPr marL="0" indent="0">
              <a:buNone/>
            </a:pPr>
            <a:endParaRPr lang="en-US" sz="2000" i="1" dirty="0">
              <a:ea typeface="Calibri" panose="020F0502020204030204"/>
              <a:cs typeface="Calibri" panose="020F0502020204030204"/>
            </a:endParaRPr>
          </a:p>
          <a:p>
            <a:pPr marL="0" indent="0">
              <a:buNone/>
            </a:pPr>
            <a:r>
              <a:rPr lang="en-US" sz="2000" i="1" dirty="0">
                <a:ea typeface="Calibri" panose="020F0502020204030204"/>
                <a:cs typeface="Calibri" panose="020F0502020204030204"/>
              </a:rPr>
              <a:t>“We'll go to Mt. SAC, but we don't know exactly how to do the enrollment and how to do the application because here everything is new for us.”</a:t>
            </a:r>
          </a:p>
          <a:p>
            <a:pPr marL="0" indent="0">
              <a:buNone/>
            </a:pPr>
            <a:endParaRPr lang="en-US" sz="2000" i="1" dirty="0">
              <a:ea typeface="Calibri" panose="020F0502020204030204"/>
              <a:cs typeface="Calibri" panose="020F0502020204030204"/>
            </a:endParaRPr>
          </a:p>
          <a:p>
            <a:pPr marL="0" indent="0">
              <a:buNone/>
            </a:pPr>
            <a:r>
              <a:rPr lang="en-US" sz="2000" i="1" dirty="0">
                <a:ea typeface="Calibri" panose="020F0502020204030204"/>
                <a:cs typeface="Calibri" panose="020F0502020204030204"/>
              </a:rPr>
              <a:t>"So that's where I think more information for the parents from the high schools that are offering dual enrollment programs would be great. Whether it's coming from the high school or from  Mt. SAC directly.”</a:t>
            </a:r>
          </a:p>
          <a:p>
            <a:pPr marL="0" indent="0">
              <a:buNone/>
            </a:pPr>
            <a:endParaRPr lang="en-US" sz="2000" dirty="0">
              <a:ea typeface="Calibri" panose="020F0502020204030204"/>
              <a:cs typeface="Calibri" panose="020F0502020204030204"/>
            </a:endParaRPr>
          </a:p>
          <a:p>
            <a:pPr marL="0" indent="0">
              <a:buNone/>
            </a:pPr>
            <a:endParaRPr lang="en-US" sz="2000" dirty="0">
              <a:ea typeface="Calibri" panose="020F0502020204030204"/>
              <a:cs typeface="Calibri" panose="020F0502020204030204"/>
            </a:endParaRPr>
          </a:p>
          <a:p>
            <a:pPr marL="0" indent="0">
              <a:buNone/>
            </a:pPr>
            <a:endParaRPr lang="en-US" sz="2000" dirty="0">
              <a:ea typeface="Calibri" panose="020F0502020204030204"/>
              <a:cs typeface="Calibri" panose="020F0502020204030204"/>
            </a:endParaRPr>
          </a:p>
          <a:p>
            <a:pPr marL="0" indent="0">
              <a:buNone/>
            </a:pPr>
            <a:endParaRPr lang="en-US" sz="2000" dirty="0">
              <a:solidFill>
                <a:srgbClr val="3F3F46"/>
              </a:solidFill>
              <a:ea typeface="+mn-lt"/>
              <a:cs typeface="+mn-lt"/>
            </a:endParaRPr>
          </a:p>
        </p:txBody>
      </p:sp>
      <p:sp>
        <p:nvSpPr>
          <p:cNvPr id="4" name="Footer Placeholder 3">
            <a:extLst>
              <a:ext uri="{FF2B5EF4-FFF2-40B4-BE49-F238E27FC236}">
                <a16:creationId xmlns:a16="http://schemas.microsoft.com/office/drawing/2014/main" id="{B245D020-9A1B-A6ED-6BCD-E01F1DBCB5F8}"/>
              </a:ext>
            </a:extLst>
          </p:cNvPr>
          <p:cNvSpPr>
            <a:spLocks noGrp="1"/>
          </p:cNvSpPr>
          <p:nvPr>
            <p:ph type="ftr" sz="quarter" idx="11"/>
          </p:nvPr>
        </p:nvSpPr>
        <p:spPr/>
        <p:txBody>
          <a:bodyPr/>
          <a:lstStyle/>
          <a:p>
            <a:r>
              <a:rPr lang="en-US" dirty="0"/>
              <a:t>Parents</a:t>
            </a:r>
          </a:p>
        </p:txBody>
      </p:sp>
      <p:sp>
        <p:nvSpPr>
          <p:cNvPr id="5" name="Slide Number Placeholder 4">
            <a:extLst>
              <a:ext uri="{FF2B5EF4-FFF2-40B4-BE49-F238E27FC236}">
                <a16:creationId xmlns:a16="http://schemas.microsoft.com/office/drawing/2014/main" id="{2217A54D-2141-AB7E-28B0-D9E4601E6974}"/>
              </a:ext>
            </a:extLst>
          </p:cNvPr>
          <p:cNvSpPr>
            <a:spLocks noGrp="1"/>
          </p:cNvSpPr>
          <p:nvPr>
            <p:ph type="sldNum" sz="quarter" idx="12"/>
          </p:nvPr>
        </p:nvSpPr>
        <p:spPr/>
        <p:txBody>
          <a:bodyPr/>
          <a:lstStyle/>
          <a:p>
            <a:fld id="{D4EB2BA6-CBB9-4735-9180-9D2E49189ECD}" type="slidenum">
              <a:rPr lang="en-US" smtClean="0"/>
              <a:t>13</a:t>
            </a:fld>
            <a:endParaRPr lang="en-US" dirty="0"/>
          </a:p>
        </p:txBody>
      </p:sp>
    </p:spTree>
    <p:extLst>
      <p:ext uri="{BB962C8B-B14F-4D97-AF65-F5344CB8AC3E}">
        <p14:creationId xmlns:p14="http://schemas.microsoft.com/office/powerpoint/2010/main" val="40737903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B9FC14-4458-62A5-6215-C58A93A0C68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B90B50D-7AD0-F5A6-22BF-3F0DEF563AF1}"/>
              </a:ext>
            </a:extLst>
          </p:cNvPr>
          <p:cNvSpPr>
            <a:spLocks noGrp="1"/>
          </p:cNvSpPr>
          <p:nvPr>
            <p:ph type="title"/>
          </p:nvPr>
        </p:nvSpPr>
        <p:spPr>
          <a:xfrm>
            <a:off x="534353" y="1031132"/>
            <a:ext cx="6703695" cy="1145398"/>
          </a:xfrm>
        </p:spPr>
        <p:txBody>
          <a:bodyPr>
            <a:normAutofit/>
          </a:bodyPr>
          <a:lstStyle/>
          <a:p>
            <a:pPr algn="ctr"/>
            <a:r>
              <a:rPr lang="en-US" sz="3600" b="1" dirty="0"/>
              <a:t>3. How Do We Know?</a:t>
            </a:r>
          </a:p>
        </p:txBody>
      </p:sp>
      <p:sp>
        <p:nvSpPr>
          <p:cNvPr id="3" name="Content Placeholder 2">
            <a:extLst>
              <a:ext uri="{FF2B5EF4-FFF2-40B4-BE49-F238E27FC236}">
                <a16:creationId xmlns:a16="http://schemas.microsoft.com/office/drawing/2014/main" id="{BEF9D86A-B7E1-FED7-5A10-1394EB984636}"/>
              </a:ext>
            </a:extLst>
          </p:cNvPr>
          <p:cNvSpPr>
            <a:spLocks noGrp="1"/>
          </p:cNvSpPr>
          <p:nvPr>
            <p:ph idx="1"/>
          </p:nvPr>
        </p:nvSpPr>
        <p:spPr/>
        <p:txBody>
          <a:bodyPr vert="horz" lIns="91440" tIns="45720" rIns="91440" bIns="45720" rtlCol="0" anchor="t">
            <a:normAutofit/>
          </a:bodyPr>
          <a:lstStyle/>
          <a:p>
            <a:pPr marL="0" indent="0">
              <a:buNone/>
            </a:pPr>
            <a:r>
              <a:rPr lang="en-US" dirty="0">
                <a:ea typeface="Calibri" panose="020F0502020204030204"/>
                <a:cs typeface="Calibri" panose="020F0502020204030204"/>
              </a:rPr>
              <a:t>Parents highlighted the importance of ensuring students achieve their academic goals, complete their studies, and earn a degree.  </a:t>
            </a:r>
          </a:p>
          <a:p>
            <a:pPr marL="0" indent="0">
              <a:buNone/>
            </a:pPr>
            <a:endParaRPr lang="en-US" dirty="0">
              <a:ea typeface="Calibri" panose="020F0502020204030204"/>
              <a:cs typeface="Calibri" panose="020F0502020204030204"/>
            </a:endParaRPr>
          </a:p>
          <a:p>
            <a:pPr marL="0" indent="0">
              <a:buNone/>
            </a:pPr>
            <a:endParaRPr lang="en-US" dirty="0">
              <a:ea typeface="Calibri" panose="020F0502020204030204"/>
              <a:cs typeface="Calibri" panose="020F0502020204030204"/>
            </a:endParaRPr>
          </a:p>
          <a:p>
            <a:pPr marL="0" indent="0">
              <a:buNone/>
            </a:pPr>
            <a:r>
              <a:rPr lang="en-US" sz="2000" i="1" dirty="0">
                <a:ea typeface="Calibri" panose="020F0502020204030204"/>
                <a:cs typeface="Calibri" panose="020F0502020204030204"/>
              </a:rPr>
              <a:t>"Make sure the kids met their goals and finished their studies and graduated and earned a degree.“</a:t>
            </a:r>
          </a:p>
          <a:p>
            <a:pPr marL="0" indent="0">
              <a:buNone/>
            </a:pPr>
            <a:endParaRPr lang="en-US" sz="2000" i="1" dirty="0">
              <a:ea typeface="Calibri" panose="020F0502020204030204"/>
              <a:cs typeface="Calibri" panose="020F0502020204030204"/>
            </a:endParaRPr>
          </a:p>
          <a:p>
            <a:pPr marL="0" indent="0">
              <a:buNone/>
            </a:pPr>
            <a:r>
              <a:rPr lang="en-US" sz="2000" i="1" dirty="0">
                <a:ea typeface="Calibri" panose="020F0502020204030204"/>
                <a:cs typeface="Calibri" panose="020F0502020204030204"/>
              </a:rPr>
              <a:t>“Customizing a program for the student based on their goals upfront from the start. But for those that already know, have it mapped out for them and help them through each course.”</a:t>
            </a:r>
          </a:p>
          <a:p>
            <a:pPr marL="0" indent="0">
              <a:buNone/>
            </a:pPr>
            <a:endParaRPr lang="en-US" sz="2000" i="1" dirty="0">
              <a:ea typeface="Calibri" panose="020F0502020204030204"/>
              <a:cs typeface="Calibri" panose="020F0502020204030204"/>
            </a:endParaRPr>
          </a:p>
          <a:p>
            <a:pPr marL="0" indent="0">
              <a:buNone/>
            </a:pPr>
            <a:endParaRPr lang="en-US" dirty="0">
              <a:solidFill>
                <a:srgbClr val="000000"/>
              </a:solidFill>
              <a:ea typeface="+mn-lt"/>
              <a:cs typeface="+mn-lt"/>
            </a:endParaRPr>
          </a:p>
        </p:txBody>
      </p:sp>
      <p:sp>
        <p:nvSpPr>
          <p:cNvPr id="4" name="Footer Placeholder 3">
            <a:extLst>
              <a:ext uri="{FF2B5EF4-FFF2-40B4-BE49-F238E27FC236}">
                <a16:creationId xmlns:a16="http://schemas.microsoft.com/office/drawing/2014/main" id="{F4091480-2315-A398-8F6B-17EF3B0399AD}"/>
              </a:ext>
            </a:extLst>
          </p:cNvPr>
          <p:cNvSpPr>
            <a:spLocks noGrp="1"/>
          </p:cNvSpPr>
          <p:nvPr>
            <p:ph type="ftr" sz="quarter" idx="11"/>
          </p:nvPr>
        </p:nvSpPr>
        <p:spPr/>
        <p:txBody>
          <a:bodyPr/>
          <a:lstStyle/>
          <a:p>
            <a:r>
              <a:rPr lang="en-US" dirty="0"/>
              <a:t>Parents</a:t>
            </a:r>
          </a:p>
        </p:txBody>
      </p:sp>
      <p:sp>
        <p:nvSpPr>
          <p:cNvPr id="5" name="Slide Number Placeholder 4">
            <a:extLst>
              <a:ext uri="{FF2B5EF4-FFF2-40B4-BE49-F238E27FC236}">
                <a16:creationId xmlns:a16="http://schemas.microsoft.com/office/drawing/2014/main" id="{6BC3DA6E-E751-3429-F325-27106335C28B}"/>
              </a:ext>
            </a:extLst>
          </p:cNvPr>
          <p:cNvSpPr>
            <a:spLocks noGrp="1"/>
          </p:cNvSpPr>
          <p:nvPr>
            <p:ph type="sldNum" sz="quarter" idx="12"/>
          </p:nvPr>
        </p:nvSpPr>
        <p:spPr/>
        <p:txBody>
          <a:bodyPr/>
          <a:lstStyle/>
          <a:p>
            <a:fld id="{D4EB2BA6-CBB9-4735-9180-9D2E49189ECD}" type="slidenum">
              <a:rPr lang="en-US" smtClean="0"/>
              <a:t>14</a:t>
            </a:fld>
            <a:endParaRPr lang="en-US" dirty="0"/>
          </a:p>
        </p:txBody>
      </p:sp>
    </p:spTree>
    <p:extLst>
      <p:ext uri="{BB962C8B-B14F-4D97-AF65-F5344CB8AC3E}">
        <p14:creationId xmlns:p14="http://schemas.microsoft.com/office/powerpoint/2010/main" val="37821157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0F123-234D-3816-4972-92B4C100A7E6}"/>
              </a:ext>
            </a:extLst>
          </p:cNvPr>
          <p:cNvSpPr>
            <a:spLocks noGrp="1"/>
          </p:cNvSpPr>
          <p:nvPr>
            <p:ph type="title"/>
          </p:nvPr>
        </p:nvSpPr>
        <p:spPr>
          <a:xfrm>
            <a:off x="530305" y="2507618"/>
            <a:ext cx="6703695" cy="2734083"/>
          </a:xfrm>
        </p:spPr>
        <p:txBody>
          <a:bodyPr/>
          <a:lstStyle/>
          <a:p>
            <a:pPr algn="ctr"/>
            <a:r>
              <a:rPr lang="en-US" b="1" dirty="0"/>
              <a:t>Workforce Partners</a:t>
            </a:r>
            <a:endParaRPr lang="en-US" b="1" dirty="0">
              <a:ea typeface="Calibri Light"/>
              <a:cs typeface="Calibri Light"/>
            </a:endParaRPr>
          </a:p>
        </p:txBody>
      </p:sp>
    </p:spTree>
    <p:extLst>
      <p:ext uri="{BB962C8B-B14F-4D97-AF65-F5344CB8AC3E}">
        <p14:creationId xmlns:p14="http://schemas.microsoft.com/office/powerpoint/2010/main" val="28029517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02B7C5-737B-BBD8-AFA0-636F4EE0128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21D1076-8914-874C-2CE7-9A511516DAA7}"/>
              </a:ext>
            </a:extLst>
          </p:cNvPr>
          <p:cNvSpPr>
            <a:spLocks noGrp="1"/>
          </p:cNvSpPr>
          <p:nvPr>
            <p:ph type="title"/>
          </p:nvPr>
        </p:nvSpPr>
        <p:spPr>
          <a:xfrm>
            <a:off x="1143953" y="915018"/>
            <a:ext cx="6094095" cy="1058925"/>
          </a:xfrm>
        </p:spPr>
        <p:txBody>
          <a:bodyPr>
            <a:normAutofit/>
          </a:bodyPr>
          <a:lstStyle/>
          <a:p>
            <a:pPr algn="ctr"/>
            <a:r>
              <a:rPr lang="en-US" sz="3700" b="1" dirty="0"/>
              <a:t>1. </a:t>
            </a:r>
            <a:r>
              <a:rPr lang="en-US" sz="3600" b="1" dirty="0"/>
              <a:t>What is Working Well?</a:t>
            </a:r>
            <a:endParaRPr lang="en-US" sz="3700" b="1" dirty="0"/>
          </a:p>
        </p:txBody>
      </p:sp>
      <p:sp>
        <p:nvSpPr>
          <p:cNvPr id="3" name="Content Placeholder 2">
            <a:extLst>
              <a:ext uri="{FF2B5EF4-FFF2-40B4-BE49-F238E27FC236}">
                <a16:creationId xmlns:a16="http://schemas.microsoft.com/office/drawing/2014/main" id="{BFDFCB66-E096-C607-1E00-124C9F77A518}"/>
              </a:ext>
            </a:extLst>
          </p:cNvPr>
          <p:cNvSpPr>
            <a:spLocks noGrp="1"/>
          </p:cNvSpPr>
          <p:nvPr>
            <p:ph idx="1"/>
          </p:nvPr>
        </p:nvSpPr>
        <p:spPr>
          <a:xfrm>
            <a:off x="287384" y="1785257"/>
            <a:ext cx="7341326" cy="7242011"/>
          </a:xfrm>
        </p:spPr>
        <p:txBody>
          <a:bodyPr vert="horz" lIns="91440" tIns="45720" rIns="91440" bIns="45720" rtlCol="0" anchor="t">
            <a:normAutofit/>
          </a:bodyPr>
          <a:lstStyle/>
          <a:p>
            <a:pPr marL="0" indent="0" algn="ctr">
              <a:buNone/>
            </a:pPr>
            <a:r>
              <a:rPr lang="en-US" dirty="0">
                <a:latin typeface="Calibri"/>
                <a:ea typeface="Calibri"/>
                <a:cs typeface="Calibri"/>
              </a:rPr>
              <a:t>Workforce partners highlighted various personal and professional relationships they have with people and programs on campus that centered on data sharing, community improvement, and program connection.</a:t>
            </a:r>
          </a:p>
          <a:p>
            <a:pPr marL="0" indent="0">
              <a:buNone/>
            </a:pPr>
            <a:endParaRPr lang="en-US" dirty="0">
              <a:latin typeface="Calibri"/>
              <a:ea typeface="Calibri"/>
              <a:cs typeface="Calibri"/>
            </a:endParaRPr>
          </a:p>
          <a:p>
            <a:pPr marL="0" indent="0">
              <a:buNone/>
            </a:pPr>
            <a:r>
              <a:rPr lang="en-US" sz="2000" i="1" dirty="0">
                <a:latin typeface="Calibri"/>
                <a:ea typeface="Calibri"/>
                <a:cs typeface="Calibri"/>
              </a:rPr>
              <a:t>“Cal Poly and Mt. SAC are very lucky to have presidents who talk and establish that relationship.. So, being able to reciprocate data is really huge. That's a big step between the two institutions.”</a:t>
            </a:r>
          </a:p>
          <a:p>
            <a:pPr marL="0" indent="0">
              <a:buNone/>
            </a:pPr>
            <a:endParaRPr lang="en-US" sz="2000" i="1" dirty="0">
              <a:latin typeface="Calibri"/>
              <a:ea typeface="Calibri"/>
              <a:cs typeface="Calibri"/>
            </a:endParaRPr>
          </a:p>
          <a:p>
            <a:pPr marL="0" indent="0">
              <a:buNone/>
            </a:pPr>
            <a:r>
              <a:rPr lang="en-US" sz="2000" i="1" dirty="0">
                <a:latin typeface="Calibri"/>
                <a:ea typeface="Calibri"/>
                <a:cs typeface="Calibri"/>
              </a:rPr>
              <a:t>The Chamber, Mt. SAC and Cal Poly partnered for 100 scholarships. “So why are we doing this? Because our mission is to improve the quality of life in our community.”</a:t>
            </a:r>
          </a:p>
          <a:p>
            <a:pPr marL="0" indent="0">
              <a:buNone/>
            </a:pPr>
            <a:endParaRPr lang="en-US" sz="2000" i="1" dirty="0">
              <a:latin typeface="Calibri"/>
              <a:ea typeface="Calibri"/>
              <a:cs typeface="Calibri"/>
            </a:endParaRPr>
          </a:p>
          <a:p>
            <a:pPr marL="0" indent="0">
              <a:buNone/>
            </a:pPr>
            <a:r>
              <a:rPr lang="en-US" sz="2000" i="1" dirty="0">
                <a:latin typeface="Calibri"/>
                <a:ea typeface="Calibri"/>
                <a:cs typeface="Calibri"/>
              </a:rPr>
              <a:t>"As a parent and member of the community, my son came to Mt. SAC for the Disability Resource Center. They were phenomenal. Absolutely phenomenal."</a:t>
            </a:r>
          </a:p>
          <a:p>
            <a:pPr marL="0" indent="0">
              <a:buNone/>
            </a:pPr>
            <a:endParaRPr lang="en-US" dirty="0">
              <a:latin typeface="Calibri"/>
              <a:ea typeface="Calibri"/>
              <a:cs typeface="Calibri"/>
            </a:endParaRPr>
          </a:p>
        </p:txBody>
      </p:sp>
      <p:sp>
        <p:nvSpPr>
          <p:cNvPr id="4" name="Footer Placeholder 3">
            <a:extLst>
              <a:ext uri="{FF2B5EF4-FFF2-40B4-BE49-F238E27FC236}">
                <a16:creationId xmlns:a16="http://schemas.microsoft.com/office/drawing/2014/main" id="{BAD276D8-EB9C-625F-B640-DC6D1203C7BF}"/>
              </a:ext>
            </a:extLst>
          </p:cNvPr>
          <p:cNvSpPr>
            <a:spLocks noGrp="1"/>
          </p:cNvSpPr>
          <p:nvPr>
            <p:ph type="ftr" sz="quarter" idx="11"/>
          </p:nvPr>
        </p:nvSpPr>
        <p:spPr/>
        <p:txBody>
          <a:bodyPr/>
          <a:lstStyle/>
          <a:p>
            <a:r>
              <a:rPr lang="en-US" dirty="0"/>
              <a:t>Workforce Partners</a:t>
            </a:r>
          </a:p>
        </p:txBody>
      </p:sp>
      <p:sp>
        <p:nvSpPr>
          <p:cNvPr id="5" name="Slide Number Placeholder 4">
            <a:extLst>
              <a:ext uri="{FF2B5EF4-FFF2-40B4-BE49-F238E27FC236}">
                <a16:creationId xmlns:a16="http://schemas.microsoft.com/office/drawing/2014/main" id="{8648512B-1469-219F-7941-122B25EB35F9}"/>
              </a:ext>
            </a:extLst>
          </p:cNvPr>
          <p:cNvSpPr>
            <a:spLocks noGrp="1"/>
          </p:cNvSpPr>
          <p:nvPr>
            <p:ph type="sldNum" sz="quarter" idx="12"/>
          </p:nvPr>
        </p:nvSpPr>
        <p:spPr/>
        <p:txBody>
          <a:bodyPr/>
          <a:lstStyle/>
          <a:p>
            <a:fld id="{D4EB2BA6-CBB9-4735-9180-9D2E49189ECD}" type="slidenum">
              <a:rPr lang="en-US" smtClean="0"/>
              <a:t>16</a:t>
            </a:fld>
            <a:endParaRPr lang="en-US" dirty="0"/>
          </a:p>
        </p:txBody>
      </p:sp>
    </p:spTree>
    <p:extLst>
      <p:ext uri="{BB962C8B-B14F-4D97-AF65-F5344CB8AC3E}">
        <p14:creationId xmlns:p14="http://schemas.microsoft.com/office/powerpoint/2010/main" val="26867410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CA9A25-99EF-ED21-8A9E-0DD6C6C9D51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20C00BA-2EA3-296D-9DBE-D9F59C34C22D}"/>
              </a:ext>
            </a:extLst>
          </p:cNvPr>
          <p:cNvSpPr>
            <a:spLocks noGrp="1"/>
          </p:cNvSpPr>
          <p:nvPr>
            <p:ph type="title"/>
          </p:nvPr>
        </p:nvSpPr>
        <p:spPr>
          <a:xfrm>
            <a:off x="534352" y="953774"/>
            <a:ext cx="6703695" cy="812182"/>
          </a:xfrm>
        </p:spPr>
        <p:txBody>
          <a:bodyPr>
            <a:normAutofit/>
          </a:bodyPr>
          <a:lstStyle/>
          <a:p>
            <a:pPr algn="ctr"/>
            <a:r>
              <a:rPr lang="en-US" sz="3600" b="1" dirty="0"/>
              <a:t>2. What Needs Improvement?</a:t>
            </a:r>
          </a:p>
        </p:txBody>
      </p:sp>
      <p:sp>
        <p:nvSpPr>
          <p:cNvPr id="3" name="Content Placeholder 2">
            <a:extLst>
              <a:ext uri="{FF2B5EF4-FFF2-40B4-BE49-F238E27FC236}">
                <a16:creationId xmlns:a16="http://schemas.microsoft.com/office/drawing/2014/main" id="{2C2A163A-48A3-92CE-F5E5-1A49318A918B}"/>
              </a:ext>
            </a:extLst>
          </p:cNvPr>
          <p:cNvSpPr>
            <a:spLocks noGrp="1"/>
          </p:cNvSpPr>
          <p:nvPr>
            <p:ph idx="1"/>
          </p:nvPr>
        </p:nvSpPr>
        <p:spPr>
          <a:xfrm>
            <a:off x="333830" y="1765956"/>
            <a:ext cx="6917734" cy="7338670"/>
          </a:xfrm>
        </p:spPr>
        <p:txBody>
          <a:bodyPr vert="horz" lIns="91440" tIns="45720" rIns="91440" bIns="45720" rtlCol="0" anchor="t">
            <a:normAutofit/>
          </a:bodyPr>
          <a:lstStyle/>
          <a:p>
            <a:pPr marL="0" indent="0">
              <a:buNone/>
            </a:pPr>
            <a:r>
              <a:rPr lang="en-US" sz="2600" dirty="0"/>
              <a:t>During the listening session workforce partners expressed interest in Mt. SAC serving as a conduit between K-12 and employers. Reaching students earlier in the career and education decisions making process.</a:t>
            </a:r>
          </a:p>
          <a:p>
            <a:pPr marL="0" indent="0">
              <a:buNone/>
            </a:pPr>
            <a:endParaRPr lang="en-US" dirty="0"/>
          </a:p>
          <a:p>
            <a:pPr marL="0" indent="0">
              <a:buNone/>
            </a:pPr>
            <a:r>
              <a:rPr lang="en-US" sz="2000" dirty="0"/>
              <a:t>“</a:t>
            </a:r>
            <a:r>
              <a:rPr lang="en-US" sz="2000" b="0" i="1" dirty="0">
                <a:solidFill>
                  <a:srgbClr val="3F3F46"/>
                </a:solidFill>
                <a:effectLst/>
                <a:latin typeface="Calibri"/>
                <a:ea typeface="Calibri"/>
                <a:cs typeface="Calibri"/>
              </a:rPr>
              <a:t>If you partner with the K-12s and find out what their needs are, we have a way to move kids forward. And at some point when their interests and their desires and their needs are</a:t>
            </a:r>
            <a:r>
              <a:rPr lang="en-US" sz="2000" i="1" dirty="0">
                <a:solidFill>
                  <a:srgbClr val="3F3F46"/>
                </a:solidFill>
                <a:latin typeface="Calibri"/>
                <a:ea typeface="Calibri"/>
                <a:cs typeface="Calibri"/>
              </a:rPr>
              <a:t> manifested.</a:t>
            </a:r>
            <a:r>
              <a:rPr lang="en-US" sz="2000" dirty="0">
                <a:solidFill>
                  <a:srgbClr val="3F3F46"/>
                </a:solidFill>
                <a:latin typeface="Calibri"/>
                <a:ea typeface="Calibri"/>
                <a:cs typeface="Calibri"/>
              </a:rPr>
              <a:t>”</a:t>
            </a:r>
            <a:endParaRPr lang="en-US" sz="2000" b="0" i="0" dirty="0">
              <a:solidFill>
                <a:srgbClr val="3F3F46"/>
              </a:solidFill>
              <a:effectLst/>
              <a:latin typeface="Calibri"/>
              <a:ea typeface="Calibri"/>
              <a:cs typeface="Calibri"/>
            </a:endParaRPr>
          </a:p>
          <a:p>
            <a:pPr marL="0" indent="0">
              <a:buNone/>
            </a:pPr>
            <a:endParaRPr lang="en-US" sz="2000" dirty="0">
              <a:solidFill>
                <a:srgbClr val="3F3F46"/>
              </a:solidFill>
              <a:latin typeface="Calibri"/>
              <a:ea typeface="Calibri"/>
              <a:cs typeface="Calibri"/>
            </a:endParaRPr>
          </a:p>
          <a:p>
            <a:pPr marL="0" indent="0">
              <a:buNone/>
            </a:pPr>
            <a:r>
              <a:rPr lang="en-US" sz="2000" dirty="0">
                <a:solidFill>
                  <a:srgbClr val="3F3F46"/>
                </a:solidFill>
                <a:latin typeface="Calibri"/>
                <a:ea typeface="Calibri"/>
                <a:cs typeface="Calibri"/>
              </a:rPr>
              <a:t>“</a:t>
            </a:r>
            <a:r>
              <a:rPr lang="en-US" sz="2000" i="1" dirty="0">
                <a:solidFill>
                  <a:srgbClr val="3F3F46"/>
                </a:solidFill>
                <a:latin typeface="Calibri"/>
                <a:ea typeface="Calibri"/>
                <a:cs typeface="Calibri"/>
              </a:rPr>
              <a:t>I'm hearing there's all these tentacles out there, right? And one thing that has been alluded to but not really widely discussed is K-12. So, here we are. So, Is post-secondary, but K-12 is kind of like the elephant in the room.</a:t>
            </a:r>
            <a:r>
              <a:rPr lang="en-US" sz="2000" b="0" i="1" dirty="0">
                <a:solidFill>
                  <a:srgbClr val="3F3F46"/>
                </a:solidFill>
                <a:effectLst/>
                <a:latin typeface="Calibri"/>
                <a:ea typeface="Calibri"/>
                <a:cs typeface="Calibri"/>
              </a:rPr>
              <a:t>”</a:t>
            </a:r>
          </a:p>
          <a:p>
            <a:pPr marL="0" indent="0">
              <a:buNone/>
            </a:pPr>
            <a:endParaRPr lang="en-US" sz="2000" b="0" i="1" dirty="0">
              <a:solidFill>
                <a:srgbClr val="3F3F46"/>
              </a:solidFill>
              <a:effectLst/>
              <a:latin typeface="Calibri"/>
              <a:ea typeface="Calibri"/>
              <a:cs typeface="Calibri"/>
            </a:endParaRPr>
          </a:p>
          <a:p>
            <a:pPr marL="0" indent="0">
              <a:buNone/>
            </a:pPr>
            <a:r>
              <a:rPr lang="en-US" sz="2000" b="0" i="1" dirty="0">
                <a:solidFill>
                  <a:srgbClr val="3F3F46"/>
                </a:solidFill>
                <a:effectLst/>
                <a:latin typeface="Calibri"/>
                <a:ea typeface="Calibri"/>
                <a:cs typeface="Calibri"/>
              </a:rPr>
              <a:t>“Expose students to the interworking of businesses, which could be an inspiration (ah-ha moment). So, it gives them the idea that I don't just have to go there (Disneyland) to play. This could be used as a stepping-stone into a career </a:t>
            </a:r>
            <a:r>
              <a:rPr lang="en-US" sz="2000" i="1" dirty="0">
                <a:solidFill>
                  <a:srgbClr val="3F3F46"/>
                </a:solidFill>
                <a:latin typeface="Calibri"/>
                <a:ea typeface="Calibri"/>
                <a:cs typeface="Calibri"/>
              </a:rPr>
              <a:t>through</a:t>
            </a:r>
            <a:r>
              <a:rPr lang="en-US" sz="2000" b="0" i="1" dirty="0">
                <a:solidFill>
                  <a:srgbClr val="3F3F46"/>
                </a:solidFill>
                <a:effectLst/>
                <a:latin typeface="Calibri"/>
                <a:ea typeface="Calibri"/>
                <a:cs typeface="Calibri"/>
              </a:rPr>
              <a:t> education.”</a:t>
            </a:r>
          </a:p>
          <a:p>
            <a:pPr marL="0" indent="0">
              <a:buNone/>
            </a:pPr>
            <a:endParaRPr lang="en-US" b="0" i="1" dirty="0">
              <a:solidFill>
                <a:srgbClr val="3F3F46"/>
              </a:solidFill>
              <a:effectLst/>
              <a:latin typeface="Calibri"/>
              <a:ea typeface="Calibri"/>
              <a:cs typeface="Calibri"/>
            </a:endParaRPr>
          </a:p>
        </p:txBody>
      </p:sp>
      <p:sp>
        <p:nvSpPr>
          <p:cNvPr id="4" name="Footer Placeholder 3">
            <a:extLst>
              <a:ext uri="{FF2B5EF4-FFF2-40B4-BE49-F238E27FC236}">
                <a16:creationId xmlns:a16="http://schemas.microsoft.com/office/drawing/2014/main" id="{EF8FE352-16E8-0D1F-62C1-20D35F331154}"/>
              </a:ext>
            </a:extLst>
          </p:cNvPr>
          <p:cNvSpPr>
            <a:spLocks noGrp="1"/>
          </p:cNvSpPr>
          <p:nvPr>
            <p:ph type="ftr" sz="quarter" idx="11"/>
          </p:nvPr>
        </p:nvSpPr>
        <p:spPr/>
        <p:txBody>
          <a:bodyPr/>
          <a:lstStyle/>
          <a:p>
            <a:r>
              <a:rPr lang="en-US" dirty="0"/>
              <a:t>Workforce Partners</a:t>
            </a:r>
          </a:p>
        </p:txBody>
      </p:sp>
      <p:sp>
        <p:nvSpPr>
          <p:cNvPr id="5" name="Slide Number Placeholder 4">
            <a:extLst>
              <a:ext uri="{FF2B5EF4-FFF2-40B4-BE49-F238E27FC236}">
                <a16:creationId xmlns:a16="http://schemas.microsoft.com/office/drawing/2014/main" id="{9A6CA203-875E-CAF9-5A54-4000E645BA75}"/>
              </a:ext>
            </a:extLst>
          </p:cNvPr>
          <p:cNvSpPr>
            <a:spLocks noGrp="1"/>
          </p:cNvSpPr>
          <p:nvPr>
            <p:ph type="sldNum" sz="quarter" idx="12"/>
          </p:nvPr>
        </p:nvSpPr>
        <p:spPr/>
        <p:txBody>
          <a:bodyPr/>
          <a:lstStyle/>
          <a:p>
            <a:fld id="{D4EB2BA6-CBB9-4735-9180-9D2E49189ECD}" type="slidenum">
              <a:rPr lang="en-US" smtClean="0"/>
              <a:t>17</a:t>
            </a:fld>
            <a:endParaRPr lang="en-US" dirty="0"/>
          </a:p>
        </p:txBody>
      </p:sp>
    </p:spTree>
    <p:extLst>
      <p:ext uri="{BB962C8B-B14F-4D97-AF65-F5344CB8AC3E}">
        <p14:creationId xmlns:p14="http://schemas.microsoft.com/office/powerpoint/2010/main" val="11048910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CA9A25-99EF-ED21-8A9E-0DD6C6C9D51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20C00BA-2EA3-296D-9DBE-D9F59C34C22D}"/>
              </a:ext>
            </a:extLst>
          </p:cNvPr>
          <p:cNvSpPr>
            <a:spLocks noGrp="1"/>
          </p:cNvSpPr>
          <p:nvPr>
            <p:ph type="title"/>
          </p:nvPr>
        </p:nvSpPr>
        <p:spPr>
          <a:xfrm>
            <a:off x="170506" y="1017613"/>
            <a:ext cx="7242146" cy="812182"/>
          </a:xfrm>
        </p:spPr>
        <p:txBody>
          <a:bodyPr>
            <a:normAutofit fontScale="90000"/>
          </a:bodyPr>
          <a:lstStyle/>
          <a:p>
            <a:pPr algn="ctr"/>
            <a:r>
              <a:rPr lang="en-US" b="1" dirty="0"/>
              <a:t>2. What Needs Improvement? (Cont.)</a:t>
            </a:r>
          </a:p>
        </p:txBody>
      </p:sp>
      <p:sp>
        <p:nvSpPr>
          <p:cNvPr id="3" name="Content Placeholder 2">
            <a:extLst>
              <a:ext uri="{FF2B5EF4-FFF2-40B4-BE49-F238E27FC236}">
                <a16:creationId xmlns:a16="http://schemas.microsoft.com/office/drawing/2014/main" id="{2C2A163A-48A3-92CE-F5E5-1A49318A918B}"/>
              </a:ext>
            </a:extLst>
          </p:cNvPr>
          <p:cNvSpPr>
            <a:spLocks noGrp="1"/>
          </p:cNvSpPr>
          <p:nvPr>
            <p:ph idx="1"/>
          </p:nvPr>
        </p:nvSpPr>
        <p:spPr>
          <a:xfrm>
            <a:off x="333830" y="2129246"/>
            <a:ext cx="6917734" cy="6709954"/>
          </a:xfrm>
        </p:spPr>
        <p:txBody>
          <a:bodyPr vert="horz" lIns="91440" tIns="45720" rIns="91440" bIns="45720" rtlCol="0" anchor="t">
            <a:normAutofit/>
          </a:bodyPr>
          <a:lstStyle/>
          <a:p>
            <a:pPr marL="0" indent="0">
              <a:buNone/>
            </a:pPr>
            <a:endParaRPr lang="en-US" dirty="0"/>
          </a:p>
          <a:p>
            <a:pPr marL="0" indent="0">
              <a:buNone/>
            </a:pPr>
            <a:r>
              <a:rPr lang="en-US" sz="2200" i="1" dirty="0"/>
              <a:t>“</a:t>
            </a:r>
            <a:r>
              <a:rPr lang="en-US" sz="2200" b="0" i="1" dirty="0">
                <a:solidFill>
                  <a:srgbClr val="3F3F46"/>
                </a:solidFill>
                <a:effectLst/>
                <a:latin typeface="Calibri"/>
                <a:ea typeface="Calibri"/>
                <a:cs typeface="Calibri"/>
              </a:rPr>
              <a:t>The power that we have in higher ed is people. </a:t>
            </a:r>
            <a:r>
              <a:rPr lang="en-US" sz="2200" i="1" dirty="0">
                <a:solidFill>
                  <a:srgbClr val="3F3F46"/>
                </a:solidFill>
                <a:latin typeface="Calibri"/>
                <a:ea typeface="Calibri"/>
                <a:cs typeface="Calibri"/>
              </a:rPr>
              <a:t>I</a:t>
            </a:r>
            <a:r>
              <a:rPr lang="en-US" sz="2200" b="0" i="1" dirty="0">
                <a:solidFill>
                  <a:srgbClr val="3F3F46"/>
                </a:solidFill>
                <a:effectLst/>
                <a:latin typeface="Calibri"/>
                <a:ea typeface="Calibri"/>
                <a:cs typeface="Calibri"/>
              </a:rPr>
              <a:t>t is relationships. It's I don't call you because of your title; I call you because of your name. I know you and I have that connection, and that’s why we’re successful in</a:t>
            </a:r>
            <a:r>
              <a:rPr lang="en-US" sz="2200" i="1" dirty="0">
                <a:solidFill>
                  <a:srgbClr val="3F3F46"/>
                </a:solidFill>
                <a:latin typeface="Calibri"/>
                <a:ea typeface="Calibri"/>
                <a:cs typeface="Calibri"/>
              </a:rPr>
              <a:t> </a:t>
            </a:r>
            <a:r>
              <a:rPr lang="en-US" sz="2200" b="0" i="1" dirty="0">
                <a:solidFill>
                  <a:srgbClr val="3F3F46"/>
                </a:solidFill>
                <a:effectLst/>
                <a:latin typeface="Calibri"/>
                <a:ea typeface="Calibri"/>
                <a:cs typeface="Calibri"/>
              </a:rPr>
              <a:t>what we do. And if we lose too much of that, we're screwed</a:t>
            </a:r>
            <a:r>
              <a:rPr lang="en-US" sz="2200" i="1" dirty="0">
                <a:solidFill>
                  <a:srgbClr val="3F3F46"/>
                </a:solidFill>
                <a:latin typeface="Calibri"/>
                <a:ea typeface="Calibri"/>
                <a:cs typeface="Calibri"/>
              </a:rPr>
              <a:t>.”</a:t>
            </a:r>
            <a:endParaRPr lang="en-US" sz="2200" b="0" i="1" dirty="0">
              <a:solidFill>
                <a:srgbClr val="3F3F46"/>
              </a:solidFill>
              <a:effectLst/>
              <a:latin typeface="Calibri"/>
              <a:ea typeface="Calibri"/>
              <a:cs typeface="Calibri"/>
            </a:endParaRPr>
          </a:p>
          <a:p>
            <a:pPr marL="0" indent="0">
              <a:buNone/>
            </a:pPr>
            <a:endParaRPr lang="en-US" sz="2200" i="1" dirty="0">
              <a:solidFill>
                <a:srgbClr val="3F3F46"/>
              </a:solidFill>
              <a:latin typeface="Calibri"/>
              <a:ea typeface="Calibri"/>
              <a:cs typeface="Calibri"/>
            </a:endParaRPr>
          </a:p>
          <a:p>
            <a:pPr marL="0" indent="0">
              <a:buNone/>
            </a:pPr>
            <a:r>
              <a:rPr lang="en-US" sz="2200" i="1" dirty="0">
                <a:solidFill>
                  <a:srgbClr val="3F3F46"/>
                </a:solidFill>
                <a:latin typeface="Calibri"/>
                <a:ea typeface="Calibri"/>
                <a:cs typeface="Calibri"/>
              </a:rPr>
              <a:t>“We need to teach kids soft skills and because now they've lost it…we need to teach that because anywhere you go, you need, you need those basic that basic knowledge of respect.”</a:t>
            </a:r>
            <a:endParaRPr lang="en-US" sz="2200" i="1" dirty="0">
              <a:latin typeface="Calibri"/>
              <a:ea typeface="Calibri"/>
              <a:cs typeface="Calibri"/>
            </a:endParaRPr>
          </a:p>
        </p:txBody>
      </p:sp>
      <p:sp>
        <p:nvSpPr>
          <p:cNvPr id="4" name="Footer Placeholder 3">
            <a:extLst>
              <a:ext uri="{FF2B5EF4-FFF2-40B4-BE49-F238E27FC236}">
                <a16:creationId xmlns:a16="http://schemas.microsoft.com/office/drawing/2014/main" id="{EF8FE352-16E8-0D1F-62C1-20D35F331154}"/>
              </a:ext>
            </a:extLst>
          </p:cNvPr>
          <p:cNvSpPr>
            <a:spLocks noGrp="1"/>
          </p:cNvSpPr>
          <p:nvPr>
            <p:ph type="ftr" sz="quarter" idx="11"/>
          </p:nvPr>
        </p:nvSpPr>
        <p:spPr/>
        <p:txBody>
          <a:bodyPr/>
          <a:lstStyle/>
          <a:p>
            <a:r>
              <a:rPr lang="en-US" dirty="0"/>
              <a:t>Workforce Partners</a:t>
            </a:r>
          </a:p>
        </p:txBody>
      </p:sp>
      <p:sp>
        <p:nvSpPr>
          <p:cNvPr id="5" name="Slide Number Placeholder 4">
            <a:extLst>
              <a:ext uri="{FF2B5EF4-FFF2-40B4-BE49-F238E27FC236}">
                <a16:creationId xmlns:a16="http://schemas.microsoft.com/office/drawing/2014/main" id="{9A6CA203-875E-CAF9-5A54-4000E645BA75}"/>
              </a:ext>
            </a:extLst>
          </p:cNvPr>
          <p:cNvSpPr>
            <a:spLocks noGrp="1"/>
          </p:cNvSpPr>
          <p:nvPr>
            <p:ph type="sldNum" sz="quarter" idx="12"/>
          </p:nvPr>
        </p:nvSpPr>
        <p:spPr/>
        <p:txBody>
          <a:bodyPr/>
          <a:lstStyle/>
          <a:p>
            <a:fld id="{D4EB2BA6-CBB9-4735-9180-9D2E49189ECD}" type="slidenum">
              <a:rPr lang="en-US" smtClean="0"/>
              <a:t>18</a:t>
            </a:fld>
            <a:endParaRPr lang="en-US" dirty="0"/>
          </a:p>
        </p:txBody>
      </p:sp>
    </p:spTree>
    <p:extLst>
      <p:ext uri="{BB962C8B-B14F-4D97-AF65-F5344CB8AC3E}">
        <p14:creationId xmlns:p14="http://schemas.microsoft.com/office/powerpoint/2010/main" val="11945085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87AE54-A822-9A9B-8604-4F9071D1AB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98CCE2-E685-505D-59BD-E78A8EDEB957}"/>
              </a:ext>
            </a:extLst>
          </p:cNvPr>
          <p:cNvSpPr>
            <a:spLocks noGrp="1"/>
          </p:cNvSpPr>
          <p:nvPr>
            <p:ph type="title"/>
          </p:nvPr>
        </p:nvSpPr>
        <p:spPr>
          <a:xfrm>
            <a:off x="534353" y="998854"/>
            <a:ext cx="6703695" cy="899268"/>
          </a:xfrm>
        </p:spPr>
        <p:txBody>
          <a:bodyPr>
            <a:normAutofit/>
          </a:bodyPr>
          <a:lstStyle/>
          <a:p>
            <a:pPr algn="ctr"/>
            <a:r>
              <a:rPr lang="en-US" sz="3600" b="1" dirty="0"/>
              <a:t>3. How Do We Know</a:t>
            </a:r>
          </a:p>
        </p:txBody>
      </p:sp>
      <p:sp>
        <p:nvSpPr>
          <p:cNvPr id="3" name="Content Placeholder 2">
            <a:extLst>
              <a:ext uri="{FF2B5EF4-FFF2-40B4-BE49-F238E27FC236}">
                <a16:creationId xmlns:a16="http://schemas.microsoft.com/office/drawing/2014/main" id="{FCDADF38-10B5-680A-2DB2-3518B46CF576}"/>
              </a:ext>
            </a:extLst>
          </p:cNvPr>
          <p:cNvSpPr>
            <a:spLocks noGrp="1"/>
          </p:cNvSpPr>
          <p:nvPr>
            <p:ph idx="1"/>
          </p:nvPr>
        </p:nvSpPr>
        <p:spPr>
          <a:xfrm>
            <a:off x="463119" y="1750423"/>
            <a:ext cx="6846162" cy="7572225"/>
          </a:xfrm>
        </p:spPr>
        <p:txBody>
          <a:bodyPr vert="horz" lIns="91440" tIns="45720" rIns="91440" bIns="45720" rtlCol="0" anchor="t">
            <a:noAutofit/>
          </a:bodyPr>
          <a:lstStyle/>
          <a:p>
            <a:pPr marL="0" indent="0">
              <a:buNone/>
            </a:pPr>
            <a:r>
              <a:rPr lang="en-US" dirty="0">
                <a:ea typeface="Calibri"/>
                <a:cs typeface="Calibri"/>
              </a:rPr>
              <a:t>Key indicators that would demonstrate a successful partnership between Mt. SAC and workforce partners center on intentionality and symbiotic action.</a:t>
            </a:r>
          </a:p>
          <a:p>
            <a:pPr marL="0" indent="0">
              <a:buNone/>
            </a:pPr>
            <a:endParaRPr lang="en-US" sz="2000" dirty="0">
              <a:ea typeface="Calibri"/>
              <a:cs typeface="Calibri"/>
            </a:endParaRPr>
          </a:p>
          <a:p>
            <a:pPr marL="0" indent="0">
              <a:buNone/>
            </a:pPr>
            <a:r>
              <a:rPr lang="en-US" sz="2000" dirty="0">
                <a:solidFill>
                  <a:srgbClr val="262626"/>
                </a:solidFill>
                <a:latin typeface="Calibri"/>
                <a:ea typeface="Calibri Light"/>
                <a:cs typeface="Calibri Light"/>
              </a:rPr>
              <a:t>“</a:t>
            </a:r>
            <a:r>
              <a:rPr lang="en-US" sz="2000" i="1" dirty="0">
                <a:solidFill>
                  <a:srgbClr val="262626"/>
                </a:solidFill>
                <a:latin typeface="Calibri"/>
                <a:ea typeface="Calibri Light"/>
                <a:cs typeface="Calibri Light"/>
              </a:rPr>
              <a:t>I would offer that instead of focusing just on one type of student. Have a couple of profiles student profiles because again, our needs vary…Have different profiles of different types of students because they have different needs, and they're going to need different types of support.”</a:t>
            </a:r>
            <a:endParaRPr lang="en-US" sz="2000" i="1" dirty="0">
              <a:latin typeface="Calibri"/>
              <a:ea typeface="Calibri"/>
              <a:cs typeface="Calibri"/>
            </a:endParaRPr>
          </a:p>
          <a:p>
            <a:pPr marL="342900" indent="-342900"/>
            <a:endParaRPr lang="en-US" sz="2000" i="1" dirty="0">
              <a:ea typeface="Calibri"/>
              <a:cs typeface="Calibri"/>
            </a:endParaRPr>
          </a:p>
          <a:p>
            <a:pPr marL="0" indent="0">
              <a:buNone/>
            </a:pPr>
            <a:r>
              <a:rPr lang="en-US" sz="2000" i="1" dirty="0">
                <a:latin typeface="Calibri"/>
                <a:ea typeface="Calibri"/>
                <a:cs typeface="Arial"/>
              </a:rPr>
              <a:t> </a:t>
            </a:r>
            <a:r>
              <a:rPr lang="en-US" sz="2000" i="1" dirty="0">
                <a:solidFill>
                  <a:srgbClr val="000000"/>
                </a:solidFill>
                <a:latin typeface="Calibri"/>
                <a:ea typeface="Calibri"/>
                <a:cs typeface="Arial"/>
              </a:rPr>
              <a:t>"</a:t>
            </a:r>
            <a:r>
              <a:rPr lang="en-US" sz="2000" i="1" dirty="0">
                <a:solidFill>
                  <a:srgbClr val="262626"/>
                </a:solidFill>
                <a:latin typeface="Calibri"/>
                <a:ea typeface="Calibri Light"/>
                <a:cs typeface="Calibri Light"/>
              </a:rPr>
              <a:t>When that kid realizes, Oh, I belong here. And that's the type of opportunity that Mt. SAC can provide to these kids to take them as take them in their raw form. And make them believe you belong. Here, you can flourish here with our support.”</a:t>
            </a:r>
            <a:endParaRPr lang="en-US" sz="2000" i="1" dirty="0">
              <a:latin typeface="Calibri"/>
              <a:ea typeface="Calibri"/>
              <a:cs typeface="Calibri"/>
            </a:endParaRPr>
          </a:p>
          <a:p>
            <a:pPr marL="0" indent="0">
              <a:buNone/>
            </a:pPr>
            <a:endParaRPr lang="en-US" sz="2000" i="1" dirty="0">
              <a:solidFill>
                <a:srgbClr val="262626"/>
              </a:solidFill>
              <a:latin typeface="Calibri"/>
              <a:ea typeface="Calibri Light"/>
              <a:cs typeface="Calibri Light"/>
            </a:endParaRPr>
          </a:p>
          <a:p>
            <a:pPr marL="0" indent="0">
              <a:buNone/>
            </a:pPr>
            <a:r>
              <a:rPr lang="en-US" sz="2000" i="1" dirty="0">
                <a:ea typeface="Calibri"/>
                <a:cs typeface="Calibri"/>
              </a:rPr>
              <a:t>“It takes a sustained effort, It takes a written plan. It takes a team. That's the reason why I'm kind of excited by the whole notion of developing a plan and putting the right champions in place to advocate for those particular tribes, so to speak. Whether it's kids in I.T., kids who need support in finance, or kids who are at risk or at promise. I like that as a better phrase then we can make sure that this thing is going to actually be something that will sustain over a period of time.”</a:t>
            </a:r>
          </a:p>
          <a:p>
            <a:pPr marL="0" indent="0">
              <a:buNone/>
            </a:pPr>
            <a:endParaRPr lang="en-US" sz="2000" dirty="0">
              <a:ea typeface="Calibri"/>
              <a:cs typeface="Calibri"/>
            </a:endParaRPr>
          </a:p>
          <a:p>
            <a:pPr marL="0" indent="0">
              <a:buNone/>
            </a:pPr>
            <a:endParaRPr lang="en-US" sz="2000" dirty="0">
              <a:ea typeface="Calibri"/>
              <a:cs typeface="Calibri"/>
            </a:endParaRPr>
          </a:p>
          <a:p>
            <a:pPr marL="0" indent="0">
              <a:buNone/>
            </a:pPr>
            <a:endParaRPr lang="en-US" sz="2000" dirty="0">
              <a:ea typeface="Calibri"/>
              <a:cs typeface="Calibri"/>
            </a:endParaRPr>
          </a:p>
        </p:txBody>
      </p:sp>
      <p:sp>
        <p:nvSpPr>
          <p:cNvPr id="4" name="Footer Placeholder 3">
            <a:extLst>
              <a:ext uri="{FF2B5EF4-FFF2-40B4-BE49-F238E27FC236}">
                <a16:creationId xmlns:a16="http://schemas.microsoft.com/office/drawing/2014/main" id="{A3165C62-BC75-49EB-BB86-9FD3D100988C}"/>
              </a:ext>
            </a:extLst>
          </p:cNvPr>
          <p:cNvSpPr>
            <a:spLocks noGrp="1"/>
          </p:cNvSpPr>
          <p:nvPr>
            <p:ph type="ftr" sz="quarter" idx="11"/>
          </p:nvPr>
        </p:nvSpPr>
        <p:spPr/>
        <p:txBody>
          <a:bodyPr/>
          <a:lstStyle/>
          <a:p>
            <a:r>
              <a:rPr lang="en-US" dirty="0"/>
              <a:t>Workforce Partners</a:t>
            </a:r>
          </a:p>
        </p:txBody>
      </p:sp>
      <p:sp>
        <p:nvSpPr>
          <p:cNvPr id="5" name="Slide Number Placeholder 4">
            <a:extLst>
              <a:ext uri="{FF2B5EF4-FFF2-40B4-BE49-F238E27FC236}">
                <a16:creationId xmlns:a16="http://schemas.microsoft.com/office/drawing/2014/main" id="{827B0A3B-59A9-F227-F71F-98E364357426}"/>
              </a:ext>
            </a:extLst>
          </p:cNvPr>
          <p:cNvSpPr>
            <a:spLocks noGrp="1"/>
          </p:cNvSpPr>
          <p:nvPr>
            <p:ph type="sldNum" sz="quarter" idx="12"/>
          </p:nvPr>
        </p:nvSpPr>
        <p:spPr/>
        <p:txBody>
          <a:bodyPr/>
          <a:lstStyle/>
          <a:p>
            <a:fld id="{D4EB2BA6-CBB9-4735-9180-9D2E49189ECD}" type="slidenum">
              <a:rPr lang="en-US" smtClean="0"/>
              <a:t>19</a:t>
            </a:fld>
            <a:endParaRPr lang="en-US" dirty="0"/>
          </a:p>
        </p:txBody>
      </p:sp>
    </p:spTree>
    <p:extLst>
      <p:ext uri="{BB962C8B-B14F-4D97-AF65-F5344CB8AC3E}">
        <p14:creationId xmlns:p14="http://schemas.microsoft.com/office/powerpoint/2010/main" val="3180377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52F99-4388-0BED-665F-1832FD42803B}"/>
              </a:ext>
            </a:extLst>
          </p:cNvPr>
          <p:cNvSpPr>
            <a:spLocks noGrp="1"/>
          </p:cNvSpPr>
          <p:nvPr>
            <p:ph type="title"/>
          </p:nvPr>
        </p:nvSpPr>
        <p:spPr>
          <a:xfrm>
            <a:off x="534353" y="1031132"/>
            <a:ext cx="6703695" cy="1448546"/>
          </a:xfrm>
        </p:spPr>
        <p:txBody>
          <a:bodyPr>
            <a:normAutofit/>
          </a:bodyPr>
          <a:lstStyle/>
          <a:p>
            <a:pPr algn="ctr"/>
            <a:r>
              <a:rPr lang="en-US" sz="3600" b="1" dirty="0"/>
              <a:t>Table of Contents</a:t>
            </a:r>
          </a:p>
        </p:txBody>
      </p:sp>
      <p:sp>
        <p:nvSpPr>
          <p:cNvPr id="4" name="TextBox 3">
            <a:extLst>
              <a:ext uri="{FF2B5EF4-FFF2-40B4-BE49-F238E27FC236}">
                <a16:creationId xmlns:a16="http://schemas.microsoft.com/office/drawing/2014/main" id="{8C228353-B35A-49FB-8D48-3C5D30B9579A}"/>
              </a:ext>
            </a:extLst>
          </p:cNvPr>
          <p:cNvSpPr txBox="1"/>
          <p:nvPr/>
        </p:nvSpPr>
        <p:spPr>
          <a:xfrm>
            <a:off x="435878" y="2100019"/>
            <a:ext cx="7132539" cy="6186309"/>
          </a:xfrm>
          <a:prstGeom prst="rect">
            <a:avLst/>
          </a:prstGeom>
          <a:noFill/>
        </p:spPr>
        <p:txBody>
          <a:bodyPr wrap="square" lIns="91440" tIns="45720" rIns="91440" bIns="45720" rtlCol="0" anchor="t">
            <a:spAutoFit/>
          </a:bodyPr>
          <a:lstStyle/>
          <a:p>
            <a:r>
              <a:rPr lang="en-US" dirty="0">
                <a:hlinkClick r:id="rId2" action="ppaction://hlinksldjump"/>
              </a:rPr>
              <a:t>Community Listening Session Report</a:t>
            </a:r>
            <a:r>
              <a:rPr lang="en-US" dirty="0"/>
              <a:t>				1</a:t>
            </a:r>
          </a:p>
          <a:p>
            <a:r>
              <a:rPr lang="en-US" dirty="0">
                <a:hlinkClick r:id="rId3" action="ppaction://hlinksldjump"/>
              </a:rPr>
              <a:t>Table of Contents</a:t>
            </a:r>
            <a:r>
              <a:rPr lang="en-US" dirty="0"/>
              <a:t>						2</a:t>
            </a:r>
            <a:endParaRPr lang="en-US" dirty="0">
              <a:ea typeface="Calibri"/>
              <a:cs typeface="Calibri"/>
            </a:endParaRPr>
          </a:p>
          <a:p>
            <a:r>
              <a:rPr lang="en-US" dirty="0">
                <a:hlinkClick r:id="rId4" action="ppaction://hlinksldjump"/>
              </a:rPr>
              <a:t>Completed Sessions</a:t>
            </a:r>
            <a:r>
              <a:rPr lang="en-US" dirty="0"/>
              <a:t>					3</a:t>
            </a:r>
            <a:endParaRPr lang="en-US" dirty="0">
              <a:ea typeface="Calibri"/>
              <a:cs typeface="Calibri"/>
            </a:endParaRPr>
          </a:p>
          <a:p>
            <a:r>
              <a:rPr lang="en-US" dirty="0">
                <a:hlinkClick r:id="rId5" action="ppaction://hlinksldjump"/>
              </a:rPr>
              <a:t>Mt SAC 2035 Guiding Framework</a:t>
            </a:r>
            <a:r>
              <a:rPr lang="en-US" dirty="0"/>
              <a:t>				4</a:t>
            </a:r>
            <a:endParaRPr lang="en-US" dirty="0">
              <a:ea typeface="Calibri"/>
              <a:cs typeface="Calibri"/>
            </a:endParaRPr>
          </a:p>
          <a:p>
            <a:r>
              <a:rPr lang="en-US" dirty="0">
                <a:hlinkClick r:id="rId6" action="ppaction://hlinksldjump"/>
              </a:rPr>
              <a:t>Data Collection and Analysis </a:t>
            </a:r>
            <a:r>
              <a:rPr lang="en-US" dirty="0"/>
              <a:t>					5</a:t>
            </a:r>
            <a:endParaRPr lang="en-US" dirty="0">
              <a:ea typeface="Calibri"/>
              <a:cs typeface="Calibri"/>
            </a:endParaRPr>
          </a:p>
          <a:p>
            <a:r>
              <a:rPr lang="en-US" dirty="0">
                <a:hlinkClick r:id="rId7" action="ppaction://hlinksldjump"/>
              </a:rPr>
              <a:t>Educational Partners</a:t>
            </a:r>
            <a:r>
              <a:rPr lang="en-US" dirty="0"/>
              <a:t>					6</a:t>
            </a:r>
            <a:endParaRPr lang="en-US" dirty="0">
              <a:ea typeface="Calibri"/>
              <a:cs typeface="Calibri"/>
            </a:endParaRPr>
          </a:p>
          <a:p>
            <a:r>
              <a:rPr lang="en-US" dirty="0">
                <a:hlinkClick r:id="rId8" action="ppaction://hlinksldjump"/>
              </a:rPr>
              <a:t>1. What is Working Well?</a:t>
            </a:r>
            <a:r>
              <a:rPr lang="en-US" dirty="0"/>
              <a:t>					7</a:t>
            </a:r>
            <a:endParaRPr lang="en-US" dirty="0">
              <a:ea typeface="Calibri"/>
              <a:cs typeface="Calibri"/>
            </a:endParaRPr>
          </a:p>
          <a:p>
            <a:r>
              <a:rPr lang="en-US" dirty="0">
                <a:hlinkClick r:id="rId9" action="ppaction://hlinksldjump"/>
              </a:rPr>
              <a:t>2. What Needs Improvement?</a:t>
            </a:r>
            <a:r>
              <a:rPr lang="en-US" dirty="0"/>
              <a:t>				8</a:t>
            </a:r>
            <a:endParaRPr lang="en-US" dirty="0">
              <a:ea typeface="Calibri"/>
              <a:cs typeface="Calibri"/>
            </a:endParaRPr>
          </a:p>
          <a:p>
            <a:r>
              <a:rPr lang="en-US" dirty="0">
                <a:hlinkClick r:id="rId10" action="ppaction://hlinksldjump"/>
              </a:rPr>
              <a:t>3. How Do We Know?</a:t>
            </a:r>
            <a:r>
              <a:rPr lang="en-US" dirty="0"/>
              <a:t>					10</a:t>
            </a:r>
            <a:endParaRPr lang="en-US" dirty="0">
              <a:ea typeface="Calibri"/>
              <a:cs typeface="Calibri"/>
            </a:endParaRPr>
          </a:p>
          <a:p>
            <a:r>
              <a:rPr lang="en-US" dirty="0">
                <a:hlinkClick r:id="rId11" action="ppaction://hlinksldjump"/>
              </a:rPr>
              <a:t>Parents</a:t>
            </a:r>
            <a:r>
              <a:rPr lang="en-US" dirty="0"/>
              <a:t>							11</a:t>
            </a:r>
            <a:endParaRPr lang="en-US" dirty="0">
              <a:ea typeface="Calibri"/>
              <a:cs typeface="Calibri"/>
            </a:endParaRPr>
          </a:p>
          <a:p>
            <a:r>
              <a:rPr lang="en-US" dirty="0">
                <a:hlinkClick r:id="rId8" action="ppaction://hlinksldjump"/>
              </a:rPr>
              <a:t>1. What is Working Well?</a:t>
            </a:r>
            <a:r>
              <a:rPr lang="en-US" dirty="0"/>
              <a:t>					12</a:t>
            </a:r>
            <a:endParaRPr lang="en-US" dirty="0">
              <a:ea typeface="Calibri"/>
              <a:cs typeface="Calibri"/>
            </a:endParaRPr>
          </a:p>
          <a:p>
            <a:r>
              <a:rPr lang="en-US" dirty="0">
                <a:hlinkClick r:id="rId12" action="ppaction://hlinksldjump"/>
              </a:rPr>
              <a:t>2. What Needs Improvement?</a:t>
            </a:r>
            <a:r>
              <a:rPr lang="en-US" dirty="0"/>
              <a:t>				13</a:t>
            </a:r>
            <a:endParaRPr lang="en-US" dirty="0">
              <a:ea typeface="Calibri Light"/>
              <a:cs typeface="Calibri Light"/>
            </a:endParaRPr>
          </a:p>
          <a:p>
            <a:r>
              <a:rPr lang="en-US" dirty="0">
                <a:hlinkClick r:id="rId13" action="ppaction://hlinksldjump"/>
              </a:rPr>
              <a:t>3. How Do We Know?</a:t>
            </a:r>
            <a:r>
              <a:rPr lang="en-US" dirty="0"/>
              <a:t> 					14</a:t>
            </a:r>
            <a:endParaRPr lang="en-US" dirty="0">
              <a:ea typeface="Calibri"/>
              <a:cs typeface="Calibri"/>
            </a:endParaRPr>
          </a:p>
          <a:p>
            <a:r>
              <a:rPr lang="en-US" dirty="0">
                <a:hlinkClick r:id="rId14" action="ppaction://hlinksldjump"/>
              </a:rPr>
              <a:t>Workforce Partners</a:t>
            </a:r>
            <a:r>
              <a:rPr lang="en-US" dirty="0"/>
              <a:t>						15</a:t>
            </a:r>
            <a:endParaRPr lang="en-US" dirty="0">
              <a:ea typeface="Calibri Light"/>
              <a:cs typeface="Calibri Light"/>
            </a:endParaRPr>
          </a:p>
          <a:p>
            <a:r>
              <a:rPr lang="en-US" dirty="0">
                <a:hlinkClick r:id="rId15" action="ppaction://hlinksldjump"/>
              </a:rPr>
              <a:t>1. What is Working Well?</a:t>
            </a:r>
            <a:r>
              <a:rPr lang="en-US" dirty="0"/>
              <a:t>					16</a:t>
            </a:r>
            <a:endParaRPr lang="en-US" dirty="0">
              <a:ea typeface="Calibri"/>
              <a:cs typeface="Calibri"/>
            </a:endParaRPr>
          </a:p>
          <a:p>
            <a:r>
              <a:rPr lang="en-US" dirty="0">
                <a:hlinkClick r:id="rId16" action="ppaction://hlinksldjump"/>
              </a:rPr>
              <a:t>2. What Needs Improvement?</a:t>
            </a:r>
            <a:r>
              <a:rPr lang="en-US" dirty="0"/>
              <a:t>				17</a:t>
            </a:r>
            <a:endParaRPr lang="en-US" dirty="0">
              <a:ea typeface="Calibri"/>
              <a:cs typeface="Calibri"/>
            </a:endParaRPr>
          </a:p>
          <a:p>
            <a:r>
              <a:rPr lang="en-US" dirty="0">
                <a:hlinkClick r:id="rId17" action="ppaction://hlinksldjump"/>
              </a:rPr>
              <a:t>3. How Do We Know</a:t>
            </a:r>
            <a:r>
              <a:rPr lang="en-US" dirty="0"/>
              <a:t>					19</a:t>
            </a:r>
            <a:endParaRPr lang="en-US" dirty="0">
              <a:ea typeface="Calibri"/>
              <a:cs typeface="Calibri"/>
            </a:endParaRPr>
          </a:p>
          <a:p>
            <a:r>
              <a:rPr lang="en-US" dirty="0">
                <a:hlinkClick r:id="rId18" action="ppaction://hlinksldjump"/>
              </a:rPr>
              <a:t>Conclusion </a:t>
            </a:r>
            <a:r>
              <a:rPr lang="en-US" dirty="0"/>
              <a:t>						20</a:t>
            </a:r>
            <a:endParaRPr lang="en-US" dirty="0">
              <a:ea typeface="Calibri Light"/>
              <a:cs typeface="Calibri Light"/>
            </a:endParaRPr>
          </a:p>
          <a:p>
            <a:r>
              <a:rPr lang="en-US" dirty="0">
                <a:ea typeface="Calibri Light"/>
                <a:cs typeface="Calibri Light"/>
                <a:hlinkClick r:id="rId19" action="ppaction://hlinksldjump"/>
              </a:rPr>
              <a:t>Appendix</a:t>
            </a:r>
            <a:r>
              <a:rPr lang="en-US" dirty="0">
                <a:ea typeface="Calibri Light"/>
                <a:cs typeface="Calibri Light"/>
              </a:rPr>
              <a:t>							22</a:t>
            </a:r>
            <a:endParaRPr lang="en-US" dirty="0">
              <a:ea typeface="Calibri"/>
              <a:cs typeface="Calibri"/>
            </a:endParaRPr>
          </a:p>
          <a:p>
            <a:r>
              <a:rPr lang="en-US" dirty="0">
                <a:ea typeface="Calibri Light"/>
                <a:cs typeface="Calibri Light"/>
                <a:hlinkClick r:id="rId20" action="ppaction://hlinksldjump"/>
              </a:rPr>
              <a:t>Appendix A Protocol Educational Partners</a:t>
            </a:r>
            <a:r>
              <a:rPr lang="en-US" dirty="0">
                <a:ea typeface="Calibri Light"/>
                <a:cs typeface="Calibri Light"/>
              </a:rPr>
              <a:t>			23</a:t>
            </a:r>
          </a:p>
          <a:p>
            <a:r>
              <a:rPr lang="en-US" dirty="0">
                <a:ea typeface="Calibri Light"/>
                <a:cs typeface="Calibri Light"/>
                <a:hlinkClick r:id="rId21" action="ppaction://hlinksldjump"/>
              </a:rPr>
              <a:t>Appendix B Parents Protocol</a:t>
            </a:r>
            <a:r>
              <a:rPr lang="en-US" dirty="0">
                <a:ea typeface="Calibri Light"/>
                <a:cs typeface="Calibri Light"/>
              </a:rPr>
              <a:t>					24</a:t>
            </a:r>
          </a:p>
          <a:p>
            <a:r>
              <a:rPr lang="en-US" dirty="0">
                <a:ea typeface="Calibri Light"/>
                <a:cs typeface="Calibri Light"/>
                <a:hlinkClick r:id="rId22" action="ppaction://hlinksldjump"/>
              </a:rPr>
              <a:t>Appendix C Protocol Workforce Partners</a:t>
            </a:r>
            <a:r>
              <a:rPr lang="en-US" dirty="0">
                <a:ea typeface="Calibri Light"/>
                <a:cs typeface="Calibri Light"/>
              </a:rPr>
              <a:t>			25</a:t>
            </a:r>
          </a:p>
        </p:txBody>
      </p:sp>
    </p:spTree>
    <p:extLst>
      <p:ext uri="{BB962C8B-B14F-4D97-AF65-F5344CB8AC3E}">
        <p14:creationId xmlns:p14="http://schemas.microsoft.com/office/powerpoint/2010/main" val="42741912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CD73E-B454-E7FD-2AB0-C76DD85BFF82}"/>
              </a:ext>
            </a:extLst>
          </p:cNvPr>
          <p:cNvSpPr>
            <a:spLocks noGrp="1"/>
          </p:cNvSpPr>
          <p:nvPr>
            <p:ph type="title"/>
          </p:nvPr>
        </p:nvSpPr>
        <p:spPr>
          <a:xfrm>
            <a:off x="534353" y="1031132"/>
            <a:ext cx="6703695" cy="523823"/>
          </a:xfrm>
        </p:spPr>
        <p:txBody>
          <a:bodyPr>
            <a:normAutofit fontScale="90000"/>
          </a:bodyPr>
          <a:lstStyle/>
          <a:p>
            <a:pPr algn="ctr"/>
            <a:r>
              <a:rPr lang="en-US" b="1" dirty="0"/>
              <a:t>Conclusion </a:t>
            </a:r>
            <a:endParaRPr lang="en-US" b="1" dirty="0">
              <a:ea typeface="Calibri Light"/>
              <a:cs typeface="Calibri Light"/>
            </a:endParaRPr>
          </a:p>
        </p:txBody>
      </p:sp>
      <p:sp>
        <p:nvSpPr>
          <p:cNvPr id="5" name="Content Placeholder 2">
            <a:extLst>
              <a:ext uri="{FF2B5EF4-FFF2-40B4-BE49-F238E27FC236}">
                <a16:creationId xmlns:a16="http://schemas.microsoft.com/office/drawing/2014/main" id="{F16D8FCA-F513-8FD9-FCB3-053B5748E224}"/>
              </a:ext>
            </a:extLst>
          </p:cNvPr>
          <p:cNvSpPr txBox="1">
            <a:spLocks/>
          </p:cNvSpPr>
          <p:nvPr/>
        </p:nvSpPr>
        <p:spPr>
          <a:xfrm>
            <a:off x="180304" y="1556929"/>
            <a:ext cx="7388633" cy="8105400"/>
          </a:xfrm>
          <a:prstGeom prst="rect">
            <a:avLst/>
          </a:prstGeom>
        </p:spPr>
        <p:txBody>
          <a:bodyPr vert="horz" lIns="91440" tIns="45720" rIns="91440" bIns="45720" rtlCol="0" anchor="t">
            <a:noAutofit/>
          </a:bodyPr>
          <a:lstStyle>
            <a:lvl1pPr marL="194310" indent="-194310" algn="l" defTabSz="777240" rtl="0" eaLnBrk="1" latinLnBrk="0" hangingPunct="1">
              <a:lnSpc>
                <a:spcPct val="90000"/>
              </a:lnSpc>
              <a:spcBef>
                <a:spcPts val="850"/>
              </a:spcBef>
              <a:buFont typeface="Arial" panose="020B0604020202020204" pitchFamily="34" charset="0"/>
              <a:buChar char="•"/>
              <a:defRPr sz="240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0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8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60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40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0" indent="0">
              <a:buNone/>
            </a:pPr>
            <a:r>
              <a:rPr lang="en-US" dirty="0">
                <a:ea typeface="+mn-lt"/>
                <a:cs typeface="+mn-lt"/>
              </a:rPr>
              <a:t>Four themes emerged from the three listening sessions. </a:t>
            </a:r>
          </a:p>
          <a:p>
            <a:pPr marL="0" indent="0">
              <a:buNone/>
            </a:pPr>
            <a:endParaRPr lang="en-US" b="1" u="sng" dirty="0">
              <a:ea typeface="Calibri" panose="020F0502020204030204"/>
              <a:cs typeface="Calibri" panose="020F0502020204030204"/>
            </a:endParaRPr>
          </a:p>
          <a:p>
            <a:pPr marL="0" indent="0">
              <a:buNone/>
            </a:pPr>
            <a:r>
              <a:rPr lang="en-US" b="1" u="sng" dirty="0">
                <a:ea typeface="Calibri" panose="020F0502020204030204"/>
                <a:cs typeface="Calibri" panose="020F0502020204030204"/>
              </a:rPr>
              <a:t>Communication</a:t>
            </a:r>
          </a:p>
          <a:p>
            <a:pPr marL="0" indent="0">
              <a:buNone/>
            </a:pPr>
            <a:r>
              <a:rPr lang="en-US" dirty="0">
                <a:ea typeface="Calibri" panose="020F0502020204030204"/>
                <a:cs typeface="Calibri" panose="020F0502020204030204"/>
              </a:rPr>
              <a:t>In each listening session, better communication between Mt. SAC and the various stakeholders was an area for improvement. Providing clear and essential information about important topics like Dual Enrollment, financial aid, and community resources are sorely needed.</a:t>
            </a:r>
          </a:p>
          <a:p>
            <a:pPr marL="0" indent="0">
              <a:buNone/>
            </a:pPr>
            <a:endParaRPr lang="en-US" dirty="0">
              <a:ea typeface="Calibri" panose="020F0502020204030204"/>
              <a:cs typeface="Calibri" panose="020F0502020204030204"/>
            </a:endParaRPr>
          </a:p>
          <a:p>
            <a:pPr marL="0" indent="0">
              <a:buNone/>
            </a:pPr>
            <a:r>
              <a:rPr lang="en-US" b="1" u="sng" dirty="0">
                <a:ea typeface="Calibri" panose="020F0502020204030204"/>
                <a:cs typeface="Calibri" panose="020F0502020204030204"/>
              </a:rPr>
              <a:t>Career and College Counseling</a:t>
            </a:r>
          </a:p>
          <a:p>
            <a:pPr marL="0" indent="0">
              <a:buNone/>
            </a:pPr>
            <a:r>
              <a:rPr lang="en-US" dirty="0">
                <a:ea typeface="Calibri" panose="020F0502020204030204"/>
                <a:cs typeface="Calibri" panose="020F0502020204030204"/>
              </a:rPr>
              <a:t>The listening session participants suggested greater career exploration is needed. This should not be limited to pathways that require 4-year degrees but also careers  that are possible through certificates. Students should leave high school with a career plan that allows them the transition to postsecondary or the workforce that has been vetted by educators and family.</a:t>
            </a:r>
          </a:p>
          <a:p>
            <a:pPr marL="0" indent="0">
              <a:buNone/>
            </a:pPr>
            <a:endParaRPr lang="en-US" dirty="0">
              <a:ea typeface="Calibri" panose="020F0502020204030204"/>
              <a:cs typeface="Calibri" panose="020F0502020204030204"/>
            </a:endParaRPr>
          </a:p>
        </p:txBody>
      </p:sp>
      <p:sp>
        <p:nvSpPr>
          <p:cNvPr id="3" name="Slide Number Placeholder 2">
            <a:extLst>
              <a:ext uri="{FF2B5EF4-FFF2-40B4-BE49-F238E27FC236}">
                <a16:creationId xmlns:a16="http://schemas.microsoft.com/office/drawing/2014/main" id="{0552D2D8-5EC5-F0D7-E3E2-6C688742FEE0}"/>
              </a:ext>
            </a:extLst>
          </p:cNvPr>
          <p:cNvSpPr>
            <a:spLocks noGrp="1"/>
          </p:cNvSpPr>
          <p:nvPr>
            <p:ph type="sldNum" sz="quarter" idx="12"/>
          </p:nvPr>
        </p:nvSpPr>
        <p:spPr/>
        <p:txBody>
          <a:bodyPr/>
          <a:lstStyle/>
          <a:p>
            <a:fld id="{D4EB2BA6-CBB9-4735-9180-9D2E49189ECD}" type="slidenum">
              <a:rPr lang="en-US" smtClean="0"/>
              <a:t>20</a:t>
            </a:fld>
            <a:endParaRPr lang="en-US" dirty="0"/>
          </a:p>
        </p:txBody>
      </p:sp>
    </p:spTree>
    <p:extLst>
      <p:ext uri="{BB962C8B-B14F-4D97-AF65-F5344CB8AC3E}">
        <p14:creationId xmlns:p14="http://schemas.microsoft.com/office/powerpoint/2010/main" val="30461889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CD73E-B454-E7FD-2AB0-C76DD85BFF82}"/>
              </a:ext>
            </a:extLst>
          </p:cNvPr>
          <p:cNvSpPr>
            <a:spLocks noGrp="1"/>
          </p:cNvSpPr>
          <p:nvPr>
            <p:ph type="title"/>
          </p:nvPr>
        </p:nvSpPr>
        <p:spPr>
          <a:xfrm>
            <a:off x="534353" y="1031132"/>
            <a:ext cx="6703695" cy="523823"/>
          </a:xfrm>
        </p:spPr>
        <p:txBody>
          <a:bodyPr>
            <a:normAutofit fontScale="90000"/>
          </a:bodyPr>
          <a:lstStyle/>
          <a:p>
            <a:pPr algn="ctr"/>
            <a:r>
              <a:rPr lang="en-US" b="1" dirty="0"/>
              <a:t>Conclusion (Cont.)</a:t>
            </a:r>
            <a:endParaRPr lang="en-US" b="1" dirty="0">
              <a:ea typeface="Calibri Light"/>
              <a:cs typeface="Calibri Light"/>
            </a:endParaRPr>
          </a:p>
        </p:txBody>
      </p:sp>
      <p:sp>
        <p:nvSpPr>
          <p:cNvPr id="5" name="Content Placeholder 2">
            <a:extLst>
              <a:ext uri="{FF2B5EF4-FFF2-40B4-BE49-F238E27FC236}">
                <a16:creationId xmlns:a16="http://schemas.microsoft.com/office/drawing/2014/main" id="{F16D8FCA-F513-8FD9-FCB3-053B5748E224}"/>
              </a:ext>
            </a:extLst>
          </p:cNvPr>
          <p:cNvSpPr txBox="1">
            <a:spLocks/>
          </p:cNvSpPr>
          <p:nvPr/>
        </p:nvSpPr>
        <p:spPr>
          <a:xfrm>
            <a:off x="180304" y="1854925"/>
            <a:ext cx="7388633" cy="7807403"/>
          </a:xfrm>
          <a:prstGeom prst="rect">
            <a:avLst/>
          </a:prstGeom>
        </p:spPr>
        <p:txBody>
          <a:bodyPr vert="horz" lIns="91440" tIns="45720" rIns="91440" bIns="45720" rtlCol="0" anchor="t">
            <a:noAutofit/>
          </a:bodyPr>
          <a:lstStyle>
            <a:lvl1pPr marL="194310" indent="-194310" algn="l" defTabSz="777240" rtl="0" eaLnBrk="1" latinLnBrk="0" hangingPunct="1">
              <a:lnSpc>
                <a:spcPct val="90000"/>
              </a:lnSpc>
              <a:spcBef>
                <a:spcPts val="850"/>
              </a:spcBef>
              <a:buFont typeface="Arial" panose="020B0604020202020204" pitchFamily="34" charset="0"/>
              <a:buChar char="•"/>
              <a:defRPr sz="240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0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8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60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40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0" indent="0">
              <a:buNone/>
            </a:pPr>
            <a:r>
              <a:rPr lang="en-US" b="1" u="sng" dirty="0">
                <a:ea typeface="Calibri" panose="020F0502020204030204"/>
                <a:cs typeface="Calibri" panose="020F0502020204030204"/>
              </a:rPr>
              <a:t>Connecting Early</a:t>
            </a:r>
          </a:p>
          <a:p>
            <a:pPr marL="0" indent="0">
              <a:buNone/>
            </a:pPr>
            <a:r>
              <a:rPr lang="en-US" dirty="0">
                <a:ea typeface="Calibri" panose="020F0502020204030204"/>
                <a:cs typeface="Calibri" panose="020F0502020204030204"/>
              </a:rPr>
              <a:t>The educational partners, the parents, and the workforce partners encouraged connecting with students earlier than 10th or 12th grade. In fact, some mentioned starting the career conversation prior to entering high school. Doing so would provide a deeper meaning and learning in high school and beyond. </a:t>
            </a:r>
          </a:p>
          <a:p>
            <a:pPr marL="0" indent="0">
              <a:buNone/>
            </a:pPr>
            <a:endParaRPr lang="en-US" dirty="0">
              <a:ea typeface="Calibri" panose="020F0502020204030204"/>
              <a:cs typeface="Calibri" panose="020F0502020204030204"/>
            </a:endParaRPr>
          </a:p>
          <a:p>
            <a:pPr marL="0" indent="0">
              <a:buNone/>
            </a:pPr>
            <a:r>
              <a:rPr lang="en-US" b="1" u="sng" dirty="0">
                <a:ea typeface="Calibri" panose="020F0502020204030204"/>
                <a:cs typeface="Calibri" panose="020F0502020204030204"/>
              </a:rPr>
              <a:t>Collaboration</a:t>
            </a:r>
            <a:endParaRPr lang="en-US" dirty="0">
              <a:ea typeface="Calibri" panose="020F0502020204030204"/>
              <a:cs typeface="Calibri" panose="020F0502020204030204"/>
            </a:endParaRPr>
          </a:p>
          <a:p>
            <a:pPr marL="0" indent="0">
              <a:buNone/>
            </a:pPr>
            <a:r>
              <a:rPr lang="en-US" dirty="0">
                <a:ea typeface="Calibri" panose="020F0502020204030204"/>
                <a:cs typeface="Calibri" panose="020F0502020204030204"/>
              </a:rPr>
              <a:t>Working collaboratively was another common theme from the listening sessions. Alone and siloed has led to limited success for students, families, schools, communities, and the workforce. Developing an intentional and symbiotic relationship that is grounded in realizing the potential of our students is fundamental to personal and community growth. In the end, stakeholders were looking for Mt. SAC to serve as a conduit that could connect students and families to educational and economic resources in the community. Providing the necessary support to educational and workforce partners to positively impact students.  </a:t>
            </a:r>
          </a:p>
        </p:txBody>
      </p:sp>
      <p:sp>
        <p:nvSpPr>
          <p:cNvPr id="3" name="Slide Number Placeholder 2">
            <a:extLst>
              <a:ext uri="{FF2B5EF4-FFF2-40B4-BE49-F238E27FC236}">
                <a16:creationId xmlns:a16="http://schemas.microsoft.com/office/drawing/2014/main" id="{7FAC8C83-2366-46B0-DC9A-0923B1167477}"/>
              </a:ext>
            </a:extLst>
          </p:cNvPr>
          <p:cNvSpPr>
            <a:spLocks noGrp="1"/>
          </p:cNvSpPr>
          <p:nvPr>
            <p:ph type="sldNum" sz="quarter" idx="12"/>
          </p:nvPr>
        </p:nvSpPr>
        <p:spPr/>
        <p:txBody>
          <a:bodyPr/>
          <a:lstStyle/>
          <a:p>
            <a:fld id="{D4EB2BA6-CBB9-4735-9180-9D2E49189ECD}" type="slidenum">
              <a:rPr lang="en-US" smtClean="0"/>
              <a:t>21</a:t>
            </a:fld>
            <a:endParaRPr lang="en-US" dirty="0"/>
          </a:p>
        </p:txBody>
      </p:sp>
    </p:spTree>
    <p:extLst>
      <p:ext uri="{BB962C8B-B14F-4D97-AF65-F5344CB8AC3E}">
        <p14:creationId xmlns:p14="http://schemas.microsoft.com/office/powerpoint/2010/main" val="42642974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E85A0-0C8E-FE51-3C28-CF2A43BBF64D}"/>
              </a:ext>
            </a:extLst>
          </p:cNvPr>
          <p:cNvSpPr>
            <a:spLocks noGrp="1"/>
          </p:cNvSpPr>
          <p:nvPr>
            <p:ph type="title"/>
          </p:nvPr>
        </p:nvSpPr>
        <p:spPr>
          <a:xfrm>
            <a:off x="530305" y="2507618"/>
            <a:ext cx="6703695" cy="2012867"/>
          </a:xfrm>
        </p:spPr>
        <p:txBody>
          <a:bodyPr/>
          <a:lstStyle/>
          <a:p>
            <a:pPr algn="ctr"/>
            <a:r>
              <a:rPr lang="en-US" b="1" dirty="0">
                <a:ea typeface="Calibri Light"/>
                <a:cs typeface="Calibri Light"/>
              </a:rPr>
              <a:t>Appendix</a:t>
            </a:r>
            <a:endParaRPr lang="en-US" b="1" dirty="0"/>
          </a:p>
        </p:txBody>
      </p:sp>
    </p:spTree>
    <p:extLst>
      <p:ext uri="{BB962C8B-B14F-4D97-AF65-F5344CB8AC3E}">
        <p14:creationId xmlns:p14="http://schemas.microsoft.com/office/powerpoint/2010/main" val="900022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C67D9-5C4C-803B-6B3E-0CE07E329A0E}"/>
              </a:ext>
            </a:extLst>
          </p:cNvPr>
          <p:cNvSpPr>
            <a:spLocks noGrp="1"/>
          </p:cNvSpPr>
          <p:nvPr>
            <p:ph type="title"/>
          </p:nvPr>
        </p:nvSpPr>
        <p:spPr>
          <a:xfrm>
            <a:off x="191152" y="973458"/>
            <a:ext cx="7390096" cy="1397866"/>
          </a:xfrm>
        </p:spPr>
        <p:txBody>
          <a:bodyPr>
            <a:normAutofit/>
          </a:bodyPr>
          <a:lstStyle/>
          <a:p>
            <a:pPr algn="ctr"/>
            <a:r>
              <a:rPr lang="en-US" sz="3600" b="1" dirty="0">
                <a:ea typeface="Calibri Light"/>
                <a:cs typeface="Calibri Light"/>
              </a:rPr>
              <a:t>Appendix A</a:t>
            </a:r>
            <a:br>
              <a:rPr lang="en-US" sz="3600" b="1" dirty="0">
                <a:ea typeface="Calibri Light"/>
                <a:cs typeface="Calibri Light"/>
              </a:rPr>
            </a:br>
            <a:r>
              <a:rPr lang="en-US" sz="3600" b="1" dirty="0">
                <a:ea typeface="Calibri Light"/>
                <a:cs typeface="Calibri Light"/>
              </a:rPr>
              <a:t> Educational Partners Protocol </a:t>
            </a:r>
          </a:p>
        </p:txBody>
      </p:sp>
      <p:sp>
        <p:nvSpPr>
          <p:cNvPr id="3" name="Text Placeholder 2">
            <a:extLst>
              <a:ext uri="{FF2B5EF4-FFF2-40B4-BE49-F238E27FC236}">
                <a16:creationId xmlns:a16="http://schemas.microsoft.com/office/drawing/2014/main" id="{955E2BD2-D59A-A323-8EC6-05DA29DFA426}"/>
              </a:ext>
            </a:extLst>
          </p:cNvPr>
          <p:cNvSpPr>
            <a:spLocks noGrp="1"/>
          </p:cNvSpPr>
          <p:nvPr>
            <p:ph type="body" idx="1"/>
          </p:nvPr>
        </p:nvSpPr>
        <p:spPr>
          <a:xfrm>
            <a:off x="183813" y="2666689"/>
            <a:ext cx="7399290" cy="6264800"/>
          </a:xfrm>
        </p:spPr>
        <p:txBody>
          <a:bodyPr vert="horz" lIns="91440" tIns="45720" rIns="91440" bIns="45720" rtlCol="0" anchor="t">
            <a:normAutofit/>
          </a:bodyPr>
          <a:lstStyle/>
          <a:p>
            <a:r>
              <a:rPr lang="en-US" sz="2000" dirty="0">
                <a:ea typeface="Calibri"/>
                <a:cs typeface="Calibri"/>
              </a:rPr>
              <a:t>1. How long have you been partnering/working with Mt. SAC? </a:t>
            </a:r>
          </a:p>
          <a:p>
            <a:r>
              <a:rPr lang="en-US" sz="2000" dirty="0">
                <a:ea typeface="Calibri"/>
                <a:cs typeface="Calibri"/>
              </a:rPr>
              <a:t>2. During the partnership, what do you think has worked well? </a:t>
            </a:r>
          </a:p>
          <a:p>
            <a:r>
              <a:rPr lang="en-US" sz="2000" dirty="0">
                <a:ea typeface="Calibri"/>
                <a:cs typeface="Calibri"/>
              </a:rPr>
              <a:t>3. What do you think could use improvement? </a:t>
            </a:r>
          </a:p>
          <a:p>
            <a:r>
              <a:rPr lang="en-US" sz="2000" dirty="0">
                <a:ea typeface="Calibri"/>
                <a:cs typeface="Calibri"/>
              </a:rPr>
              <a:t>4. There are a few specific areas we would like to know more about. </a:t>
            </a:r>
          </a:p>
          <a:p>
            <a:pPr indent="-457200"/>
            <a:r>
              <a:rPr lang="en-US" sz="2000" dirty="0">
                <a:ea typeface="Calibri"/>
                <a:cs typeface="Calibri"/>
              </a:rPr>
              <a:t>a) How can we better assist your students in transitioning to Mt. SAC? </a:t>
            </a:r>
          </a:p>
          <a:p>
            <a:r>
              <a:rPr lang="en-US" sz="2000" dirty="0">
                <a:ea typeface="Calibri"/>
                <a:cs typeface="Calibri"/>
              </a:rPr>
              <a:t>b) How can we better prepare your students to be college-or career ready? </a:t>
            </a:r>
          </a:p>
          <a:p>
            <a:r>
              <a:rPr lang="en-US" sz="2000" dirty="0">
                <a:ea typeface="Calibri"/>
                <a:cs typeface="Calibri"/>
              </a:rPr>
              <a:t>c) Are there resources we should be offering to better support student's    educational journey? </a:t>
            </a:r>
          </a:p>
          <a:p>
            <a:r>
              <a:rPr lang="en-US" sz="2000" dirty="0">
                <a:ea typeface="Calibri"/>
                <a:cs typeface="Calibri"/>
              </a:rPr>
              <a:t>5. Do you think Mt. SAC is a good choice for your students? Why? </a:t>
            </a:r>
          </a:p>
          <a:p>
            <a:r>
              <a:rPr lang="en-US" sz="2000" dirty="0">
                <a:ea typeface="Calibri"/>
                <a:cs typeface="Calibri"/>
              </a:rPr>
              <a:t>6. What evidence would demonstrate Mt. SAC has a successful partnership with your institution? </a:t>
            </a:r>
          </a:p>
          <a:p>
            <a:r>
              <a:rPr lang="en-US" sz="2000" dirty="0">
                <a:ea typeface="Calibri"/>
                <a:cs typeface="Calibri"/>
              </a:rPr>
              <a:t>7. Any other thoughts or comments about working with Mt. SAC? </a:t>
            </a:r>
          </a:p>
          <a:p>
            <a:r>
              <a:rPr lang="en-US" sz="2000" dirty="0">
                <a:ea typeface="Calibri"/>
                <a:cs typeface="Calibri"/>
              </a:rPr>
              <a:t>Conclusion: Thank you for sharing your comments.</a:t>
            </a:r>
            <a:endParaRPr lang="en-US" sz="2000" dirty="0"/>
          </a:p>
          <a:p>
            <a:endParaRPr lang="en-US" sz="2000" dirty="0">
              <a:ea typeface="Calibri"/>
              <a:cs typeface="Calibri"/>
            </a:endParaRPr>
          </a:p>
        </p:txBody>
      </p:sp>
    </p:spTree>
    <p:extLst>
      <p:ext uri="{BB962C8B-B14F-4D97-AF65-F5344CB8AC3E}">
        <p14:creationId xmlns:p14="http://schemas.microsoft.com/office/powerpoint/2010/main" val="15828510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8CC5E3-B6BB-A319-5AE5-F577F0179B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DEAC0A-2BAD-2A84-696D-22C1D1FD2703}"/>
              </a:ext>
            </a:extLst>
          </p:cNvPr>
          <p:cNvSpPr>
            <a:spLocks noGrp="1"/>
          </p:cNvSpPr>
          <p:nvPr>
            <p:ph type="title"/>
          </p:nvPr>
        </p:nvSpPr>
        <p:spPr>
          <a:xfrm>
            <a:off x="530305" y="1344954"/>
            <a:ext cx="6703695" cy="1182718"/>
          </a:xfrm>
        </p:spPr>
        <p:txBody>
          <a:bodyPr>
            <a:noAutofit/>
          </a:bodyPr>
          <a:lstStyle/>
          <a:p>
            <a:pPr algn="ctr"/>
            <a:r>
              <a:rPr lang="en-US" sz="3600" b="1" dirty="0">
                <a:ea typeface="Calibri Light"/>
                <a:cs typeface="Calibri Light"/>
              </a:rPr>
              <a:t>Appendix B</a:t>
            </a:r>
            <a:br>
              <a:rPr lang="en-US" sz="3600" b="1" dirty="0">
                <a:ea typeface="Calibri Light"/>
                <a:cs typeface="Calibri Light"/>
              </a:rPr>
            </a:br>
            <a:r>
              <a:rPr lang="en-US" sz="3600" b="1" dirty="0">
                <a:ea typeface="Calibri Light"/>
                <a:cs typeface="Calibri Light"/>
              </a:rPr>
              <a:t> Parents Protocol</a:t>
            </a:r>
          </a:p>
        </p:txBody>
      </p:sp>
      <p:sp>
        <p:nvSpPr>
          <p:cNvPr id="3" name="Text Placeholder 2">
            <a:extLst>
              <a:ext uri="{FF2B5EF4-FFF2-40B4-BE49-F238E27FC236}">
                <a16:creationId xmlns:a16="http://schemas.microsoft.com/office/drawing/2014/main" id="{E703B422-C31F-7FEB-0688-291C7B559080}"/>
              </a:ext>
            </a:extLst>
          </p:cNvPr>
          <p:cNvSpPr>
            <a:spLocks noGrp="1"/>
          </p:cNvSpPr>
          <p:nvPr>
            <p:ph type="body" idx="1"/>
          </p:nvPr>
        </p:nvSpPr>
        <p:spPr>
          <a:xfrm>
            <a:off x="530305" y="2527672"/>
            <a:ext cx="6703695" cy="6403817"/>
          </a:xfrm>
        </p:spPr>
        <p:txBody>
          <a:bodyPr vert="horz" lIns="91440" tIns="45720" rIns="91440" bIns="45720" rtlCol="0" anchor="t">
            <a:normAutofit/>
          </a:bodyPr>
          <a:lstStyle/>
          <a:p>
            <a:r>
              <a:rPr lang="en-US" sz="2000" dirty="0">
                <a:ea typeface="Calibri"/>
                <a:cs typeface="Calibri"/>
              </a:rPr>
              <a:t>1. How is your student connected to Mt. SAC?</a:t>
            </a:r>
            <a:endParaRPr lang="en-US" dirty="0"/>
          </a:p>
          <a:p>
            <a:r>
              <a:rPr lang="en-US" sz="2000" dirty="0">
                <a:ea typeface="Calibri"/>
                <a:cs typeface="Calibri"/>
              </a:rPr>
              <a:t>2. What do you like about your student’s experience at Mt. SAC so far?</a:t>
            </a:r>
            <a:endParaRPr lang="en-US" dirty="0"/>
          </a:p>
          <a:p>
            <a:r>
              <a:rPr lang="en-US" sz="2000" dirty="0">
                <a:ea typeface="Calibri"/>
                <a:cs typeface="Calibri"/>
              </a:rPr>
              <a:t>3. What would you change about your student’s experience at Mt. SAC?</a:t>
            </a:r>
            <a:endParaRPr lang="en-US" dirty="0"/>
          </a:p>
          <a:p>
            <a:r>
              <a:rPr lang="en-US" sz="2000" dirty="0">
                <a:ea typeface="Calibri"/>
                <a:cs typeface="Calibri"/>
              </a:rPr>
              <a:t>4. Does your student want to go to a two-year college for a degree or certificate or are they interested in earning a 4-year degree at a university?</a:t>
            </a:r>
            <a:endParaRPr lang="en-US" dirty="0"/>
          </a:p>
          <a:p>
            <a:r>
              <a:rPr lang="en-US" sz="2000" dirty="0">
                <a:ea typeface="Calibri"/>
                <a:cs typeface="Calibri"/>
              </a:rPr>
              <a:t>5. What are some of the things you hope your student will gain from Mt. SAC?</a:t>
            </a:r>
            <a:endParaRPr lang="en-US" dirty="0"/>
          </a:p>
          <a:p>
            <a:r>
              <a:rPr lang="en-US" sz="2000" dirty="0">
                <a:ea typeface="Calibri"/>
                <a:cs typeface="Calibri"/>
              </a:rPr>
              <a:t>6. Do you think your student will want to attend Mt. SAC when they finish high school? (Why-Why not?)</a:t>
            </a:r>
            <a:endParaRPr lang="en-US" dirty="0"/>
          </a:p>
          <a:p>
            <a:r>
              <a:rPr lang="en-US" sz="2000" dirty="0">
                <a:ea typeface="Calibri"/>
                <a:cs typeface="Calibri"/>
              </a:rPr>
              <a:t>7. What should be our top priorities when working with high school students?</a:t>
            </a:r>
            <a:endParaRPr lang="en-US" dirty="0"/>
          </a:p>
          <a:p>
            <a:r>
              <a:rPr lang="en-US" sz="2000" dirty="0">
                <a:ea typeface="Calibri"/>
                <a:cs typeface="Calibri"/>
              </a:rPr>
              <a:t>8. What evidence would demonstrate Mt. SAC has successfully supported your child’s educational journey?</a:t>
            </a:r>
            <a:endParaRPr lang="en-US" dirty="0"/>
          </a:p>
          <a:p>
            <a:r>
              <a:rPr lang="en-US" sz="2000" dirty="0">
                <a:ea typeface="Calibri"/>
                <a:cs typeface="Calibri"/>
              </a:rPr>
              <a:t>9. Do you have any other thoughts or comments about Mt. SAC's role in educating your students?</a:t>
            </a:r>
            <a:endParaRPr lang="en-US" dirty="0"/>
          </a:p>
          <a:p>
            <a:endParaRPr lang="en-US" sz="2000" dirty="0">
              <a:ea typeface="Calibri"/>
              <a:cs typeface="Calibri"/>
            </a:endParaRPr>
          </a:p>
          <a:p>
            <a:endParaRPr lang="en-US" sz="2000" dirty="0">
              <a:ea typeface="Calibri"/>
              <a:cs typeface="Calibri"/>
            </a:endParaRPr>
          </a:p>
        </p:txBody>
      </p:sp>
    </p:spTree>
    <p:extLst>
      <p:ext uri="{BB962C8B-B14F-4D97-AF65-F5344CB8AC3E}">
        <p14:creationId xmlns:p14="http://schemas.microsoft.com/office/powerpoint/2010/main" val="28301026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5CFC22-8B70-BD87-3620-FD379BA9EDD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40C640-A732-B5DF-F8B3-5685741A1DB4}"/>
              </a:ext>
            </a:extLst>
          </p:cNvPr>
          <p:cNvSpPr>
            <a:spLocks noGrp="1"/>
          </p:cNvSpPr>
          <p:nvPr>
            <p:ph type="title"/>
          </p:nvPr>
        </p:nvSpPr>
        <p:spPr>
          <a:xfrm>
            <a:off x="347822" y="948341"/>
            <a:ext cx="7068659" cy="1547741"/>
          </a:xfrm>
        </p:spPr>
        <p:txBody>
          <a:bodyPr>
            <a:normAutofit/>
          </a:bodyPr>
          <a:lstStyle/>
          <a:p>
            <a:pPr algn="ctr"/>
            <a:r>
              <a:rPr lang="en-US" sz="3600" b="1" dirty="0">
                <a:ea typeface="Calibri Light"/>
                <a:cs typeface="Calibri Light"/>
              </a:rPr>
              <a:t>Appendix C</a:t>
            </a:r>
            <a:br>
              <a:rPr lang="en-US" sz="3600" b="1" dirty="0">
                <a:ea typeface="Calibri Light"/>
                <a:cs typeface="Calibri Light"/>
              </a:rPr>
            </a:br>
            <a:r>
              <a:rPr lang="en-US" sz="3600" b="1" dirty="0">
                <a:ea typeface="Calibri Light"/>
                <a:cs typeface="Calibri Light"/>
              </a:rPr>
              <a:t> Workforce Partners Protocol </a:t>
            </a:r>
          </a:p>
        </p:txBody>
      </p:sp>
      <p:sp>
        <p:nvSpPr>
          <p:cNvPr id="3" name="Text Placeholder 2">
            <a:extLst>
              <a:ext uri="{FF2B5EF4-FFF2-40B4-BE49-F238E27FC236}">
                <a16:creationId xmlns:a16="http://schemas.microsoft.com/office/drawing/2014/main" id="{5889D721-BF55-F60E-9F8D-E8B0115A0C08}"/>
              </a:ext>
            </a:extLst>
          </p:cNvPr>
          <p:cNvSpPr>
            <a:spLocks noGrp="1"/>
          </p:cNvSpPr>
          <p:nvPr>
            <p:ph type="body" idx="1"/>
          </p:nvPr>
        </p:nvSpPr>
        <p:spPr>
          <a:xfrm>
            <a:off x="530305" y="2820473"/>
            <a:ext cx="6703695" cy="6111016"/>
          </a:xfrm>
        </p:spPr>
        <p:txBody>
          <a:bodyPr vert="horz" lIns="91440" tIns="45720" rIns="91440" bIns="45720" rtlCol="0" anchor="t">
            <a:normAutofit fontScale="92500"/>
          </a:bodyPr>
          <a:lstStyle/>
          <a:p>
            <a:r>
              <a:rPr lang="en-US" sz="2200" dirty="0">
                <a:ea typeface="Calibri"/>
                <a:cs typeface="Calibri"/>
              </a:rPr>
              <a:t>1. How long have you been partnering/working with Mt. SAC? </a:t>
            </a:r>
            <a:endParaRPr lang="en-US" sz="2200" dirty="0"/>
          </a:p>
          <a:p>
            <a:r>
              <a:rPr lang="en-US" sz="2200" dirty="0">
                <a:ea typeface="Calibri"/>
                <a:cs typeface="Calibri"/>
              </a:rPr>
              <a:t>2. During the partnership, what do you think has worked well? </a:t>
            </a:r>
            <a:endParaRPr lang="en-US" sz="2200" dirty="0"/>
          </a:p>
          <a:p>
            <a:r>
              <a:rPr lang="en-US" sz="2200" dirty="0">
                <a:ea typeface="Calibri"/>
                <a:cs typeface="Calibri"/>
              </a:rPr>
              <a:t>3. What do you think could use improvement? </a:t>
            </a:r>
            <a:endParaRPr lang="en-US" sz="2200" dirty="0"/>
          </a:p>
          <a:p>
            <a:r>
              <a:rPr lang="en-US" sz="2200" dirty="0">
                <a:ea typeface="Calibri"/>
                <a:cs typeface="Calibri"/>
              </a:rPr>
              <a:t>4. There are a few specific areas we would like to know more about. </a:t>
            </a:r>
            <a:endParaRPr lang="en-US" sz="2200" dirty="0"/>
          </a:p>
          <a:p>
            <a:r>
              <a:rPr lang="en-US" sz="2200" dirty="0">
                <a:ea typeface="Calibri"/>
                <a:cs typeface="Calibri"/>
              </a:rPr>
              <a:t>a) How can we better prepare students to work in your      industry? </a:t>
            </a:r>
            <a:endParaRPr lang="en-US" sz="2200" dirty="0"/>
          </a:p>
          <a:p>
            <a:r>
              <a:rPr lang="en-US" sz="2200" dirty="0">
                <a:ea typeface="Calibri"/>
                <a:cs typeface="Calibri"/>
              </a:rPr>
              <a:t>b) What specific skills could we teach that are currently not taught? </a:t>
            </a:r>
            <a:endParaRPr lang="en-US" sz="2200" dirty="0"/>
          </a:p>
          <a:p>
            <a:r>
              <a:rPr lang="en-US" sz="2200" dirty="0">
                <a:ea typeface="Calibri"/>
                <a:cs typeface="Calibri"/>
              </a:rPr>
              <a:t>c) What resources should invest in to ensure our students are adequately prepared for your industry? </a:t>
            </a:r>
            <a:endParaRPr lang="en-US" sz="2200" dirty="0"/>
          </a:p>
          <a:p>
            <a:r>
              <a:rPr lang="en-US" sz="2200" dirty="0">
                <a:ea typeface="Calibri"/>
                <a:cs typeface="Calibri"/>
              </a:rPr>
              <a:t>5. What evidence would demonstrate Mt. SAC has a successful partnership with your institution? </a:t>
            </a:r>
            <a:endParaRPr lang="en-US" sz="2200" dirty="0"/>
          </a:p>
          <a:p>
            <a:r>
              <a:rPr lang="en-US" sz="2200" dirty="0">
                <a:ea typeface="Calibri"/>
                <a:cs typeface="Calibri"/>
              </a:rPr>
              <a:t>6. Do you have any other thoughts or comments about working with Mt. SAC? </a:t>
            </a:r>
            <a:endParaRPr lang="en-US" sz="2200" dirty="0"/>
          </a:p>
          <a:p>
            <a:r>
              <a:rPr lang="en-US" sz="2200" dirty="0">
                <a:ea typeface="Calibri"/>
                <a:cs typeface="Calibri"/>
              </a:rPr>
              <a:t>Conclusion: Thank you for sharing your experiences and perspectives! </a:t>
            </a:r>
            <a:endParaRPr lang="en-US" sz="2200" dirty="0"/>
          </a:p>
          <a:p>
            <a:endParaRPr lang="en-US" sz="2000" dirty="0">
              <a:ea typeface="Calibri"/>
              <a:cs typeface="Calibri"/>
            </a:endParaRPr>
          </a:p>
          <a:p>
            <a:endParaRPr lang="en-US" sz="2000" dirty="0">
              <a:ea typeface="Calibri"/>
              <a:cs typeface="Calibri"/>
            </a:endParaRPr>
          </a:p>
          <a:p>
            <a:endParaRPr lang="en-US" sz="2000" dirty="0">
              <a:ea typeface="Calibri"/>
              <a:cs typeface="Calibri"/>
            </a:endParaRPr>
          </a:p>
        </p:txBody>
      </p:sp>
    </p:spTree>
    <p:extLst>
      <p:ext uri="{BB962C8B-B14F-4D97-AF65-F5344CB8AC3E}">
        <p14:creationId xmlns:p14="http://schemas.microsoft.com/office/powerpoint/2010/main" val="9972028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2CCBEE-5306-18EC-AA72-8A83CA1F0C4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E7E8D76-603E-001F-EAF2-919E69D865AC}"/>
              </a:ext>
            </a:extLst>
          </p:cNvPr>
          <p:cNvSpPr>
            <a:spLocks noGrp="1"/>
          </p:cNvSpPr>
          <p:nvPr>
            <p:ph type="title"/>
          </p:nvPr>
        </p:nvSpPr>
        <p:spPr/>
        <p:txBody>
          <a:bodyPr>
            <a:normAutofit/>
          </a:bodyPr>
          <a:lstStyle/>
          <a:p>
            <a:pPr algn="ctr"/>
            <a:r>
              <a:rPr lang="en-US" sz="3600" b="1" dirty="0"/>
              <a:t>Completed Sessions</a:t>
            </a:r>
            <a:endParaRPr lang="en-US" sz="3600" b="1" dirty="0">
              <a:ea typeface="Calibri Light"/>
              <a:cs typeface="Calibri Light"/>
            </a:endParaRPr>
          </a:p>
        </p:txBody>
      </p:sp>
      <p:sp>
        <p:nvSpPr>
          <p:cNvPr id="3" name="Content Placeholder 2">
            <a:extLst>
              <a:ext uri="{FF2B5EF4-FFF2-40B4-BE49-F238E27FC236}">
                <a16:creationId xmlns:a16="http://schemas.microsoft.com/office/drawing/2014/main" id="{A28FAA63-39F5-5E09-2398-5D916096E330}"/>
              </a:ext>
            </a:extLst>
          </p:cNvPr>
          <p:cNvSpPr>
            <a:spLocks noGrp="1"/>
          </p:cNvSpPr>
          <p:nvPr>
            <p:ph idx="1"/>
          </p:nvPr>
        </p:nvSpPr>
        <p:spPr/>
        <p:txBody>
          <a:bodyPr vert="horz" lIns="91440" tIns="45720" rIns="91440" bIns="45720" rtlCol="0" anchor="t">
            <a:normAutofit/>
          </a:bodyPr>
          <a:lstStyle/>
          <a:p>
            <a:pPr algn="l" rtl="0" fontAlgn="base">
              <a:buFont typeface="Arial" panose="020B0604020202020204" pitchFamily="34" charset="0"/>
              <a:buChar char="•"/>
            </a:pPr>
            <a:r>
              <a:rPr lang="en-US" sz="2000" b="0" i="0" u="none" strike="noStrike" dirty="0">
                <a:solidFill>
                  <a:srgbClr val="000000"/>
                </a:solidFill>
                <a:effectLst/>
              </a:rPr>
              <a:t>3 completed sessions </a:t>
            </a:r>
            <a:r>
              <a:rPr lang="en-US" sz="2000" b="0" i="0" dirty="0">
                <a:solidFill>
                  <a:srgbClr val="000000"/>
                </a:solidFill>
                <a:effectLst/>
              </a:rPr>
              <a:t>​</a:t>
            </a:r>
            <a:endParaRPr lang="en-US" sz="2000" b="0" i="0" dirty="0">
              <a:solidFill>
                <a:srgbClr val="000000"/>
              </a:solidFill>
              <a:effectLst/>
              <a:ea typeface="Calibri"/>
              <a:cs typeface="Calibri"/>
            </a:endParaRPr>
          </a:p>
          <a:p>
            <a:pPr algn="l" rtl="0" fontAlgn="base">
              <a:buFont typeface="Arial" panose="020B0604020202020204" pitchFamily="34" charset="0"/>
              <a:buChar char="•"/>
            </a:pPr>
            <a:r>
              <a:rPr lang="en-US" sz="2000" b="0" i="0" u="none" strike="noStrike" dirty="0">
                <a:solidFill>
                  <a:srgbClr val="000000"/>
                </a:solidFill>
                <a:effectLst/>
              </a:rPr>
              <a:t>By modality: </a:t>
            </a:r>
            <a:r>
              <a:rPr lang="en-US" sz="2000" b="0" i="0" dirty="0">
                <a:solidFill>
                  <a:srgbClr val="000000"/>
                </a:solidFill>
                <a:effectLst/>
              </a:rPr>
              <a:t>​</a:t>
            </a:r>
            <a:endParaRPr lang="en-US" sz="2000" b="0" i="0" dirty="0">
              <a:solidFill>
                <a:srgbClr val="000000"/>
              </a:solidFill>
              <a:effectLst/>
              <a:ea typeface="Calibri"/>
              <a:cs typeface="Calibri"/>
            </a:endParaRPr>
          </a:p>
          <a:p>
            <a:pPr lvl="1" fontAlgn="base"/>
            <a:r>
              <a:rPr lang="en-US" b="0" i="0" u="none" strike="noStrike" dirty="0">
                <a:solidFill>
                  <a:srgbClr val="000000"/>
                </a:solidFill>
                <a:effectLst/>
              </a:rPr>
              <a:t>2 in-person sessions</a:t>
            </a:r>
            <a:r>
              <a:rPr lang="en-US" b="0" i="0" dirty="0">
                <a:solidFill>
                  <a:srgbClr val="000000"/>
                </a:solidFill>
                <a:effectLst/>
              </a:rPr>
              <a:t>​</a:t>
            </a:r>
            <a:endParaRPr lang="en-US" b="0" i="0" dirty="0">
              <a:solidFill>
                <a:srgbClr val="000000"/>
              </a:solidFill>
              <a:effectLst/>
              <a:ea typeface="Calibri"/>
              <a:cs typeface="Calibri"/>
            </a:endParaRPr>
          </a:p>
          <a:p>
            <a:pPr lvl="1" fontAlgn="base"/>
            <a:r>
              <a:rPr lang="en-US" b="0" i="0" u="none" strike="noStrike" dirty="0">
                <a:solidFill>
                  <a:srgbClr val="000000"/>
                </a:solidFill>
                <a:effectLst/>
              </a:rPr>
              <a:t>1 virtual sessions via Zoom</a:t>
            </a:r>
            <a:r>
              <a:rPr lang="en-US" b="0" i="0" dirty="0">
                <a:solidFill>
                  <a:srgbClr val="000000"/>
                </a:solidFill>
                <a:effectLst/>
              </a:rPr>
              <a:t>​</a:t>
            </a:r>
            <a:endParaRPr lang="en-US" b="0" i="0" dirty="0">
              <a:solidFill>
                <a:srgbClr val="000000"/>
              </a:solidFill>
              <a:effectLst/>
              <a:ea typeface="Calibri"/>
              <a:cs typeface="Calibri"/>
            </a:endParaRPr>
          </a:p>
          <a:p>
            <a:pPr algn="l" rtl="0" fontAlgn="base">
              <a:buFont typeface="Arial" panose="020B0604020202020204" pitchFamily="34" charset="0"/>
              <a:buChar char="•"/>
            </a:pPr>
            <a:r>
              <a:rPr lang="en-US" sz="2000" b="0" i="0" u="none" strike="noStrike" dirty="0">
                <a:solidFill>
                  <a:srgbClr val="000000"/>
                </a:solidFill>
                <a:effectLst/>
              </a:rPr>
              <a:t>Number of participants: 7 Educational Partners, 6 Parents, 6 Workforce Partners</a:t>
            </a:r>
            <a:r>
              <a:rPr lang="en-US" sz="2000" b="0" i="0" dirty="0">
                <a:solidFill>
                  <a:srgbClr val="000000"/>
                </a:solidFill>
                <a:effectLst/>
              </a:rPr>
              <a:t>​</a:t>
            </a:r>
            <a:endParaRPr lang="en-US" sz="2000" b="0" i="0" dirty="0">
              <a:solidFill>
                <a:srgbClr val="000000"/>
              </a:solidFill>
              <a:effectLst/>
              <a:ea typeface="Calibri"/>
              <a:cs typeface="Calibri"/>
            </a:endParaRPr>
          </a:p>
          <a:p>
            <a:pPr algn="l" rtl="0" fontAlgn="base">
              <a:buFont typeface="Arial" panose="020B0604020202020204" pitchFamily="34" charset="0"/>
              <a:buChar char="•"/>
            </a:pPr>
            <a:r>
              <a:rPr lang="en-US" sz="2000" b="0" i="0" u="none" strike="noStrike" dirty="0">
                <a:solidFill>
                  <a:srgbClr val="000000"/>
                </a:solidFill>
                <a:effectLst/>
              </a:rPr>
              <a:t>Total Participants 19 </a:t>
            </a:r>
            <a:r>
              <a:rPr lang="en-US" sz="2000" b="0" i="0" dirty="0">
                <a:solidFill>
                  <a:srgbClr val="000000"/>
                </a:solidFill>
                <a:effectLst/>
              </a:rPr>
              <a:t>​</a:t>
            </a:r>
            <a:endParaRPr lang="en-US" sz="2000" b="0" i="0" dirty="0">
              <a:solidFill>
                <a:srgbClr val="000000"/>
              </a:solidFill>
              <a:effectLst/>
              <a:ea typeface="Calibri"/>
              <a:cs typeface="Calibri"/>
            </a:endParaRPr>
          </a:p>
          <a:p>
            <a:pPr algn="l" rtl="0" fontAlgn="base">
              <a:buFont typeface="Arial" panose="020B0604020202020204" pitchFamily="34" charset="0"/>
              <a:buChar char="•"/>
            </a:pPr>
            <a:r>
              <a:rPr lang="en-US" sz="2000" b="0" i="0" u="none" strike="noStrike" dirty="0">
                <a:solidFill>
                  <a:srgbClr val="000000"/>
                </a:solidFill>
                <a:effectLst/>
              </a:rPr>
              <a:t>2/3/25 to 2/7/25</a:t>
            </a:r>
            <a:endParaRPr lang="en-US" sz="2000" b="0" i="0" dirty="0">
              <a:solidFill>
                <a:srgbClr val="000000"/>
              </a:solidFill>
              <a:effectLst/>
              <a:ea typeface="Calibri"/>
              <a:cs typeface="Calibri"/>
            </a:endParaRPr>
          </a:p>
          <a:p>
            <a:pPr lvl="1"/>
            <a:endParaRPr lang="en-US" dirty="0"/>
          </a:p>
          <a:p>
            <a:pPr marL="0" indent="0">
              <a:buNone/>
            </a:pPr>
            <a:r>
              <a:rPr lang="en-US" dirty="0"/>
              <a:t> </a:t>
            </a:r>
            <a:endParaRPr lang="en-US" dirty="0">
              <a:ea typeface="Calibri"/>
              <a:cs typeface="Calibri"/>
            </a:endParaRPr>
          </a:p>
          <a:p>
            <a:pPr marL="0" indent="0">
              <a:buNone/>
            </a:pPr>
            <a:endParaRPr lang="en-US" dirty="0"/>
          </a:p>
          <a:p>
            <a:pPr marL="388620" lvl="1" indent="0">
              <a:buNone/>
            </a:pPr>
            <a:endParaRPr lang="en-US" dirty="0"/>
          </a:p>
          <a:p>
            <a:pPr marL="388620" lvl="1" indent="0">
              <a:buNone/>
            </a:pPr>
            <a:endParaRPr lang="en-US" dirty="0"/>
          </a:p>
          <a:p>
            <a:pPr marL="388620" lvl="1" indent="0">
              <a:buNone/>
            </a:pPr>
            <a:endParaRPr lang="en-US" dirty="0"/>
          </a:p>
          <a:p>
            <a:pPr marL="388620" lvl="1" indent="0">
              <a:buNone/>
            </a:pPr>
            <a:endParaRPr lang="en-US" dirty="0">
              <a:ea typeface="Calibri"/>
              <a:cs typeface="Calibri"/>
            </a:endParaRPr>
          </a:p>
          <a:p>
            <a:pPr marL="388620" lvl="1" indent="0">
              <a:buNone/>
            </a:pPr>
            <a:endParaRPr lang="en-US" dirty="0">
              <a:ea typeface="Calibri"/>
              <a:cs typeface="Calibri"/>
            </a:endParaRPr>
          </a:p>
          <a:p>
            <a:pPr marL="388620" lvl="1" indent="0">
              <a:buNone/>
            </a:pPr>
            <a:endParaRPr lang="en-US" dirty="0">
              <a:ea typeface="Calibri"/>
              <a:cs typeface="Calibri"/>
            </a:endParaRPr>
          </a:p>
        </p:txBody>
      </p:sp>
      <p:sp>
        <p:nvSpPr>
          <p:cNvPr id="4" name="Slide Number Placeholder 3">
            <a:extLst>
              <a:ext uri="{FF2B5EF4-FFF2-40B4-BE49-F238E27FC236}">
                <a16:creationId xmlns:a16="http://schemas.microsoft.com/office/drawing/2014/main" id="{1B3BC711-E150-5438-A4D8-6F3ADEFC929D}"/>
              </a:ext>
            </a:extLst>
          </p:cNvPr>
          <p:cNvSpPr>
            <a:spLocks noGrp="1"/>
          </p:cNvSpPr>
          <p:nvPr>
            <p:ph type="sldNum" sz="quarter" idx="12"/>
          </p:nvPr>
        </p:nvSpPr>
        <p:spPr/>
        <p:txBody>
          <a:bodyPr/>
          <a:lstStyle/>
          <a:p>
            <a:fld id="{D4EB2BA6-CBB9-4735-9180-9D2E49189ECD}" type="slidenum">
              <a:rPr lang="en-US" smtClean="0"/>
              <a:t>3</a:t>
            </a:fld>
            <a:endParaRPr lang="en-US" dirty="0"/>
          </a:p>
        </p:txBody>
      </p:sp>
    </p:spTree>
    <p:extLst>
      <p:ext uri="{BB962C8B-B14F-4D97-AF65-F5344CB8AC3E}">
        <p14:creationId xmlns:p14="http://schemas.microsoft.com/office/powerpoint/2010/main" val="882776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0F881-E77E-42CE-4F39-4C808A37817C}"/>
              </a:ext>
            </a:extLst>
          </p:cNvPr>
          <p:cNvSpPr>
            <a:spLocks noGrp="1"/>
          </p:cNvSpPr>
          <p:nvPr>
            <p:ph type="title"/>
          </p:nvPr>
        </p:nvSpPr>
        <p:spPr>
          <a:xfrm>
            <a:off x="193183" y="1031132"/>
            <a:ext cx="7044865" cy="1448546"/>
          </a:xfrm>
        </p:spPr>
        <p:txBody>
          <a:bodyPr>
            <a:normAutofit/>
          </a:bodyPr>
          <a:lstStyle/>
          <a:p>
            <a:pPr algn="ctr"/>
            <a:r>
              <a:rPr lang="en-US" sz="3600" b="1" dirty="0"/>
              <a:t>Mt SAC 2035 Guiding Framework</a:t>
            </a:r>
          </a:p>
        </p:txBody>
      </p:sp>
      <p:sp>
        <p:nvSpPr>
          <p:cNvPr id="3" name="Content Placeholder 2">
            <a:extLst>
              <a:ext uri="{FF2B5EF4-FFF2-40B4-BE49-F238E27FC236}">
                <a16:creationId xmlns:a16="http://schemas.microsoft.com/office/drawing/2014/main" id="{E222F5EF-C692-0FB1-9C77-7A11C2009486}"/>
              </a:ext>
            </a:extLst>
          </p:cNvPr>
          <p:cNvSpPr>
            <a:spLocks noGrp="1"/>
          </p:cNvSpPr>
          <p:nvPr>
            <p:ph idx="1"/>
          </p:nvPr>
        </p:nvSpPr>
        <p:spPr/>
        <p:txBody>
          <a:bodyPr vert="horz" lIns="91440" tIns="45720" rIns="91440" bIns="45720" rtlCol="0" anchor="t">
            <a:normAutofit/>
          </a:bodyPr>
          <a:lstStyle/>
          <a:p>
            <a:r>
              <a:rPr lang="en-US" b="1" i="1" dirty="0"/>
              <a:t>Equity</a:t>
            </a:r>
            <a:r>
              <a:rPr lang="en-US" dirty="0"/>
              <a:t> </a:t>
            </a:r>
            <a:r>
              <a:rPr lang="en-US" sz="2400" dirty="0">
                <a:solidFill>
                  <a:srgbClr val="000000"/>
                </a:solidFill>
                <a:effectLst/>
                <a:ea typeface="Times New Roman" panose="02020603050405020304" pitchFamily="18" charset="0"/>
              </a:rPr>
              <a:t>means Mt. SAC provides every student with an experience that gives them the conditions to develop their full academic and social potential.</a:t>
            </a:r>
            <a:endParaRPr lang="en-US" sz="2400" dirty="0">
              <a:solidFill>
                <a:srgbClr val="000000"/>
              </a:solidFill>
              <a:effectLst/>
              <a:ea typeface="Aptos" panose="020B0004020202020204" pitchFamily="34" charset="0"/>
            </a:endParaRPr>
          </a:p>
          <a:p>
            <a:endParaRPr lang="en-US" dirty="0"/>
          </a:p>
          <a:p>
            <a:endParaRPr lang="en-US" dirty="0"/>
          </a:p>
          <a:p>
            <a:r>
              <a:rPr lang="en-US" sz="2400" b="1" i="1" dirty="0">
                <a:solidFill>
                  <a:srgbClr val="000000"/>
                </a:solidFill>
                <a:effectLst/>
                <a:ea typeface="Times New Roman" panose="02020603050405020304" pitchFamily="18" charset="0"/>
              </a:rPr>
              <a:t>Equity-minded planning</a:t>
            </a:r>
            <a:r>
              <a:rPr lang="en-US" sz="2400" dirty="0">
                <a:solidFill>
                  <a:srgbClr val="000000"/>
                </a:solidFill>
                <a:effectLst/>
                <a:ea typeface="Times New Roman" panose="02020603050405020304" pitchFamily="18" charset="0"/>
              </a:rPr>
              <a:t> seeks to eliminate institutional policies, embedded practices, and systemic barriers that have enabled inequity to exist and persist at Mt. SAC.</a:t>
            </a:r>
            <a:endParaRPr lang="en-US" sz="2400" dirty="0">
              <a:solidFill>
                <a:srgbClr val="000000"/>
              </a:solidFill>
              <a:effectLst/>
              <a:ea typeface="Aptos" panose="020B0004020202020204" pitchFamily="34" charset="0"/>
            </a:endParaRPr>
          </a:p>
          <a:p>
            <a:endParaRPr lang="en-US" dirty="0"/>
          </a:p>
          <a:p>
            <a:endParaRPr lang="en-US" dirty="0"/>
          </a:p>
          <a:p>
            <a:r>
              <a:rPr lang="en-US" sz="2400" b="1" i="1" dirty="0">
                <a:solidFill>
                  <a:srgbClr val="000000"/>
                </a:solidFill>
                <a:effectLst/>
                <a:ea typeface="Times New Roman" panose="02020603050405020304" pitchFamily="18" charset="0"/>
              </a:rPr>
              <a:t>Healing-centered planning</a:t>
            </a:r>
            <a:r>
              <a:rPr lang="en-US" sz="2400" dirty="0">
                <a:solidFill>
                  <a:srgbClr val="000000"/>
                </a:solidFill>
                <a:effectLst/>
                <a:ea typeface="Times New Roman" panose="02020603050405020304" pitchFamily="18" charset="0"/>
              </a:rPr>
              <a:t> recognizes the assets of students from disproportionately impacted groups and prioritizes their success in institutional goal-setting and decision-making at Mt. SAC</a:t>
            </a:r>
            <a:r>
              <a:rPr lang="en-US" dirty="0">
                <a:solidFill>
                  <a:srgbClr val="000000"/>
                </a:solidFill>
                <a:ea typeface="Times New Roman" panose="02020603050405020304" pitchFamily="18" charset="0"/>
              </a:rPr>
              <a:t>.</a:t>
            </a: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C3B141AC-99FB-6B86-A40C-5B07AFB2C950}"/>
              </a:ext>
            </a:extLst>
          </p:cNvPr>
          <p:cNvSpPr>
            <a:spLocks noGrp="1"/>
          </p:cNvSpPr>
          <p:nvPr>
            <p:ph type="sldNum" sz="quarter" idx="12"/>
          </p:nvPr>
        </p:nvSpPr>
        <p:spPr/>
        <p:txBody>
          <a:bodyPr/>
          <a:lstStyle/>
          <a:p>
            <a:fld id="{D4EB2BA6-CBB9-4735-9180-9D2E49189ECD}" type="slidenum">
              <a:rPr lang="en-US" smtClean="0"/>
              <a:t>4</a:t>
            </a:fld>
            <a:endParaRPr lang="en-US" dirty="0"/>
          </a:p>
        </p:txBody>
      </p:sp>
    </p:spTree>
    <p:extLst>
      <p:ext uri="{BB962C8B-B14F-4D97-AF65-F5344CB8AC3E}">
        <p14:creationId xmlns:p14="http://schemas.microsoft.com/office/powerpoint/2010/main" val="1613917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6E9992-E769-A744-4193-E52FEAB94458}"/>
              </a:ext>
            </a:extLst>
          </p:cNvPr>
          <p:cNvSpPr>
            <a:spLocks noGrp="1"/>
          </p:cNvSpPr>
          <p:nvPr>
            <p:ph type="title"/>
          </p:nvPr>
        </p:nvSpPr>
        <p:spPr/>
        <p:txBody>
          <a:bodyPr>
            <a:normAutofit/>
          </a:bodyPr>
          <a:lstStyle/>
          <a:p>
            <a:pPr algn="ctr"/>
            <a:r>
              <a:rPr lang="en-US" sz="3600" b="1" dirty="0"/>
              <a:t>Data Collection and Analysis </a:t>
            </a:r>
          </a:p>
        </p:txBody>
      </p:sp>
      <p:sp>
        <p:nvSpPr>
          <p:cNvPr id="3" name="Content Placeholder 2">
            <a:extLst>
              <a:ext uri="{FF2B5EF4-FFF2-40B4-BE49-F238E27FC236}">
                <a16:creationId xmlns:a16="http://schemas.microsoft.com/office/drawing/2014/main" id="{50CCEA5E-AF32-49F2-8F33-93FD1023EEFB}"/>
              </a:ext>
            </a:extLst>
          </p:cNvPr>
          <p:cNvSpPr>
            <a:spLocks noGrp="1"/>
          </p:cNvSpPr>
          <p:nvPr>
            <p:ph idx="1"/>
          </p:nvPr>
        </p:nvSpPr>
        <p:spPr/>
        <p:txBody>
          <a:bodyPr vert="horz" lIns="91440" tIns="45720" rIns="91440" bIns="45720" rtlCol="0" anchor="t">
            <a:normAutofit/>
          </a:bodyPr>
          <a:lstStyle/>
          <a:p>
            <a:pPr marL="0" indent="0">
              <a:buNone/>
            </a:pPr>
            <a:r>
              <a:rPr lang="en-US" b="1" u="sng" dirty="0">
                <a:ea typeface="Calibri" panose="020F0502020204030204"/>
                <a:cs typeface="Calibri" panose="020F0502020204030204"/>
              </a:rPr>
              <a:t>Data Collection</a:t>
            </a:r>
          </a:p>
          <a:p>
            <a:pPr marL="0" indent="0">
              <a:buNone/>
            </a:pPr>
            <a:r>
              <a:rPr lang="en-US" sz="1800" b="0" i="0" u="none" strike="noStrike" dirty="0">
                <a:solidFill>
                  <a:srgbClr val="000000"/>
                </a:solidFill>
                <a:effectLst/>
                <a:latin typeface="Calibri"/>
                <a:ea typeface="Calibri"/>
                <a:cs typeface="Calibri"/>
              </a:rPr>
              <a:t>Listening sessions were audio recorded and transcribed verbatim. Recordings were transcribed using automated transcription software and then reviewed for accuracy. Participants were assigned pseudonyms in the transcripts to ensure anonymity.</a:t>
            </a:r>
            <a:endParaRPr lang="en-US" dirty="0">
              <a:latin typeface="Calibri"/>
              <a:ea typeface="Calibri"/>
              <a:cs typeface="Calibri"/>
            </a:endParaRPr>
          </a:p>
          <a:p>
            <a:pPr marL="0" indent="0">
              <a:buNone/>
            </a:pPr>
            <a:endParaRPr lang="en-US" b="1" u="sng" dirty="0">
              <a:ea typeface="Calibri" panose="020F0502020204030204"/>
              <a:cs typeface="Calibri" panose="020F0502020204030204"/>
            </a:endParaRPr>
          </a:p>
          <a:p>
            <a:pPr marL="0" indent="0">
              <a:buNone/>
            </a:pPr>
            <a:r>
              <a:rPr lang="en-US" b="1" u="sng" dirty="0">
                <a:ea typeface="Calibri" panose="020F0502020204030204"/>
                <a:cs typeface="Calibri" panose="020F0502020204030204"/>
              </a:rPr>
              <a:t>Data Analysis</a:t>
            </a:r>
            <a:endParaRPr lang="en-US" dirty="0">
              <a:ea typeface="Calibri"/>
              <a:cs typeface="Calibri"/>
            </a:endParaRPr>
          </a:p>
          <a:p>
            <a:pPr marL="0" indent="0">
              <a:buNone/>
            </a:pPr>
            <a:r>
              <a:rPr lang="en-US" sz="1800" b="0" i="0" u="none" strike="noStrike" dirty="0">
                <a:solidFill>
                  <a:srgbClr val="000000"/>
                </a:solidFill>
                <a:effectLst/>
                <a:latin typeface="Calibri"/>
                <a:ea typeface="Calibri"/>
                <a:cs typeface="Calibri"/>
              </a:rPr>
              <a:t>Data analysis was completed through thematic coding</a:t>
            </a:r>
            <a:r>
              <a:rPr lang="en-US" sz="1800" dirty="0">
                <a:solidFill>
                  <a:srgbClr val="000000"/>
                </a:solidFill>
                <a:latin typeface="Calibri"/>
                <a:ea typeface="Calibri"/>
                <a:cs typeface="Calibri"/>
              </a:rPr>
              <a:t>. </a:t>
            </a:r>
            <a:r>
              <a:rPr lang="en-US" sz="1800" b="0" i="0" u="none" strike="noStrike" dirty="0">
                <a:solidFill>
                  <a:srgbClr val="000000"/>
                </a:solidFill>
                <a:effectLst/>
                <a:latin typeface="Calibri"/>
                <a:ea typeface="Calibri"/>
                <a:cs typeface="Calibri"/>
              </a:rPr>
              <a:t> In preparation of the report, the researchers developed a guide to frame the final analysis.</a:t>
            </a:r>
            <a:r>
              <a:rPr lang="en-US" sz="1800" b="0" i="0" dirty="0">
                <a:solidFill>
                  <a:srgbClr val="000000"/>
                </a:solidFill>
                <a:effectLst/>
                <a:latin typeface="Calibri"/>
                <a:ea typeface="Calibri"/>
                <a:cs typeface="Calibri"/>
              </a:rPr>
              <a:t>​</a:t>
            </a:r>
          </a:p>
          <a:p>
            <a:pPr marL="0" indent="0">
              <a:buNone/>
            </a:pPr>
            <a:endParaRPr lang="en-US" b="1" u="sng" dirty="0">
              <a:ea typeface="Calibri" panose="020F0502020204030204"/>
              <a:cs typeface="Calibri" panose="020F0502020204030204"/>
            </a:endParaRPr>
          </a:p>
        </p:txBody>
      </p:sp>
      <p:sp>
        <p:nvSpPr>
          <p:cNvPr id="4" name="Slide Number Placeholder 3">
            <a:extLst>
              <a:ext uri="{FF2B5EF4-FFF2-40B4-BE49-F238E27FC236}">
                <a16:creationId xmlns:a16="http://schemas.microsoft.com/office/drawing/2014/main" id="{D7138998-6BA1-BDAD-DD87-C5C52967E311}"/>
              </a:ext>
            </a:extLst>
          </p:cNvPr>
          <p:cNvSpPr>
            <a:spLocks noGrp="1"/>
          </p:cNvSpPr>
          <p:nvPr>
            <p:ph type="sldNum" sz="quarter" idx="12"/>
          </p:nvPr>
        </p:nvSpPr>
        <p:spPr/>
        <p:txBody>
          <a:bodyPr/>
          <a:lstStyle/>
          <a:p>
            <a:fld id="{D4EB2BA6-CBB9-4735-9180-9D2E49189ECD}" type="slidenum">
              <a:rPr lang="en-US" smtClean="0"/>
              <a:t>5</a:t>
            </a:fld>
            <a:endParaRPr lang="en-US" dirty="0"/>
          </a:p>
        </p:txBody>
      </p:sp>
    </p:spTree>
    <p:extLst>
      <p:ext uri="{BB962C8B-B14F-4D97-AF65-F5344CB8AC3E}">
        <p14:creationId xmlns:p14="http://schemas.microsoft.com/office/powerpoint/2010/main" val="1243843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10BCDA-2401-B6DF-711E-4DF485D5E43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EF774B7-154E-6409-AC1F-7AFE42A7CE55}"/>
              </a:ext>
            </a:extLst>
          </p:cNvPr>
          <p:cNvSpPr>
            <a:spLocks noGrp="1"/>
          </p:cNvSpPr>
          <p:nvPr>
            <p:ph type="title"/>
          </p:nvPr>
        </p:nvSpPr>
        <p:spPr>
          <a:xfrm>
            <a:off x="530305" y="2507618"/>
            <a:ext cx="6703695" cy="2785599"/>
          </a:xfrm>
        </p:spPr>
        <p:txBody>
          <a:bodyPr/>
          <a:lstStyle/>
          <a:p>
            <a:pPr algn="ctr"/>
            <a:r>
              <a:rPr lang="en-US" b="1" dirty="0"/>
              <a:t>Educational Partners</a:t>
            </a:r>
          </a:p>
        </p:txBody>
      </p:sp>
    </p:spTree>
    <p:extLst>
      <p:ext uri="{BB962C8B-B14F-4D97-AF65-F5344CB8AC3E}">
        <p14:creationId xmlns:p14="http://schemas.microsoft.com/office/powerpoint/2010/main" val="356636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BA99B4-7CE7-E9BD-ECCA-BA8985C85F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C64828E-8FDD-6E80-875C-C535AB3F07B8}"/>
              </a:ext>
            </a:extLst>
          </p:cNvPr>
          <p:cNvSpPr>
            <a:spLocks noGrp="1"/>
          </p:cNvSpPr>
          <p:nvPr>
            <p:ph type="title"/>
          </p:nvPr>
        </p:nvSpPr>
        <p:spPr>
          <a:xfrm>
            <a:off x="523803" y="632147"/>
            <a:ext cx="6703695" cy="1221559"/>
          </a:xfrm>
        </p:spPr>
        <p:txBody>
          <a:bodyPr>
            <a:normAutofit/>
          </a:bodyPr>
          <a:lstStyle/>
          <a:p>
            <a:pPr algn="ctr"/>
            <a:r>
              <a:rPr lang="en-US" sz="3600" b="1" dirty="0"/>
              <a:t>1. What is Working Well?</a:t>
            </a:r>
          </a:p>
        </p:txBody>
      </p:sp>
      <p:sp>
        <p:nvSpPr>
          <p:cNvPr id="3" name="Content Placeholder 2">
            <a:extLst>
              <a:ext uri="{FF2B5EF4-FFF2-40B4-BE49-F238E27FC236}">
                <a16:creationId xmlns:a16="http://schemas.microsoft.com/office/drawing/2014/main" id="{46CD7665-3078-DE13-F660-8803C50189C4}"/>
              </a:ext>
            </a:extLst>
          </p:cNvPr>
          <p:cNvSpPr>
            <a:spLocks noGrp="1"/>
          </p:cNvSpPr>
          <p:nvPr>
            <p:ph idx="1"/>
          </p:nvPr>
        </p:nvSpPr>
        <p:spPr>
          <a:xfrm>
            <a:off x="335789" y="1834220"/>
            <a:ext cx="6932141" cy="7225326"/>
          </a:xfrm>
        </p:spPr>
        <p:txBody>
          <a:bodyPr vert="horz" lIns="91440" tIns="45720" rIns="91440" bIns="45720" rtlCol="0" anchor="t">
            <a:normAutofit/>
          </a:bodyPr>
          <a:lstStyle/>
          <a:p>
            <a:pPr marL="0" indent="0">
              <a:buNone/>
            </a:pPr>
            <a:r>
              <a:rPr lang="en-US" dirty="0">
                <a:ea typeface="Calibri"/>
                <a:cs typeface="Calibri"/>
              </a:rPr>
              <a:t>High School Outreach, Financial Aid, and  Mt. SAC's Noncredit programs that assist in credit recovery and grade improvement were cited as exceptional programs that are doing great work. Allowing students to take college credits through dual enrollment or special admission is both a financial benefit as well as a time saver for students and their families. These services allow students to see that college is a viable option.</a:t>
            </a:r>
          </a:p>
          <a:p>
            <a:endParaRPr lang="en-US" i="1" dirty="0">
              <a:ea typeface="Calibri"/>
              <a:cs typeface="Calibri"/>
            </a:endParaRPr>
          </a:p>
          <a:p>
            <a:pPr marL="0" indent="0">
              <a:buNone/>
            </a:pPr>
            <a:r>
              <a:rPr lang="en-US" sz="2000" i="1" dirty="0">
                <a:ea typeface="+mn-lt"/>
                <a:cs typeface="+mn-lt"/>
              </a:rPr>
              <a:t>“That's my number one program that you guys have because our 9th graders and 10th graders, we don't have room for them for credit recovery."</a:t>
            </a:r>
          </a:p>
          <a:p>
            <a:pPr marL="0" indent="0">
              <a:buNone/>
            </a:pPr>
            <a:endParaRPr lang="en-US" sz="2000" i="1" dirty="0">
              <a:ea typeface="+mn-lt"/>
              <a:cs typeface="+mn-lt"/>
            </a:endParaRPr>
          </a:p>
          <a:p>
            <a:pPr marL="0" indent="0">
              <a:buNone/>
            </a:pPr>
            <a:r>
              <a:rPr lang="en-US" sz="2000" i="1" dirty="0">
                <a:ea typeface="+mn-lt"/>
                <a:cs typeface="+mn-lt"/>
              </a:rPr>
              <a:t>"I think that the outreach is great and very proactive with scheduling...we have sessions just for special education students, so it's a smaller environment...every time I've asked for something, they pretty much say, okay, let's work that out...we use the high school referral program a lot, and they're really great as well with giving us feedback...I think it's not only to get students enrolled at Mt SAC, but it's also to get them through high school."</a:t>
            </a:r>
            <a:endParaRPr lang="en-US" sz="2000" i="1" dirty="0">
              <a:ea typeface="Calibri"/>
              <a:cs typeface="Calibri"/>
            </a:endParaRPr>
          </a:p>
          <a:p>
            <a:endParaRPr lang="en-US" i="1" dirty="0">
              <a:ea typeface="Calibri"/>
              <a:cs typeface="Calibri"/>
            </a:endParaRPr>
          </a:p>
        </p:txBody>
      </p:sp>
      <p:sp>
        <p:nvSpPr>
          <p:cNvPr id="4" name="Footer Placeholder 3">
            <a:extLst>
              <a:ext uri="{FF2B5EF4-FFF2-40B4-BE49-F238E27FC236}">
                <a16:creationId xmlns:a16="http://schemas.microsoft.com/office/drawing/2014/main" id="{3AEE6E76-82A2-449E-4891-E86AEACE28AC}"/>
              </a:ext>
            </a:extLst>
          </p:cNvPr>
          <p:cNvSpPr>
            <a:spLocks noGrp="1"/>
          </p:cNvSpPr>
          <p:nvPr>
            <p:ph type="ftr" sz="quarter" idx="11"/>
          </p:nvPr>
        </p:nvSpPr>
        <p:spPr/>
        <p:txBody>
          <a:bodyPr/>
          <a:lstStyle/>
          <a:p>
            <a:r>
              <a:rPr lang="en-US" sz="1000" dirty="0"/>
              <a:t>Educational Partners</a:t>
            </a:r>
            <a:endParaRPr lang="en-US" dirty="0"/>
          </a:p>
        </p:txBody>
      </p:sp>
      <p:sp>
        <p:nvSpPr>
          <p:cNvPr id="5" name="Slide Number Placeholder 4">
            <a:extLst>
              <a:ext uri="{FF2B5EF4-FFF2-40B4-BE49-F238E27FC236}">
                <a16:creationId xmlns:a16="http://schemas.microsoft.com/office/drawing/2014/main" id="{497FE71A-8645-EA6B-58E4-D96E3307C917}"/>
              </a:ext>
            </a:extLst>
          </p:cNvPr>
          <p:cNvSpPr>
            <a:spLocks noGrp="1"/>
          </p:cNvSpPr>
          <p:nvPr>
            <p:ph type="sldNum" sz="quarter" idx="12"/>
          </p:nvPr>
        </p:nvSpPr>
        <p:spPr/>
        <p:txBody>
          <a:bodyPr/>
          <a:lstStyle/>
          <a:p>
            <a:fld id="{D4EB2BA6-CBB9-4735-9180-9D2E49189ECD}" type="slidenum">
              <a:rPr lang="en-US" smtClean="0"/>
              <a:t>7</a:t>
            </a:fld>
            <a:endParaRPr lang="en-US" dirty="0"/>
          </a:p>
        </p:txBody>
      </p:sp>
    </p:spTree>
    <p:extLst>
      <p:ext uri="{BB962C8B-B14F-4D97-AF65-F5344CB8AC3E}">
        <p14:creationId xmlns:p14="http://schemas.microsoft.com/office/powerpoint/2010/main" val="1114364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06321E-B9E9-9D75-93DE-3558F4573D6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4F6ECC9-75BF-C63B-18D2-05737DCBEADA}"/>
              </a:ext>
            </a:extLst>
          </p:cNvPr>
          <p:cNvSpPr>
            <a:spLocks noGrp="1"/>
          </p:cNvSpPr>
          <p:nvPr>
            <p:ph type="title"/>
          </p:nvPr>
        </p:nvSpPr>
        <p:spPr>
          <a:xfrm>
            <a:off x="534353" y="917569"/>
            <a:ext cx="6703695" cy="864510"/>
          </a:xfrm>
        </p:spPr>
        <p:txBody>
          <a:bodyPr>
            <a:normAutofit/>
          </a:bodyPr>
          <a:lstStyle/>
          <a:p>
            <a:pPr algn="ctr"/>
            <a:r>
              <a:rPr lang="en-US" sz="3600" b="1" dirty="0"/>
              <a:t>2. What Needs Improvement?</a:t>
            </a:r>
          </a:p>
        </p:txBody>
      </p:sp>
      <p:sp>
        <p:nvSpPr>
          <p:cNvPr id="3" name="Content Placeholder 2">
            <a:extLst>
              <a:ext uri="{FF2B5EF4-FFF2-40B4-BE49-F238E27FC236}">
                <a16:creationId xmlns:a16="http://schemas.microsoft.com/office/drawing/2014/main" id="{24076D17-6F43-4686-4F15-71073FEAA1DA}"/>
              </a:ext>
            </a:extLst>
          </p:cNvPr>
          <p:cNvSpPr>
            <a:spLocks noGrp="1"/>
          </p:cNvSpPr>
          <p:nvPr>
            <p:ph idx="1"/>
          </p:nvPr>
        </p:nvSpPr>
        <p:spPr>
          <a:xfrm>
            <a:off x="335789" y="1782079"/>
            <a:ext cx="7172678" cy="7774002"/>
          </a:xfrm>
        </p:spPr>
        <p:txBody>
          <a:bodyPr vert="horz" lIns="91440" tIns="45720" rIns="91440" bIns="45720" rtlCol="0" anchor="t">
            <a:normAutofit/>
          </a:bodyPr>
          <a:lstStyle/>
          <a:p>
            <a:pPr marL="0" indent="0">
              <a:buNone/>
            </a:pPr>
            <a:r>
              <a:rPr lang="en-US" dirty="0">
                <a:ea typeface="Calibri"/>
                <a:cs typeface="Calibri"/>
              </a:rPr>
              <a:t>The educational partners suggested outreach efforts and Mt. SAC services should begin earlier than 12th grade. Increasing parent participation through more interaction and multiple languages is needed. Offering career exploration via job shadowing, class audits, and more exposure to our trade certificates were additional areas for improvement. Concerns were voiced about students being lost in such a large institution and knowing where to get help. Preparing students for college in collaborative with our K-12 partners is also needed.</a:t>
            </a:r>
          </a:p>
          <a:p>
            <a:pPr marL="0" indent="0">
              <a:buNone/>
            </a:pPr>
            <a:endParaRPr lang="en-US" dirty="0">
              <a:ea typeface="Calibri"/>
              <a:cs typeface="Calibri"/>
            </a:endParaRPr>
          </a:p>
          <a:p>
            <a:pPr marL="0" indent="0">
              <a:lnSpc>
                <a:spcPct val="85000"/>
              </a:lnSpc>
              <a:spcBef>
                <a:spcPts val="1300"/>
              </a:spcBef>
              <a:buNone/>
            </a:pPr>
            <a:r>
              <a:rPr lang="en-US" sz="2000" i="1" dirty="0">
                <a:ea typeface="+mn-lt"/>
                <a:cs typeface="+mn-lt"/>
              </a:rPr>
              <a:t>"We bring the kids,... but the parents aren't super involved...the only thing is really financial aid that they're invited to cash for college... If the parent, not only the students can see the campus, but if the parents could see it as well, that would help."</a:t>
            </a:r>
          </a:p>
          <a:p>
            <a:pPr marL="0" indent="0">
              <a:buNone/>
            </a:pPr>
            <a:endParaRPr lang="en-US" sz="2000" dirty="0">
              <a:ea typeface="+mn-lt"/>
              <a:cs typeface="+mn-lt"/>
            </a:endParaRPr>
          </a:p>
          <a:p>
            <a:pPr marL="0" indent="0">
              <a:buNone/>
            </a:pPr>
            <a:r>
              <a:rPr lang="en-US" sz="2000" i="1" dirty="0">
                <a:ea typeface="+mn-lt"/>
                <a:cs typeface="+mn-lt"/>
              </a:rPr>
              <a:t>"Mt SAC is such a huge institution and there's so much here as the biggest college... that's great that there's all these offerings and programs, but I think a student can very easily get lost in that if they're not actively trying to be connected."</a:t>
            </a:r>
            <a:endParaRPr lang="en-US" sz="2000" i="1" dirty="0">
              <a:ea typeface="Calibri"/>
              <a:cs typeface="Calibri"/>
            </a:endParaRPr>
          </a:p>
          <a:p>
            <a:endParaRPr lang="en-US" dirty="0">
              <a:ea typeface="Calibri"/>
              <a:cs typeface="Calibri"/>
            </a:endParaRPr>
          </a:p>
          <a:p>
            <a:endParaRPr lang="en-US" i="1" dirty="0">
              <a:ea typeface="Calibri"/>
              <a:cs typeface="Calibri"/>
            </a:endParaRPr>
          </a:p>
        </p:txBody>
      </p:sp>
      <p:sp>
        <p:nvSpPr>
          <p:cNvPr id="4" name="Footer Placeholder 3">
            <a:extLst>
              <a:ext uri="{FF2B5EF4-FFF2-40B4-BE49-F238E27FC236}">
                <a16:creationId xmlns:a16="http://schemas.microsoft.com/office/drawing/2014/main" id="{1C30B531-A6A0-2E7A-1528-C0CB60B9232A}"/>
              </a:ext>
            </a:extLst>
          </p:cNvPr>
          <p:cNvSpPr>
            <a:spLocks noGrp="1"/>
          </p:cNvSpPr>
          <p:nvPr>
            <p:ph type="ftr" sz="quarter" idx="11"/>
          </p:nvPr>
        </p:nvSpPr>
        <p:spPr/>
        <p:txBody>
          <a:bodyPr/>
          <a:lstStyle/>
          <a:p>
            <a:r>
              <a:rPr lang="en-US" sz="1000" dirty="0"/>
              <a:t>Educational Partners</a:t>
            </a:r>
            <a:endParaRPr lang="en-US" dirty="0"/>
          </a:p>
        </p:txBody>
      </p:sp>
      <p:sp>
        <p:nvSpPr>
          <p:cNvPr id="5" name="Slide Number Placeholder 4">
            <a:extLst>
              <a:ext uri="{FF2B5EF4-FFF2-40B4-BE49-F238E27FC236}">
                <a16:creationId xmlns:a16="http://schemas.microsoft.com/office/drawing/2014/main" id="{827A8230-A7B4-D309-82C8-7853B7A5DDEE}"/>
              </a:ext>
            </a:extLst>
          </p:cNvPr>
          <p:cNvSpPr>
            <a:spLocks noGrp="1"/>
          </p:cNvSpPr>
          <p:nvPr>
            <p:ph type="sldNum" sz="quarter" idx="12"/>
          </p:nvPr>
        </p:nvSpPr>
        <p:spPr/>
        <p:txBody>
          <a:bodyPr/>
          <a:lstStyle/>
          <a:p>
            <a:fld id="{D4EB2BA6-CBB9-4735-9180-9D2E49189ECD}" type="slidenum">
              <a:rPr lang="en-US" smtClean="0"/>
              <a:t>8</a:t>
            </a:fld>
            <a:endParaRPr lang="en-US" dirty="0"/>
          </a:p>
        </p:txBody>
      </p:sp>
    </p:spTree>
    <p:extLst>
      <p:ext uri="{BB962C8B-B14F-4D97-AF65-F5344CB8AC3E}">
        <p14:creationId xmlns:p14="http://schemas.microsoft.com/office/powerpoint/2010/main" val="3432636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FC50B4-D4CA-5B4D-E8BE-83DD93C1222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D65659F-5329-A35E-BE80-7879A752E5D4}"/>
              </a:ext>
            </a:extLst>
          </p:cNvPr>
          <p:cNvSpPr>
            <a:spLocks noGrp="1"/>
          </p:cNvSpPr>
          <p:nvPr>
            <p:ph type="title"/>
          </p:nvPr>
        </p:nvSpPr>
        <p:spPr>
          <a:xfrm>
            <a:off x="180304" y="1210614"/>
            <a:ext cx="7057744" cy="982100"/>
          </a:xfrm>
        </p:spPr>
        <p:txBody>
          <a:bodyPr>
            <a:normAutofit fontScale="90000"/>
          </a:bodyPr>
          <a:lstStyle/>
          <a:p>
            <a:pPr algn="ctr"/>
            <a:r>
              <a:rPr lang="en-US" b="1" dirty="0"/>
              <a:t>2. What Needs Improvement? (Cont.)</a:t>
            </a:r>
            <a:br>
              <a:rPr lang="en-US" dirty="0"/>
            </a:br>
            <a:endParaRPr lang="en-US" dirty="0"/>
          </a:p>
        </p:txBody>
      </p:sp>
      <p:sp>
        <p:nvSpPr>
          <p:cNvPr id="3" name="Content Placeholder 2">
            <a:extLst>
              <a:ext uri="{FF2B5EF4-FFF2-40B4-BE49-F238E27FC236}">
                <a16:creationId xmlns:a16="http://schemas.microsoft.com/office/drawing/2014/main" id="{100A5FC1-5F33-BB0F-BDE4-5763B30DA081}"/>
              </a:ext>
            </a:extLst>
          </p:cNvPr>
          <p:cNvSpPr>
            <a:spLocks noGrp="1"/>
          </p:cNvSpPr>
          <p:nvPr>
            <p:ph idx="1"/>
          </p:nvPr>
        </p:nvSpPr>
        <p:spPr>
          <a:xfrm>
            <a:off x="534353" y="2116183"/>
            <a:ext cx="6832282" cy="6943363"/>
          </a:xfrm>
        </p:spPr>
        <p:txBody>
          <a:bodyPr vert="horz" lIns="91440" tIns="45720" rIns="91440" bIns="45720" rtlCol="0" anchor="t">
            <a:normAutofit/>
          </a:bodyPr>
          <a:lstStyle/>
          <a:p>
            <a:pPr marL="0" indent="0">
              <a:buNone/>
            </a:pPr>
            <a:endParaRPr lang="en-US" dirty="0">
              <a:ea typeface="Calibri"/>
              <a:cs typeface="Calibri"/>
            </a:endParaRPr>
          </a:p>
          <a:p>
            <a:pPr marL="0" indent="0">
              <a:buNone/>
            </a:pPr>
            <a:r>
              <a:rPr lang="en-US" i="1" dirty="0">
                <a:ea typeface="+mn-lt"/>
                <a:cs typeface="+mn-lt"/>
              </a:rPr>
              <a:t>"I didn't know about the noncredit career tech programs until this last conference, and I went with counselors who were more experienced, and they didn't know either. And then we didn't know that they can transfer into for credit programs. So I think that that needs to be pushed a little bit more."</a:t>
            </a:r>
          </a:p>
          <a:p>
            <a:pPr marL="0" indent="0">
              <a:buNone/>
            </a:pPr>
            <a:endParaRPr lang="en-US" i="1" dirty="0">
              <a:ea typeface="Calibri"/>
              <a:cs typeface="Calibri"/>
            </a:endParaRPr>
          </a:p>
          <a:p>
            <a:pPr marL="0" indent="0">
              <a:buNone/>
            </a:pPr>
            <a:r>
              <a:rPr lang="en-US" i="1" dirty="0">
                <a:ea typeface="+mn-lt"/>
                <a:cs typeface="+mn-lt"/>
              </a:rPr>
              <a:t>"I think there should be a video that... carries students on for that application process...for dual enrollment when they're there, it's one-on-one.  They’re helping the students. But for the application on their own, they don't understand. Some of them are our ELD students and they don't understand the questions…You know, and so if there's a video, there's that can be tailored to our students, so that they can answer each question correctly."</a:t>
            </a:r>
            <a:endParaRPr lang="en-US" i="1" dirty="0">
              <a:ea typeface="Calibri"/>
              <a:cs typeface="Calibri"/>
            </a:endParaRPr>
          </a:p>
          <a:p>
            <a:endParaRPr lang="en-US" i="1" dirty="0">
              <a:ea typeface="Calibri"/>
              <a:cs typeface="Calibri"/>
            </a:endParaRPr>
          </a:p>
        </p:txBody>
      </p:sp>
      <p:sp>
        <p:nvSpPr>
          <p:cNvPr id="4" name="Footer Placeholder 3">
            <a:extLst>
              <a:ext uri="{FF2B5EF4-FFF2-40B4-BE49-F238E27FC236}">
                <a16:creationId xmlns:a16="http://schemas.microsoft.com/office/drawing/2014/main" id="{019484A5-9E27-7656-D422-69991275A887}"/>
              </a:ext>
            </a:extLst>
          </p:cNvPr>
          <p:cNvSpPr>
            <a:spLocks noGrp="1"/>
          </p:cNvSpPr>
          <p:nvPr>
            <p:ph type="ftr" sz="quarter" idx="11"/>
          </p:nvPr>
        </p:nvSpPr>
        <p:spPr/>
        <p:txBody>
          <a:bodyPr/>
          <a:lstStyle/>
          <a:p>
            <a:r>
              <a:rPr lang="en-US" sz="1000" dirty="0"/>
              <a:t>Educational Partners</a:t>
            </a:r>
            <a:endParaRPr lang="en-US" dirty="0"/>
          </a:p>
        </p:txBody>
      </p:sp>
      <p:sp>
        <p:nvSpPr>
          <p:cNvPr id="5" name="Slide Number Placeholder 4">
            <a:extLst>
              <a:ext uri="{FF2B5EF4-FFF2-40B4-BE49-F238E27FC236}">
                <a16:creationId xmlns:a16="http://schemas.microsoft.com/office/drawing/2014/main" id="{D3594864-829A-7725-7270-49B65E29C3C5}"/>
              </a:ext>
            </a:extLst>
          </p:cNvPr>
          <p:cNvSpPr>
            <a:spLocks noGrp="1"/>
          </p:cNvSpPr>
          <p:nvPr>
            <p:ph type="sldNum" sz="quarter" idx="12"/>
          </p:nvPr>
        </p:nvSpPr>
        <p:spPr/>
        <p:txBody>
          <a:bodyPr/>
          <a:lstStyle/>
          <a:p>
            <a:fld id="{D4EB2BA6-CBB9-4735-9180-9D2E49189ECD}" type="slidenum">
              <a:rPr lang="en-US" smtClean="0"/>
              <a:t>9</a:t>
            </a:fld>
            <a:endParaRPr lang="en-US" dirty="0"/>
          </a:p>
        </p:txBody>
      </p:sp>
    </p:spTree>
    <p:extLst>
      <p:ext uri="{BB962C8B-B14F-4D97-AF65-F5344CB8AC3E}">
        <p14:creationId xmlns:p14="http://schemas.microsoft.com/office/powerpoint/2010/main" val="397074698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TotalTime>
  <Words>3017</Words>
  <Application>Microsoft Office PowerPoint</Application>
  <PresentationFormat>Custom</PresentationFormat>
  <Paragraphs>220</Paragraphs>
  <Slides>25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Calibri Light</vt:lpstr>
      <vt:lpstr>Office Theme</vt:lpstr>
      <vt:lpstr>Community Listening Session Report</vt:lpstr>
      <vt:lpstr>Table of Contents</vt:lpstr>
      <vt:lpstr>Completed Sessions</vt:lpstr>
      <vt:lpstr>Mt SAC 2035 Guiding Framework</vt:lpstr>
      <vt:lpstr>Data Collection and Analysis </vt:lpstr>
      <vt:lpstr>Educational Partners</vt:lpstr>
      <vt:lpstr>1. What is Working Well?</vt:lpstr>
      <vt:lpstr>2. What Needs Improvement?</vt:lpstr>
      <vt:lpstr>2. What Needs Improvement? (Cont.) </vt:lpstr>
      <vt:lpstr>3. How Do We Know?</vt:lpstr>
      <vt:lpstr>Parents</vt:lpstr>
      <vt:lpstr>1. What is Working Well?</vt:lpstr>
      <vt:lpstr>2. What Needs Improvement?</vt:lpstr>
      <vt:lpstr>3. How Do We Know?</vt:lpstr>
      <vt:lpstr>Workforce Partners</vt:lpstr>
      <vt:lpstr>1. What is Working Well?</vt:lpstr>
      <vt:lpstr>2. What Needs Improvement?</vt:lpstr>
      <vt:lpstr>2. What Needs Improvement? (Cont.)</vt:lpstr>
      <vt:lpstr>3. How Do We Know</vt:lpstr>
      <vt:lpstr>Conclusion </vt:lpstr>
      <vt:lpstr>Conclusion (Cont.)</vt:lpstr>
      <vt:lpstr>Appendix</vt:lpstr>
      <vt:lpstr>Appendix A  Educational Partners Protocol </vt:lpstr>
      <vt:lpstr>Appendix B  Parents Protocol</vt:lpstr>
      <vt:lpstr>Appendix C  Workforce Partners Protocol </vt:lpstr>
    </vt:vector>
  </TitlesOfParts>
  <Company>Mt. San Antonio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Mai, Uyen</dc:creator>
  <cp:lastModifiedBy>Tagarao, Annel</cp:lastModifiedBy>
  <cp:revision>14</cp:revision>
  <dcterms:created xsi:type="dcterms:W3CDTF">2017-04-26T23:53:16Z</dcterms:created>
  <dcterms:modified xsi:type="dcterms:W3CDTF">2025-02-28T18:30:55Z</dcterms:modified>
</cp:coreProperties>
</file>