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9" r:id="rId3"/>
    <p:sldId id="402" r:id="rId4"/>
    <p:sldId id="403" r:id="rId5"/>
    <p:sldId id="406" r:id="rId6"/>
    <p:sldId id="404" r:id="rId7"/>
    <p:sldId id="407" r:id="rId8"/>
    <p:sldId id="414" r:id="rId9"/>
    <p:sldId id="413" r:id="rId10"/>
    <p:sldId id="368" r:id="rId11"/>
    <p:sldId id="392" r:id="rId12"/>
    <p:sldId id="398" r:id="rId13"/>
    <p:sldId id="411" r:id="rId14"/>
    <p:sldId id="408" r:id="rId15"/>
    <p:sldId id="409" r:id="rId16"/>
    <p:sldId id="373" r:id="rId17"/>
    <p:sldId id="410" r:id="rId18"/>
    <p:sldId id="412" r:id="rId19"/>
    <p:sldId id="370" r:id="rId20"/>
    <p:sldId id="281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33"/>
    <a:srgbClr val="FF9900"/>
    <a:srgbClr val="00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79828" autoAdjust="0"/>
  </p:normalViewPr>
  <p:slideViewPr>
    <p:cSldViewPr>
      <p:cViewPr varScale="1">
        <p:scale>
          <a:sx n="62" d="100"/>
          <a:sy n="62" d="100"/>
        </p:scale>
        <p:origin x="5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0582" cy="480388"/>
          </a:xfrm>
          <a:prstGeom prst="rect">
            <a:avLst/>
          </a:prstGeom>
        </p:spPr>
        <p:txBody>
          <a:bodyPr vert="horz" lIns="95597" tIns="47800" rIns="95597" bIns="4780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2" cy="480388"/>
          </a:xfrm>
          <a:prstGeom prst="rect">
            <a:avLst/>
          </a:prstGeom>
        </p:spPr>
        <p:txBody>
          <a:bodyPr vert="horz" lIns="95597" tIns="47800" rIns="95597" bIns="47800" rtlCol="0"/>
          <a:lstStyle>
            <a:lvl1pPr algn="r">
              <a:defRPr sz="1300"/>
            </a:lvl1pPr>
          </a:lstStyle>
          <a:p>
            <a:fld id="{D9646FD1-F9AC-4B77-BC39-31C0E36483C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174"/>
            <a:ext cx="3170582" cy="480388"/>
          </a:xfrm>
          <a:prstGeom prst="rect">
            <a:avLst/>
          </a:prstGeom>
        </p:spPr>
        <p:txBody>
          <a:bodyPr vert="horz" lIns="95597" tIns="47800" rIns="95597" bIns="4780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4"/>
            <a:ext cx="3170582" cy="480388"/>
          </a:xfrm>
          <a:prstGeom prst="rect">
            <a:avLst/>
          </a:prstGeom>
        </p:spPr>
        <p:txBody>
          <a:bodyPr vert="horz" lIns="95597" tIns="47800" rIns="95597" bIns="47800" rtlCol="0" anchor="b"/>
          <a:lstStyle>
            <a:lvl1pPr algn="r">
              <a:defRPr sz="1300"/>
            </a:lvl1pPr>
          </a:lstStyle>
          <a:p>
            <a:fld id="{7DD345A7-D7CA-46A9-B390-C3CD3D0C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47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69920" cy="480060"/>
          </a:xfrm>
          <a:prstGeom prst="rect">
            <a:avLst/>
          </a:prstGeom>
        </p:spPr>
        <p:txBody>
          <a:bodyPr vert="horz" lIns="97413" tIns="48707" rIns="97413" bIns="487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0"/>
            <a:ext cx="3169920" cy="480060"/>
          </a:xfrm>
          <a:prstGeom prst="rect">
            <a:avLst/>
          </a:prstGeom>
        </p:spPr>
        <p:txBody>
          <a:bodyPr vert="horz" lIns="97413" tIns="48707" rIns="97413" bIns="48707" rtlCol="0"/>
          <a:lstStyle>
            <a:lvl1pPr algn="r">
              <a:defRPr sz="1300"/>
            </a:lvl1pPr>
          </a:lstStyle>
          <a:p>
            <a:fld id="{F9D6C076-846F-4FB2-A998-5546F19D8A8C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413" tIns="48707" rIns="97413" bIns="487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7413" tIns="48707" rIns="97413" bIns="4870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475"/>
            <a:ext cx="3169920" cy="480060"/>
          </a:xfrm>
          <a:prstGeom prst="rect">
            <a:avLst/>
          </a:prstGeom>
        </p:spPr>
        <p:txBody>
          <a:bodyPr vert="horz" lIns="97413" tIns="48707" rIns="97413" bIns="487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7413" tIns="48707" rIns="97413" bIns="48707" rtlCol="0" anchor="b"/>
          <a:lstStyle>
            <a:lvl1pPr algn="r">
              <a:defRPr sz="1300"/>
            </a:lvl1pPr>
          </a:lstStyle>
          <a:p>
            <a:fld id="{9B0BB3DE-D03D-43F0-8FF6-454E1AC08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6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Eric welcomes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BB3DE-D03D-43F0-8FF6-454E1AC089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BB3DE-D03D-43F0-8FF6-454E1AC089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07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My Checked out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Chrome Duplicate Tabs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Always Upload to Staging Not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Checkbox and Publish vs. Hover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BB3DE-D03D-43F0-8FF6-454E1AC089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02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BB3DE-D03D-43F0-8FF6-454E1AC089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32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BB3DE-D03D-43F0-8FF6-454E1AC089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78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BB3DE-D03D-43F0-8FF6-454E1AC089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78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BB3DE-D03D-43F0-8FF6-454E1AC089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42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BB3DE-D03D-43F0-8FF6-454E1AC089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99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BB3DE-D03D-43F0-8FF6-454E1AC089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A461-FF9F-4463-A4F6-2F885A405CD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E15-AD1B-420D-AA86-FF691B84B0D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A461-FF9F-4463-A4F6-2F885A405CD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E15-AD1B-420D-AA86-FF691B84B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A461-FF9F-4463-A4F6-2F885A405CD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E15-AD1B-420D-AA86-FF691B84B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A461-FF9F-4463-A4F6-2F885A405CD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E15-AD1B-420D-AA86-FF691B84B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A461-FF9F-4463-A4F6-2F885A405CD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E15-AD1B-420D-AA86-FF691B84B0D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A461-FF9F-4463-A4F6-2F885A405CD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E15-AD1B-420D-AA86-FF691B84B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A461-FF9F-4463-A4F6-2F885A405CD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E15-AD1B-420D-AA86-FF691B84B0D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A461-FF9F-4463-A4F6-2F885A405CD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E15-AD1B-420D-AA86-FF691B84B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A461-FF9F-4463-A4F6-2F885A405CD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E15-AD1B-420D-AA86-FF691B84B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A461-FF9F-4463-A4F6-2F885A405CD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E15-AD1B-420D-AA86-FF691B84B0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A461-FF9F-4463-A4F6-2F885A405CD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E15-AD1B-420D-AA86-FF691B84B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75A461-FF9F-4463-A4F6-2F885A405CD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3F8E15-AD1B-420D-AA86-FF691B84B0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.cms.omniupdate.com/10/#oucampus/mtsac/Mai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sac.edu/web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sac.edu/webdesig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mbria" pitchFamily="18" charset="0"/>
              </a:rPr>
              <a:t>Have You Used A Snippet Lately?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924800" cy="2286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600" dirty="0" smtClean="0"/>
              <a:t>presented to</a:t>
            </a:r>
            <a:br>
              <a:rPr lang="en-US" sz="2600" dirty="0" smtClean="0"/>
            </a:br>
            <a:r>
              <a:rPr lang="en-US" sz="2600" dirty="0" smtClean="0"/>
              <a:t>Mt. SAC Website Editors</a:t>
            </a:r>
          </a:p>
          <a:p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2400" dirty="0" smtClean="0"/>
              <a:t>presented by </a:t>
            </a:r>
            <a:endParaRPr lang="en-US" dirty="0"/>
          </a:p>
          <a:p>
            <a:r>
              <a:rPr lang="en-US" sz="2400" dirty="0" smtClean="0"/>
              <a:t>Eric Turner, Web and Portal Services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396065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Checked-Out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848" y="1513046"/>
            <a:ext cx="6392152" cy="4215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5943600"/>
            <a:ext cx="8357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Bookmark this link:</a:t>
            </a: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://a.cms.omniupdate.com/10/#oucampus/mtsac/Main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688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065" y="838200"/>
            <a:ext cx="4876800" cy="4876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Gadgets: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56125" y="1552832"/>
            <a:ext cx="30636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My Checked Out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Snippets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Link Check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Page Analytics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Bookmarks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C:\Users\eturner\AppData\Local\Temp\SNAGHTML5c7ced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195" y="1491139"/>
            <a:ext cx="38862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0" y="5334000"/>
            <a:ext cx="53206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Do I Access Them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the plug icon to reveal the Gadget sidebar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the Gear icon to configure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619784" y="2078069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4503" y="1491139"/>
            <a:ext cx="3504762" cy="4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394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482 -4.44444E-6 L 0.37482 -4.44444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6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Check-Out Content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2764982" cy="3273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1524000"/>
            <a:ext cx="3556830" cy="24004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3000" y="5057581"/>
            <a:ext cx="6934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Make sure your pages are checked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Displays the same information as the dashboard gadget</a:t>
            </a:r>
          </a:p>
        </p:txBody>
      </p:sp>
    </p:spTree>
    <p:extLst>
      <p:ext uri="{BB962C8B-B14F-4D97-AF65-F5344CB8AC3E}">
        <p14:creationId xmlns:p14="http://schemas.microsoft.com/office/powerpoint/2010/main" val="2218134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1" y="5057581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rag </a:t>
            </a:r>
            <a:r>
              <a:rPr lang="en-US" dirty="0"/>
              <a:t>and </a:t>
            </a:r>
            <a:r>
              <a:rPr lang="en-US" dirty="0" smtClean="0"/>
              <a:t>Drop </a:t>
            </a:r>
            <a:r>
              <a:rPr lang="en-US" dirty="0"/>
              <a:t>P</a:t>
            </a:r>
            <a:r>
              <a:rPr lang="en-US" dirty="0" smtClean="0"/>
              <a:t>reviously </a:t>
            </a:r>
            <a:r>
              <a:rPr lang="en-US" dirty="0"/>
              <a:t>U</a:t>
            </a:r>
            <a:r>
              <a:rPr lang="en-US" dirty="0" smtClean="0"/>
              <a:t>ploaded </a:t>
            </a:r>
            <a:r>
              <a:rPr lang="en-US" dirty="0"/>
              <a:t>I</a:t>
            </a:r>
            <a:r>
              <a:rPr lang="en-US" dirty="0" smtClean="0"/>
              <a:t>mages into </a:t>
            </a:r>
            <a:r>
              <a:rPr lang="en-US" dirty="0"/>
              <a:t>the </a:t>
            </a:r>
            <a:r>
              <a:rPr lang="en-US" dirty="0" smtClean="0"/>
              <a:t>any </a:t>
            </a:r>
            <a:r>
              <a:rPr lang="en-US" dirty="0"/>
              <a:t>E</a:t>
            </a:r>
            <a:r>
              <a:rPr lang="en-US" dirty="0" smtClean="0"/>
              <a:t>ditable Region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Drag and Drop </a:t>
            </a:r>
            <a:r>
              <a:rPr lang="en-US" dirty="0" smtClean="0"/>
              <a:t>Images From the Images </a:t>
            </a:r>
            <a:r>
              <a:rPr lang="en-US" dirty="0"/>
              <a:t>Gadget o</a:t>
            </a:r>
            <a:r>
              <a:rPr lang="en-US" dirty="0" smtClean="0"/>
              <a:t>nto Your Local Computer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2764982" cy="32735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6841" y="807553"/>
            <a:ext cx="4238914" cy="408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525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Snippets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1" y="5057581"/>
            <a:ext cx="4114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rag </a:t>
            </a:r>
            <a:r>
              <a:rPr lang="en-US" dirty="0"/>
              <a:t>and </a:t>
            </a:r>
            <a:r>
              <a:rPr lang="en-US" dirty="0" smtClean="0"/>
              <a:t>Drop Snippets into Any Editable Region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2764982" cy="3273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914400"/>
            <a:ext cx="3390178" cy="520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841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Assets (Coming Soon)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2764982" cy="32735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1" y="5057581"/>
            <a:ext cx="4114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Assets Gadget behaves the same as the Snippets Gadget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Drag </a:t>
            </a:r>
            <a:r>
              <a:rPr lang="en-US" dirty="0"/>
              <a:t>and </a:t>
            </a:r>
            <a:r>
              <a:rPr lang="en-US" dirty="0" smtClean="0"/>
              <a:t>Drop Assets into Any Editable Region</a:t>
            </a:r>
          </a:p>
        </p:txBody>
      </p:sp>
    </p:spTree>
    <p:extLst>
      <p:ext uri="{BB962C8B-B14F-4D97-AF65-F5344CB8AC3E}">
        <p14:creationId xmlns:p14="http://schemas.microsoft.com/office/powerpoint/2010/main" val="3229342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 Check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057581"/>
            <a:ext cx="6324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quick and easy way to check links on the current page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ll broken links are automatically highlighted on the page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Repair them easily or send a report to someone who can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2764982" cy="3273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827" y="3200400"/>
            <a:ext cx="3603832" cy="14533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7545" y="868417"/>
            <a:ext cx="3740250" cy="1569984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7021079" y="2473702"/>
            <a:ext cx="76200" cy="685799"/>
          </a:xfrm>
          <a:prstGeom prst="downArrow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369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Analytics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1" y="5057581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Get the same page statistics as provided by Google Analytics using this gadget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2764982" cy="32735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838200"/>
            <a:ext cx="3134816" cy="526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7722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Bookmarks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2952" y="3929076"/>
            <a:ext cx="238095" cy="219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3062" y="3910026"/>
            <a:ext cx="3266667" cy="2619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9252" y="533400"/>
            <a:ext cx="2114286" cy="31047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3000" y="4953000"/>
            <a:ext cx="31534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Link to Pages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in Folders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Search and Reorder Links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2764982" cy="327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3395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Snippets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Responsive Tables</a:t>
            </a:r>
          </a:p>
          <a:p>
            <a:r>
              <a:rPr lang="en-US" dirty="0"/>
              <a:t>Multi-Column </a:t>
            </a:r>
            <a:r>
              <a:rPr lang="en-US" dirty="0" smtClean="0"/>
              <a:t>Layouts</a:t>
            </a:r>
            <a:endParaRPr lang="en-US" dirty="0"/>
          </a:p>
          <a:p>
            <a:r>
              <a:rPr lang="en-US" dirty="0"/>
              <a:t>Accordion </a:t>
            </a:r>
            <a:endParaRPr lang="en-US" dirty="0" smtClean="0"/>
          </a:p>
          <a:p>
            <a:r>
              <a:rPr lang="en-US" dirty="0" smtClean="0"/>
              <a:t>News Feeds</a:t>
            </a:r>
          </a:p>
          <a:p>
            <a:r>
              <a:rPr lang="en-US" dirty="0" smtClean="0"/>
              <a:t>A to Z (Folder-Level)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9373" y="6019800"/>
            <a:ext cx="9163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hlinkClick r:id="rId2"/>
              </a:rPr>
              <a:t>www.mtsac.edu/webdesign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57117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Tips for Working in OmniUpdate</a:t>
            </a:r>
          </a:p>
          <a:p>
            <a:r>
              <a:rPr lang="en-US" dirty="0" smtClean="0"/>
              <a:t>Helping People Find Your Page</a:t>
            </a:r>
          </a:p>
          <a:p>
            <a:r>
              <a:rPr lang="en-US" dirty="0" smtClean="0"/>
              <a:t>Web Design Site (</a:t>
            </a:r>
            <a:r>
              <a:rPr lang="en-US" dirty="0" smtClean="0">
                <a:hlinkClick r:id="rId2"/>
              </a:rPr>
              <a:t>www.mtsac.edu/webdesign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Hands-On Training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398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IT…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5029200"/>
            <a:ext cx="538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http://www.mtsac.edu/outraining/</a:t>
            </a:r>
          </a:p>
        </p:txBody>
      </p:sp>
    </p:spTree>
    <p:extLst>
      <p:ext uri="{BB962C8B-B14F-4D97-AF65-F5344CB8AC3E}">
        <p14:creationId xmlns:p14="http://schemas.microsoft.com/office/powerpoint/2010/main" val="23193401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Ready for a Creativity Test?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842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Envision Here?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333153" y="615932"/>
            <a:ext cx="9477153" cy="5472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Did you see a fabulous department or program website</a:t>
            </a:r>
            <a:r>
              <a:rPr lang="en-US" sz="2100" dirty="0" smtClean="0"/>
              <a:t>?</a:t>
            </a:r>
            <a:endParaRPr lang="en-US" sz="2100" dirty="0"/>
          </a:p>
        </p:txBody>
      </p:sp>
      <p:sp>
        <p:nvSpPr>
          <p:cNvPr id="5" name="Rectangle 4"/>
          <p:cNvSpPr/>
          <p:nvPr/>
        </p:nvSpPr>
        <p:spPr>
          <a:xfrm>
            <a:off x="3766185" y="2567504"/>
            <a:ext cx="1657350" cy="236603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4925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6" name="Rectangle 5"/>
          <p:cNvSpPr/>
          <p:nvPr/>
        </p:nvSpPr>
        <p:spPr>
          <a:xfrm>
            <a:off x="3766185" y="2567504"/>
            <a:ext cx="1657350" cy="236603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4925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3762611" y="2563929"/>
            <a:ext cx="1657350" cy="236603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4925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159210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5932"/>
            <a:ext cx="9144000" cy="5472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39081"/>
            <a:ext cx="5314286" cy="2390476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3649755"/>
            <a:ext cx="82296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Unless you are a Web Designer, most people need a little </a:t>
            </a:r>
            <a:r>
              <a:rPr lang="en-US" sz="2000" dirty="0" smtClean="0"/>
              <a:t>help</a:t>
            </a:r>
          </a:p>
          <a:p>
            <a:r>
              <a:rPr lang="en-US" sz="2000" dirty="0" smtClean="0"/>
              <a:t>With the help of our Instruction Office, we created fill-in-the-blank templates for you to use...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8052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4350" y="1746648"/>
            <a:ext cx="8111729" cy="525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14" y="457200"/>
            <a:ext cx="8400000" cy="94095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85" y="2271714"/>
            <a:ext cx="912181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Important! </a:t>
            </a:r>
            <a:r>
              <a:rPr lang="en-US" sz="2400" b="1" u="sng" dirty="0" smtClean="0">
                <a:solidFill>
                  <a:srgbClr val="FF0000"/>
                </a:solidFill>
              </a:rPr>
              <a:t>Save</a:t>
            </a:r>
            <a:r>
              <a:rPr lang="en-US" sz="2400" b="1" dirty="0" smtClean="0">
                <a:solidFill>
                  <a:srgbClr val="FF0000"/>
                </a:solidFill>
              </a:rPr>
              <a:t> and </a:t>
            </a:r>
            <a:r>
              <a:rPr lang="en-US" sz="2400" b="1" u="sng" dirty="0" smtClean="0">
                <a:solidFill>
                  <a:srgbClr val="FF0000"/>
                </a:solidFill>
              </a:rPr>
              <a:t>Publish</a:t>
            </a:r>
            <a:r>
              <a:rPr lang="en-US" sz="2400" b="1" dirty="0" smtClean="0">
                <a:solidFill>
                  <a:srgbClr val="FF0000"/>
                </a:solidFill>
              </a:rPr>
              <a:t> each time you edit a new section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6852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Errors are Expected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76400"/>
            <a:ext cx="5638800" cy="329074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67000" cy="4876800"/>
          </a:xfrm>
        </p:spPr>
        <p:txBody>
          <a:bodyPr/>
          <a:lstStyle/>
          <a:p>
            <a:r>
              <a:rPr lang="en-US" dirty="0" smtClean="0"/>
              <a:t>To Remove Error: Revert to a previous version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Transformation Errors persist, call the Web Team</a:t>
            </a:r>
          </a:p>
        </p:txBody>
      </p:sp>
    </p:spTree>
    <p:extLst>
      <p:ext uri="{BB962C8B-B14F-4D97-AF65-F5344CB8AC3E}">
        <p14:creationId xmlns:p14="http://schemas.microsoft.com/office/powerpoint/2010/main" val="1587628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175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Revert to Remove Transformation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Check Out the Page</a:t>
            </a:r>
          </a:p>
          <a:p>
            <a:r>
              <a:rPr lang="en-US" dirty="0" smtClean="0"/>
              <a:t>Click Versions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Save and Publish</a:t>
            </a:r>
          </a:p>
          <a:p>
            <a:r>
              <a:rPr lang="en-US" dirty="0" smtClean="0"/>
              <a:t>If Transformation Errors persist, call the Web Team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371759"/>
            <a:ext cx="6400000" cy="1085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810000"/>
            <a:ext cx="8229600" cy="1233772"/>
          </a:xfrm>
          <a:prstGeom prst="rect">
            <a:avLst/>
          </a:prstGeom>
        </p:spPr>
      </p:pic>
      <p:pic>
        <p:nvPicPr>
          <p:cNvPr id="1026" name="Picture 2" descr="C:\Users\eturner\AppData\Local\Temp\SNAGHTML4313f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71623"/>
            <a:ext cx="79629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9693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Help </a:t>
            </a:r>
            <a:r>
              <a:rPr lang="en-US" dirty="0"/>
              <a:t>People Find Your Page</a:t>
            </a:r>
          </a:p>
          <a:p>
            <a:pPr lvl="1"/>
            <a:r>
              <a:rPr lang="en-US" dirty="0" smtClean="0"/>
              <a:t>Search relies on: </a:t>
            </a:r>
          </a:p>
          <a:p>
            <a:pPr lvl="2"/>
            <a:r>
              <a:rPr lang="en-US" dirty="0" smtClean="0"/>
              <a:t>Page Title</a:t>
            </a:r>
          </a:p>
          <a:p>
            <a:pPr lvl="2"/>
            <a:r>
              <a:rPr lang="en-US" dirty="0"/>
              <a:t>Description</a:t>
            </a:r>
          </a:p>
          <a:p>
            <a:pPr lvl="2"/>
            <a:r>
              <a:rPr lang="en-US" dirty="0" smtClean="0"/>
              <a:t>Keywords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857" y="3581400"/>
            <a:ext cx="6314286" cy="2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548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17176</TotalTime>
  <Words>325</Words>
  <Application>Microsoft Office PowerPoint</Application>
  <PresentationFormat>On-screen Show (4:3)</PresentationFormat>
  <Paragraphs>97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</vt:lpstr>
      <vt:lpstr>Clarity</vt:lpstr>
      <vt:lpstr>Have You Used A Snippet Lately?</vt:lpstr>
      <vt:lpstr>Agenda</vt:lpstr>
      <vt:lpstr>Ready for a Creativity Test?</vt:lpstr>
      <vt:lpstr>What Do You Envision Here?</vt:lpstr>
      <vt:lpstr>PowerPoint Presentation</vt:lpstr>
      <vt:lpstr>PowerPoint Presentation</vt:lpstr>
      <vt:lpstr>Transformation Errors are Expected</vt:lpstr>
      <vt:lpstr>Revert to Remove Transformation Errors</vt:lpstr>
      <vt:lpstr>Best Practices</vt:lpstr>
      <vt:lpstr>My Checked-Out Content</vt:lpstr>
      <vt:lpstr>Gadgets:</vt:lpstr>
      <vt:lpstr>My Check-Out Content</vt:lpstr>
      <vt:lpstr>Images</vt:lpstr>
      <vt:lpstr>Snippets</vt:lpstr>
      <vt:lpstr>Assets (Coming Soon)</vt:lpstr>
      <vt:lpstr>Link Check</vt:lpstr>
      <vt:lpstr>Page Analytics</vt:lpstr>
      <vt:lpstr>Bookmarks</vt:lpstr>
      <vt:lpstr>New Snippets</vt:lpstr>
      <vt:lpstr>Let’s See IT…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Uyen T. Mai</dc:creator>
  <cp:lastModifiedBy>PODTraining</cp:lastModifiedBy>
  <cp:revision>372</cp:revision>
  <cp:lastPrinted>2015-03-18T21:08:16Z</cp:lastPrinted>
  <dcterms:created xsi:type="dcterms:W3CDTF">2012-08-21T14:55:12Z</dcterms:created>
  <dcterms:modified xsi:type="dcterms:W3CDTF">2016-10-10T19:41:41Z</dcterms:modified>
</cp:coreProperties>
</file>