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25_C6A525CF.xml" ContentType="application/vnd.ms-powerpoint.comment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8" r:id="rId6"/>
    <p:sldMasterId id="2147483697" r:id="rId7"/>
  </p:sldMasterIdLst>
  <p:notesMasterIdLst>
    <p:notesMasterId r:id="rId25"/>
  </p:notesMasterIdLst>
  <p:sldIdLst>
    <p:sldId id="256" r:id="rId8"/>
    <p:sldId id="304" r:id="rId9"/>
    <p:sldId id="407" r:id="rId10"/>
    <p:sldId id="408" r:id="rId11"/>
    <p:sldId id="278" r:id="rId12"/>
    <p:sldId id="277" r:id="rId13"/>
    <p:sldId id="394" r:id="rId14"/>
    <p:sldId id="287" r:id="rId15"/>
    <p:sldId id="288" r:id="rId16"/>
    <p:sldId id="279" r:id="rId17"/>
    <p:sldId id="397" r:id="rId18"/>
    <p:sldId id="267" r:id="rId19"/>
    <p:sldId id="294" r:id="rId20"/>
    <p:sldId id="293" r:id="rId21"/>
    <p:sldId id="403" r:id="rId22"/>
    <p:sldId id="386" r:id="rId23"/>
    <p:sldId id="25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2BFB8A-4B8A-C2D4-526F-D44BD2059ECB}" name="Loyola Batiste" initials="LB" userId="S::Loyola.Batiste@assuredpartners.com::df4af611-dd86-4eb1-8b38-2ee436864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340"/>
    <a:srgbClr val="EE7623"/>
    <a:srgbClr val="2B7050"/>
    <a:srgbClr val="A8AD00"/>
    <a:srgbClr val="53284F"/>
    <a:srgbClr val="CF8A00"/>
    <a:srgbClr val="00718F"/>
    <a:srgbClr val="988F86"/>
    <a:srgbClr val="7C2230"/>
    <a:srgbClr val="7917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3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8/10/relationships/authors" Target="authors.xml"/></Relationships>
</file>

<file path=ppt/comments/modernComment_125_C6A525CF.xml><?xml version="1.0" encoding="utf-8"?>
<p188:cmLst xmlns:a="http://schemas.openxmlformats.org/drawingml/2006/main" xmlns:r="http://schemas.openxmlformats.org/officeDocument/2006/relationships" xmlns:p188="http://schemas.microsoft.com/office/powerpoint/2018/8/main">
  <p188:cm id="{2F4EE310-2488-43F0-B116-B647474E4463}" authorId="{182BFB8A-4B8A-C2D4-526F-D44BD2059ECB}" created="2023-02-10T22:08:43.590">
    <pc:sldMkLst xmlns:pc="http://schemas.microsoft.com/office/powerpoint/2013/main/command">
      <pc:docMk/>
      <pc:sldMk cId="3332711887" sldId="293"/>
    </pc:sldMkLst>
    <p188:txBody>
      <a:bodyPr/>
      <a:lstStyle/>
      <a:p>
        <a:r>
          <a:rPr lang="en-US"/>
          <a:t>Company Nurse will remove SCC03 so MTSAC is the only Search Code</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B6ADE-9A1F-4820-BD8F-EFF42EA6DBDF}"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0C9B301F-083E-4180-BAD8-852557515053}">
      <dgm:prSet/>
      <dgm:spPr>
        <a:solidFill>
          <a:srgbClr val="00718F"/>
        </a:solidFill>
      </dgm:spPr>
      <dgm:t>
        <a:bodyPr/>
        <a:lstStyle/>
        <a:p>
          <a:r>
            <a:rPr lang="en-US" dirty="0">
              <a:latin typeface="Garamond" panose="02020404030301010803" pitchFamily="18" charset="0"/>
            </a:rPr>
            <a:t>An incident, injury or illness occurs</a:t>
          </a:r>
        </a:p>
      </dgm:t>
    </dgm:pt>
    <dgm:pt modelId="{C5B1B6EC-4994-4F60-937F-704C2B790DE6}" type="parTrans" cxnId="{F05A12E0-7D0F-4686-B9DF-5EDF45BDBC03}">
      <dgm:prSet/>
      <dgm:spPr/>
      <dgm:t>
        <a:bodyPr/>
        <a:lstStyle/>
        <a:p>
          <a:endParaRPr lang="en-US">
            <a:latin typeface="Garamond" panose="02020404030301010803" pitchFamily="18" charset="0"/>
          </a:endParaRPr>
        </a:p>
      </dgm:t>
    </dgm:pt>
    <dgm:pt modelId="{E5576770-D519-42FE-8637-48DD2543D532}" type="sibTrans" cxnId="{F05A12E0-7D0F-4686-B9DF-5EDF45BDBC03}">
      <dgm:prSet/>
      <dgm:spPr>
        <a:solidFill>
          <a:srgbClr val="00718F"/>
        </a:solidFill>
      </dgm:spPr>
      <dgm:t>
        <a:bodyPr/>
        <a:lstStyle/>
        <a:p>
          <a:endParaRPr lang="en-US">
            <a:latin typeface="Garamond" panose="02020404030301010803" pitchFamily="18" charset="0"/>
          </a:endParaRPr>
        </a:p>
      </dgm:t>
    </dgm:pt>
    <dgm:pt modelId="{728CAAF7-7774-40E8-884E-516909DBC449}">
      <dgm:prSet/>
      <dgm:spPr>
        <a:solidFill>
          <a:srgbClr val="A3AD00"/>
        </a:solidFill>
      </dgm:spPr>
      <dgm:t>
        <a:bodyPr/>
        <a:lstStyle/>
        <a:p>
          <a:r>
            <a:rPr lang="en-US" dirty="0">
              <a:latin typeface="Garamond" panose="02020404030301010803" pitchFamily="18" charset="0"/>
            </a:rPr>
            <a:t>Employee reports incident to their immediate supervisor</a:t>
          </a:r>
        </a:p>
      </dgm:t>
    </dgm:pt>
    <dgm:pt modelId="{A17F19E7-4CB5-4E22-A63D-B771D08FBE29}" type="parTrans" cxnId="{BC60CCAC-BB68-420B-B111-F91ABA4DBC9C}">
      <dgm:prSet/>
      <dgm:spPr/>
      <dgm:t>
        <a:bodyPr/>
        <a:lstStyle/>
        <a:p>
          <a:endParaRPr lang="en-US">
            <a:latin typeface="Garamond" panose="02020404030301010803" pitchFamily="18" charset="0"/>
          </a:endParaRPr>
        </a:p>
      </dgm:t>
    </dgm:pt>
    <dgm:pt modelId="{438E6D2A-DFD5-4E37-B265-58899AB607B9}" type="sibTrans" cxnId="{BC60CCAC-BB68-420B-B111-F91ABA4DBC9C}">
      <dgm:prSet/>
      <dgm:spPr>
        <a:solidFill>
          <a:srgbClr val="A3AD00"/>
        </a:solidFill>
      </dgm:spPr>
      <dgm:t>
        <a:bodyPr/>
        <a:lstStyle/>
        <a:p>
          <a:endParaRPr lang="en-US">
            <a:latin typeface="Garamond" panose="02020404030301010803" pitchFamily="18" charset="0"/>
          </a:endParaRPr>
        </a:p>
      </dgm:t>
    </dgm:pt>
    <dgm:pt modelId="{743C2542-EC63-4973-8EDC-5E1BF0D27E5D}">
      <dgm:prSet/>
      <dgm:spPr>
        <a:solidFill>
          <a:srgbClr val="F5AA00"/>
        </a:solidFill>
      </dgm:spPr>
      <dgm:t>
        <a:bodyPr/>
        <a:lstStyle/>
        <a:p>
          <a:r>
            <a:rPr lang="en-US" dirty="0">
              <a:solidFill>
                <a:schemeClr val="tx1"/>
              </a:solidFill>
              <a:latin typeface="Garamond" panose="02020404030301010803" pitchFamily="18" charset="0"/>
            </a:rPr>
            <a:t>Employee contacts Company Nurse </a:t>
          </a:r>
        </a:p>
      </dgm:t>
    </dgm:pt>
    <dgm:pt modelId="{4E74A24B-36A8-4C07-894B-FD93CD7BB0B7}" type="parTrans" cxnId="{6F6C1709-1859-4B7D-991D-71738C26DE1D}">
      <dgm:prSet/>
      <dgm:spPr/>
      <dgm:t>
        <a:bodyPr/>
        <a:lstStyle/>
        <a:p>
          <a:endParaRPr lang="en-US">
            <a:latin typeface="Garamond" panose="02020404030301010803" pitchFamily="18" charset="0"/>
          </a:endParaRPr>
        </a:p>
      </dgm:t>
    </dgm:pt>
    <dgm:pt modelId="{DDEBC58A-6D95-4C79-B4B0-1DAE5F57DDF7}" type="sibTrans" cxnId="{6F6C1709-1859-4B7D-991D-71738C26DE1D}">
      <dgm:prSet/>
      <dgm:spPr>
        <a:solidFill>
          <a:srgbClr val="F5AA00"/>
        </a:solidFill>
        <a:ln>
          <a:solidFill>
            <a:schemeClr val="tx1"/>
          </a:solidFill>
        </a:ln>
      </dgm:spPr>
      <dgm:t>
        <a:bodyPr/>
        <a:lstStyle/>
        <a:p>
          <a:endParaRPr lang="en-US">
            <a:latin typeface="Garamond" panose="02020404030301010803" pitchFamily="18" charset="0"/>
          </a:endParaRPr>
        </a:p>
      </dgm:t>
    </dgm:pt>
    <dgm:pt modelId="{F1058292-E7F4-4AD4-B1B8-2D2FD450909D}">
      <dgm:prSet/>
      <dgm:spPr/>
      <dgm:t>
        <a:bodyPr/>
        <a:lstStyle/>
        <a:p>
          <a:r>
            <a:rPr lang="en-US" dirty="0">
              <a:solidFill>
                <a:schemeClr val="bg2"/>
              </a:solidFill>
              <a:latin typeface="Garamond" panose="02020404030301010803" pitchFamily="18" charset="0"/>
            </a:rPr>
            <a:t>Employee follows care guidance provided by Company Nurse</a:t>
          </a:r>
        </a:p>
      </dgm:t>
    </dgm:pt>
    <dgm:pt modelId="{725596E2-87AB-4F6F-949B-8CA26C7C3839}" type="parTrans" cxnId="{57C08997-9842-4C51-A023-271A281EC37D}">
      <dgm:prSet/>
      <dgm:spPr/>
      <dgm:t>
        <a:bodyPr/>
        <a:lstStyle/>
        <a:p>
          <a:endParaRPr lang="en-US">
            <a:latin typeface="Garamond" panose="02020404030301010803" pitchFamily="18" charset="0"/>
          </a:endParaRPr>
        </a:p>
      </dgm:t>
    </dgm:pt>
    <dgm:pt modelId="{6C661F05-821C-4FDE-8E02-5F5C911628A1}" type="sibTrans" cxnId="{57C08997-9842-4C51-A023-271A281EC37D}">
      <dgm:prSet/>
      <dgm:spPr/>
      <dgm:t>
        <a:bodyPr/>
        <a:lstStyle/>
        <a:p>
          <a:endParaRPr lang="en-US">
            <a:latin typeface="Garamond" panose="02020404030301010803" pitchFamily="18" charset="0"/>
          </a:endParaRPr>
        </a:p>
      </dgm:t>
    </dgm:pt>
    <dgm:pt modelId="{33B9768A-535A-4ECD-BBAF-BCE50024C8E8}" type="pres">
      <dgm:prSet presAssocID="{213B6ADE-9A1F-4820-BD8F-EFF42EA6DBDF}" presName="Name0" presStyleCnt="0">
        <dgm:presLayoutVars>
          <dgm:dir/>
          <dgm:resizeHandles val="exact"/>
        </dgm:presLayoutVars>
      </dgm:prSet>
      <dgm:spPr/>
    </dgm:pt>
    <dgm:pt modelId="{1C2E2BC6-17F4-4B79-A8B6-5248AD6DB0BC}" type="pres">
      <dgm:prSet presAssocID="{0C9B301F-083E-4180-BAD8-852557515053}" presName="node" presStyleLbl="node1" presStyleIdx="0" presStyleCnt="4" custLinFactNeighborX="-572">
        <dgm:presLayoutVars>
          <dgm:bulletEnabled val="1"/>
        </dgm:presLayoutVars>
      </dgm:prSet>
      <dgm:spPr/>
    </dgm:pt>
    <dgm:pt modelId="{A9E27728-9A88-4176-9353-229F7E358101}" type="pres">
      <dgm:prSet presAssocID="{E5576770-D519-42FE-8637-48DD2543D532}" presName="sibTrans" presStyleLbl="sibTrans2D1" presStyleIdx="0" presStyleCnt="3"/>
      <dgm:spPr/>
    </dgm:pt>
    <dgm:pt modelId="{17B45A76-907B-4D80-84E7-A58AC1A0F8CA}" type="pres">
      <dgm:prSet presAssocID="{E5576770-D519-42FE-8637-48DD2543D532}" presName="connectorText" presStyleLbl="sibTrans2D1" presStyleIdx="0" presStyleCnt="3"/>
      <dgm:spPr/>
    </dgm:pt>
    <dgm:pt modelId="{F13F8519-5158-4F92-941B-5C47049EC34B}" type="pres">
      <dgm:prSet presAssocID="{728CAAF7-7774-40E8-884E-516909DBC449}" presName="node" presStyleLbl="node1" presStyleIdx="1" presStyleCnt="4">
        <dgm:presLayoutVars>
          <dgm:bulletEnabled val="1"/>
        </dgm:presLayoutVars>
      </dgm:prSet>
      <dgm:spPr/>
    </dgm:pt>
    <dgm:pt modelId="{3FF497A8-4659-4936-9ECD-9C23D015BAEF}" type="pres">
      <dgm:prSet presAssocID="{438E6D2A-DFD5-4E37-B265-58899AB607B9}" presName="sibTrans" presStyleLbl="sibTrans2D1" presStyleIdx="1" presStyleCnt="3"/>
      <dgm:spPr/>
    </dgm:pt>
    <dgm:pt modelId="{933706CB-EECF-4CAA-AE37-86B0565E4331}" type="pres">
      <dgm:prSet presAssocID="{438E6D2A-DFD5-4E37-B265-58899AB607B9}" presName="connectorText" presStyleLbl="sibTrans2D1" presStyleIdx="1" presStyleCnt="3"/>
      <dgm:spPr/>
    </dgm:pt>
    <dgm:pt modelId="{9F0D0589-61EC-4544-869F-B44807503301}" type="pres">
      <dgm:prSet presAssocID="{743C2542-EC63-4973-8EDC-5E1BF0D27E5D}" presName="node" presStyleLbl="node1" presStyleIdx="2" presStyleCnt="4">
        <dgm:presLayoutVars>
          <dgm:bulletEnabled val="1"/>
        </dgm:presLayoutVars>
      </dgm:prSet>
      <dgm:spPr/>
    </dgm:pt>
    <dgm:pt modelId="{EA9B4402-2CE4-44EE-8D7E-BC0D1115F7CB}" type="pres">
      <dgm:prSet presAssocID="{DDEBC58A-6D95-4C79-B4B0-1DAE5F57DDF7}" presName="sibTrans" presStyleLbl="sibTrans2D1" presStyleIdx="2" presStyleCnt="3"/>
      <dgm:spPr/>
    </dgm:pt>
    <dgm:pt modelId="{BDC2345D-F4AC-4E86-8193-DCB8B4FE0F24}" type="pres">
      <dgm:prSet presAssocID="{DDEBC58A-6D95-4C79-B4B0-1DAE5F57DDF7}" presName="connectorText" presStyleLbl="sibTrans2D1" presStyleIdx="2" presStyleCnt="3"/>
      <dgm:spPr/>
    </dgm:pt>
    <dgm:pt modelId="{4F3C5BBF-E0B4-46C9-8D8D-5A5ADCE6BB1C}" type="pres">
      <dgm:prSet presAssocID="{F1058292-E7F4-4AD4-B1B8-2D2FD450909D}" presName="node" presStyleLbl="node1" presStyleIdx="3" presStyleCnt="4">
        <dgm:presLayoutVars>
          <dgm:bulletEnabled val="1"/>
        </dgm:presLayoutVars>
      </dgm:prSet>
      <dgm:spPr/>
    </dgm:pt>
  </dgm:ptLst>
  <dgm:cxnLst>
    <dgm:cxn modelId="{6F6C1709-1859-4B7D-991D-71738C26DE1D}" srcId="{213B6ADE-9A1F-4820-BD8F-EFF42EA6DBDF}" destId="{743C2542-EC63-4973-8EDC-5E1BF0D27E5D}" srcOrd="2" destOrd="0" parTransId="{4E74A24B-36A8-4C07-894B-FD93CD7BB0B7}" sibTransId="{DDEBC58A-6D95-4C79-B4B0-1DAE5F57DDF7}"/>
    <dgm:cxn modelId="{CDB4E81B-2B0C-4B3E-98A1-D4DA00DF3FD5}" type="presOf" srcId="{728CAAF7-7774-40E8-884E-516909DBC449}" destId="{F13F8519-5158-4F92-941B-5C47049EC34B}" srcOrd="0" destOrd="0" presId="urn:microsoft.com/office/officeart/2005/8/layout/process1"/>
    <dgm:cxn modelId="{E1A26B2C-511C-4F53-B6FF-2F86EECCE829}" type="presOf" srcId="{DDEBC58A-6D95-4C79-B4B0-1DAE5F57DDF7}" destId="{BDC2345D-F4AC-4E86-8193-DCB8B4FE0F24}" srcOrd="1" destOrd="0" presId="urn:microsoft.com/office/officeart/2005/8/layout/process1"/>
    <dgm:cxn modelId="{0146067C-872F-46AB-8C9A-1631EFB16C4E}" type="presOf" srcId="{213B6ADE-9A1F-4820-BD8F-EFF42EA6DBDF}" destId="{33B9768A-535A-4ECD-BBAF-BCE50024C8E8}" srcOrd="0" destOrd="0" presId="urn:microsoft.com/office/officeart/2005/8/layout/process1"/>
    <dgm:cxn modelId="{4C1DEC82-05D0-4F33-BCB1-817C6CF80AE3}" type="presOf" srcId="{F1058292-E7F4-4AD4-B1B8-2D2FD450909D}" destId="{4F3C5BBF-E0B4-46C9-8D8D-5A5ADCE6BB1C}" srcOrd="0" destOrd="0" presId="urn:microsoft.com/office/officeart/2005/8/layout/process1"/>
    <dgm:cxn modelId="{BFDEA18C-1A75-4034-ADB5-13363B624D3B}" type="presOf" srcId="{0C9B301F-083E-4180-BAD8-852557515053}" destId="{1C2E2BC6-17F4-4B79-A8B6-5248AD6DB0BC}" srcOrd="0" destOrd="0" presId="urn:microsoft.com/office/officeart/2005/8/layout/process1"/>
    <dgm:cxn modelId="{07D48793-C1AA-4E98-BEA4-4E7CDDF923C4}" type="presOf" srcId="{E5576770-D519-42FE-8637-48DD2543D532}" destId="{17B45A76-907B-4D80-84E7-A58AC1A0F8CA}" srcOrd="1" destOrd="0" presId="urn:microsoft.com/office/officeart/2005/8/layout/process1"/>
    <dgm:cxn modelId="{57C08997-9842-4C51-A023-271A281EC37D}" srcId="{213B6ADE-9A1F-4820-BD8F-EFF42EA6DBDF}" destId="{F1058292-E7F4-4AD4-B1B8-2D2FD450909D}" srcOrd="3" destOrd="0" parTransId="{725596E2-87AB-4F6F-949B-8CA26C7C3839}" sibTransId="{6C661F05-821C-4FDE-8E02-5F5C911628A1}"/>
    <dgm:cxn modelId="{96DA4B9A-C304-41E0-93D8-09016E85114F}" type="presOf" srcId="{438E6D2A-DFD5-4E37-B265-58899AB607B9}" destId="{3FF497A8-4659-4936-9ECD-9C23D015BAEF}" srcOrd="0" destOrd="0" presId="urn:microsoft.com/office/officeart/2005/8/layout/process1"/>
    <dgm:cxn modelId="{5B6B589E-D28F-416B-AD9E-1B34DAF647FD}" type="presOf" srcId="{743C2542-EC63-4973-8EDC-5E1BF0D27E5D}" destId="{9F0D0589-61EC-4544-869F-B44807503301}" srcOrd="0" destOrd="0" presId="urn:microsoft.com/office/officeart/2005/8/layout/process1"/>
    <dgm:cxn modelId="{82CF72A9-7C23-450A-8053-DEC6B99FEA18}" type="presOf" srcId="{438E6D2A-DFD5-4E37-B265-58899AB607B9}" destId="{933706CB-EECF-4CAA-AE37-86B0565E4331}" srcOrd="1" destOrd="0" presId="urn:microsoft.com/office/officeart/2005/8/layout/process1"/>
    <dgm:cxn modelId="{BC60CCAC-BB68-420B-B111-F91ABA4DBC9C}" srcId="{213B6ADE-9A1F-4820-BD8F-EFF42EA6DBDF}" destId="{728CAAF7-7774-40E8-884E-516909DBC449}" srcOrd="1" destOrd="0" parTransId="{A17F19E7-4CB5-4E22-A63D-B771D08FBE29}" sibTransId="{438E6D2A-DFD5-4E37-B265-58899AB607B9}"/>
    <dgm:cxn modelId="{BCD7DAC3-7998-4B09-8904-5FC9198A443D}" type="presOf" srcId="{DDEBC58A-6D95-4C79-B4B0-1DAE5F57DDF7}" destId="{EA9B4402-2CE4-44EE-8D7E-BC0D1115F7CB}" srcOrd="0" destOrd="0" presId="urn:microsoft.com/office/officeart/2005/8/layout/process1"/>
    <dgm:cxn modelId="{44C103C8-416D-499F-861A-B621BEE69726}" type="presOf" srcId="{E5576770-D519-42FE-8637-48DD2543D532}" destId="{A9E27728-9A88-4176-9353-229F7E358101}" srcOrd="0" destOrd="0" presId="urn:microsoft.com/office/officeart/2005/8/layout/process1"/>
    <dgm:cxn modelId="{F05A12E0-7D0F-4686-B9DF-5EDF45BDBC03}" srcId="{213B6ADE-9A1F-4820-BD8F-EFF42EA6DBDF}" destId="{0C9B301F-083E-4180-BAD8-852557515053}" srcOrd="0" destOrd="0" parTransId="{C5B1B6EC-4994-4F60-937F-704C2B790DE6}" sibTransId="{E5576770-D519-42FE-8637-48DD2543D532}"/>
    <dgm:cxn modelId="{D3BBC83D-5BE0-4623-AB30-E3E424BB4445}" type="presParOf" srcId="{33B9768A-535A-4ECD-BBAF-BCE50024C8E8}" destId="{1C2E2BC6-17F4-4B79-A8B6-5248AD6DB0BC}" srcOrd="0" destOrd="0" presId="urn:microsoft.com/office/officeart/2005/8/layout/process1"/>
    <dgm:cxn modelId="{08207B3B-191E-4E59-9F16-91D92C804F1A}" type="presParOf" srcId="{33B9768A-535A-4ECD-BBAF-BCE50024C8E8}" destId="{A9E27728-9A88-4176-9353-229F7E358101}" srcOrd="1" destOrd="0" presId="urn:microsoft.com/office/officeart/2005/8/layout/process1"/>
    <dgm:cxn modelId="{D55425E7-4E62-4646-B61E-1C87696AFF3A}" type="presParOf" srcId="{A9E27728-9A88-4176-9353-229F7E358101}" destId="{17B45A76-907B-4D80-84E7-A58AC1A0F8CA}" srcOrd="0" destOrd="0" presId="urn:microsoft.com/office/officeart/2005/8/layout/process1"/>
    <dgm:cxn modelId="{AB6C7E89-83CF-4196-97A3-0EDB096A173E}" type="presParOf" srcId="{33B9768A-535A-4ECD-BBAF-BCE50024C8E8}" destId="{F13F8519-5158-4F92-941B-5C47049EC34B}" srcOrd="2" destOrd="0" presId="urn:microsoft.com/office/officeart/2005/8/layout/process1"/>
    <dgm:cxn modelId="{87DB68A3-8BC9-4148-8964-07847BAF14C1}" type="presParOf" srcId="{33B9768A-535A-4ECD-BBAF-BCE50024C8E8}" destId="{3FF497A8-4659-4936-9ECD-9C23D015BAEF}" srcOrd="3" destOrd="0" presId="urn:microsoft.com/office/officeart/2005/8/layout/process1"/>
    <dgm:cxn modelId="{86366FA3-92B1-4AFD-9CD0-9DC3E81BF55D}" type="presParOf" srcId="{3FF497A8-4659-4936-9ECD-9C23D015BAEF}" destId="{933706CB-EECF-4CAA-AE37-86B0565E4331}" srcOrd="0" destOrd="0" presId="urn:microsoft.com/office/officeart/2005/8/layout/process1"/>
    <dgm:cxn modelId="{41653FD3-8C9B-4A85-90F7-D1082F3CF78A}" type="presParOf" srcId="{33B9768A-535A-4ECD-BBAF-BCE50024C8E8}" destId="{9F0D0589-61EC-4544-869F-B44807503301}" srcOrd="4" destOrd="0" presId="urn:microsoft.com/office/officeart/2005/8/layout/process1"/>
    <dgm:cxn modelId="{EB6FE4FA-861A-4EC8-9DE4-D4A499240BD6}" type="presParOf" srcId="{33B9768A-535A-4ECD-BBAF-BCE50024C8E8}" destId="{EA9B4402-2CE4-44EE-8D7E-BC0D1115F7CB}" srcOrd="5" destOrd="0" presId="urn:microsoft.com/office/officeart/2005/8/layout/process1"/>
    <dgm:cxn modelId="{F3BEF189-A549-41EF-BD06-DE8D23FEC9E4}" type="presParOf" srcId="{EA9B4402-2CE4-44EE-8D7E-BC0D1115F7CB}" destId="{BDC2345D-F4AC-4E86-8193-DCB8B4FE0F24}" srcOrd="0" destOrd="0" presId="urn:microsoft.com/office/officeart/2005/8/layout/process1"/>
    <dgm:cxn modelId="{9CDCC803-F017-41D0-8518-55AD02EA367B}" type="presParOf" srcId="{33B9768A-535A-4ECD-BBAF-BCE50024C8E8}" destId="{4F3C5BBF-E0B4-46C9-8D8D-5A5ADCE6BB1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476E8-BDFC-4D4F-A6A7-FA2D53DE7802}" type="doc">
      <dgm:prSet loTypeId="urn:microsoft.com/office/officeart/2005/8/layout/process1" loCatId="process" qsTypeId="urn:microsoft.com/office/officeart/2005/8/quickstyle/simple1" qsCatId="simple" csTypeId="urn:microsoft.com/office/officeart/2005/8/colors/colorful4" csCatId="colorful" phldr="1"/>
      <dgm:spPr/>
    </dgm:pt>
    <dgm:pt modelId="{BF72DD9D-ADB5-426F-B171-F879CA30F0DC}">
      <dgm:prSet phldrT="[Text]" custT="1"/>
      <dgm:spPr>
        <a:solidFill>
          <a:srgbClr val="7C2130"/>
        </a:solidFill>
      </dgm:spPr>
      <dgm:t>
        <a:bodyPr/>
        <a:lstStyle/>
        <a:p>
          <a:r>
            <a:rPr lang="en-US" sz="2000" dirty="0">
              <a:latin typeface="Garamond" panose="02020404030301010803" pitchFamily="18" charset="0"/>
            </a:rPr>
            <a:t>Employee Completes/ Managers Collects:</a:t>
          </a:r>
        </a:p>
      </dgm:t>
    </dgm:pt>
    <dgm:pt modelId="{35BCAA7B-A392-4574-98CD-A5211398F72A}" type="parTrans" cxnId="{10BFB6C4-9E1F-49E0-AD1A-B90F32F60076}">
      <dgm:prSet/>
      <dgm:spPr/>
      <dgm:t>
        <a:bodyPr/>
        <a:lstStyle/>
        <a:p>
          <a:endParaRPr lang="en-US" sz="2000">
            <a:latin typeface="Garamond" panose="02020404030301010803" pitchFamily="18" charset="0"/>
          </a:endParaRPr>
        </a:p>
      </dgm:t>
    </dgm:pt>
    <dgm:pt modelId="{E9A9DC8F-709B-446E-B6A2-802CE96D3417}" type="sibTrans" cxnId="{10BFB6C4-9E1F-49E0-AD1A-B90F32F60076}">
      <dgm:prSet custT="1"/>
      <dgm:spPr>
        <a:solidFill>
          <a:srgbClr val="7C2130"/>
        </a:solidFill>
      </dgm:spPr>
      <dgm:t>
        <a:bodyPr/>
        <a:lstStyle/>
        <a:p>
          <a:endParaRPr lang="en-US" sz="1600">
            <a:latin typeface="Garamond" panose="02020404030301010803" pitchFamily="18" charset="0"/>
          </a:endParaRPr>
        </a:p>
      </dgm:t>
    </dgm:pt>
    <dgm:pt modelId="{2D380BDC-65A4-46B0-9C26-55A0197A0D8F}">
      <dgm:prSet phldrT="[Text]" custT="1"/>
      <dgm:spPr>
        <a:solidFill>
          <a:srgbClr val="A3AD00"/>
        </a:solidFill>
      </dgm:spPr>
      <dgm:t>
        <a:bodyPr/>
        <a:lstStyle/>
        <a:p>
          <a:r>
            <a:rPr lang="en-US" sz="2000" dirty="0">
              <a:latin typeface="Garamond" panose="02020404030301010803" pitchFamily="18" charset="0"/>
            </a:rPr>
            <a:t>Manager Completes:</a:t>
          </a:r>
        </a:p>
        <a:p>
          <a:r>
            <a:rPr lang="en-US" sz="2000" dirty="0">
              <a:latin typeface="Garamond" panose="02020404030301010803" pitchFamily="18" charset="0"/>
            </a:rPr>
            <a:t>Managers Report of Occupational Injury/Illness</a:t>
          </a:r>
        </a:p>
      </dgm:t>
    </dgm:pt>
    <dgm:pt modelId="{A9816D76-C6FB-4208-87F4-37E10B3FAD28}" type="parTrans" cxnId="{574CF6B5-34E4-4BD4-9D0B-487EF31B2C57}">
      <dgm:prSet/>
      <dgm:spPr/>
      <dgm:t>
        <a:bodyPr/>
        <a:lstStyle/>
        <a:p>
          <a:endParaRPr lang="en-US" sz="2000">
            <a:latin typeface="Garamond" panose="02020404030301010803" pitchFamily="18" charset="0"/>
          </a:endParaRPr>
        </a:p>
      </dgm:t>
    </dgm:pt>
    <dgm:pt modelId="{6C112472-65D6-46AB-AFB0-F785439F578A}" type="sibTrans" cxnId="{574CF6B5-34E4-4BD4-9D0B-487EF31B2C57}">
      <dgm:prSet custT="1"/>
      <dgm:spPr>
        <a:solidFill>
          <a:srgbClr val="A3AD00"/>
        </a:solidFill>
      </dgm:spPr>
      <dgm:t>
        <a:bodyPr/>
        <a:lstStyle/>
        <a:p>
          <a:endParaRPr lang="en-US" sz="1600">
            <a:latin typeface="Garamond" panose="02020404030301010803" pitchFamily="18" charset="0"/>
          </a:endParaRPr>
        </a:p>
      </dgm:t>
    </dgm:pt>
    <dgm:pt modelId="{9DC9B936-63F7-43AC-805D-310BCB06A878}">
      <dgm:prSet phldrT="[Text]" custT="1"/>
      <dgm:spPr>
        <a:solidFill>
          <a:srgbClr val="55294D"/>
        </a:solidFill>
      </dgm:spPr>
      <dgm:t>
        <a:bodyPr anchor="t"/>
        <a:lstStyle/>
        <a:p>
          <a:r>
            <a:rPr lang="en-US" sz="2000" dirty="0">
              <a:latin typeface="Garamond" panose="02020404030301010803" pitchFamily="18" charset="0"/>
            </a:rPr>
            <a:t>Submit all information to Risk Management within 24 hours</a:t>
          </a:r>
        </a:p>
      </dgm:t>
    </dgm:pt>
    <dgm:pt modelId="{502CFB00-12EF-4D3E-813D-6418552AF585}" type="parTrans" cxnId="{D5B77738-8B5F-47D7-BC91-9879D75D783E}">
      <dgm:prSet/>
      <dgm:spPr/>
      <dgm:t>
        <a:bodyPr/>
        <a:lstStyle/>
        <a:p>
          <a:endParaRPr lang="en-US" sz="2000">
            <a:latin typeface="Garamond" panose="02020404030301010803" pitchFamily="18" charset="0"/>
          </a:endParaRPr>
        </a:p>
      </dgm:t>
    </dgm:pt>
    <dgm:pt modelId="{C218B7B3-6C20-43E1-AC49-575BDBF78059}" type="sibTrans" cxnId="{D5B77738-8B5F-47D7-BC91-9879D75D783E}">
      <dgm:prSet/>
      <dgm:spPr/>
      <dgm:t>
        <a:bodyPr/>
        <a:lstStyle/>
        <a:p>
          <a:endParaRPr lang="en-US" sz="2000">
            <a:latin typeface="Garamond" panose="02020404030301010803" pitchFamily="18" charset="0"/>
          </a:endParaRPr>
        </a:p>
      </dgm:t>
    </dgm:pt>
    <dgm:pt modelId="{E1CF44BF-A5AB-41A0-8C7B-192635F78F97}">
      <dgm:prSet phldrT="[Text]" custT="1"/>
      <dgm:spPr>
        <a:solidFill>
          <a:srgbClr val="7C2130"/>
        </a:solidFill>
      </dgm:spPr>
      <dgm:t>
        <a:bodyPr/>
        <a:lstStyle/>
        <a:p>
          <a:r>
            <a:rPr lang="en-US" sz="1600" dirty="0">
              <a:latin typeface="Garamond" panose="02020404030301010803" pitchFamily="18" charset="0"/>
            </a:rPr>
            <a:t>Call Company Nurse</a:t>
          </a:r>
        </a:p>
      </dgm:t>
    </dgm:pt>
    <dgm:pt modelId="{AC701534-C32F-4BE7-858B-ACF7EE5B501F}" type="parTrans" cxnId="{08286DC2-3207-4480-BDE0-7A64E5C5C301}">
      <dgm:prSet/>
      <dgm:spPr/>
      <dgm:t>
        <a:bodyPr/>
        <a:lstStyle/>
        <a:p>
          <a:endParaRPr lang="en-US" sz="2000">
            <a:latin typeface="Garamond" panose="02020404030301010803" pitchFamily="18" charset="0"/>
          </a:endParaRPr>
        </a:p>
      </dgm:t>
    </dgm:pt>
    <dgm:pt modelId="{FC06505F-9715-4C25-B617-AFD8BA7B602D}" type="sibTrans" cxnId="{08286DC2-3207-4480-BDE0-7A64E5C5C301}">
      <dgm:prSet/>
      <dgm:spPr/>
      <dgm:t>
        <a:bodyPr/>
        <a:lstStyle/>
        <a:p>
          <a:endParaRPr lang="en-US" sz="2000">
            <a:latin typeface="Garamond" panose="02020404030301010803" pitchFamily="18" charset="0"/>
          </a:endParaRPr>
        </a:p>
      </dgm:t>
    </dgm:pt>
    <dgm:pt modelId="{3C5A617F-4C2A-419A-BF0C-F6FB82CAB92B}">
      <dgm:prSet phldrT="[Text]" custT="1"/>
      <dgm:spPr>
        <a:solidFill>
          <a:srgbClr val="7C2130"/>
        </a:solidFill>
      </dgm:spPr>
      <dgm:t>
        <a:bodyPr/>
        <a:lstStyle/>
        <a:p>
          <a:r>
            <a:rPr lang="en-US" sz="1600" dirty="0">
              <a:latin typeface="Garamond" panose="02020404030301010803" pitchFamily="18" charset="0"/>
            </a:rPr>
            <a:t>Declination of Treatment</a:t>
          </a:r>
        </a:p>
      </dgm:t>
    </dgm:pt>
    <dgm:pt modelId="{0C823364-E805-4000-BA25-A3E781ED9AFA}" type="parTrans" cxnId="{B4BD4F19-ECC3-4D40-A332-8FD90149AE72}">
      <dgm:prSet/>
      <dgm:spPr/>
      <dgm:t>
        <a:bodyPr/>
        <a:lstStyle/>
        <a:p>
          <a:endParaRPr lang="en-US" sz="2000">
            <a:latin typeface="Garamond" panose="02020404030301010803" pitchFamily="18" charset="0"/>
          </a:endParaRPr>
        </a:p>
      </dgm:t>
    </dgm:pt>
    <dgm:pt modelId="{27022C17-8B6A-4B38-9372-0C6335B709FA}" type="sibTrans" cxnId="{B4BD4F19-ECC3-4D40-A332-8FD90149AE72}">
      <dgm:prSet/>
      <dgm:spPr/>
      <dgm:t>
        <a:bodyPr/>
        <a:lstStyle/>
        <a:p>
          <a:endParaRPr lang="en-US" sz="2000">
            <a:latin typeface="Garamond" panose="02020404030301010803" pitchFamily="18" charset="0"/>
          </a:endParaRPr>
        </a:p>
      </dgm:t>
    </dgm:pt>
    <dgm:pt modelId="{2C7DCC9A-DA61-4401-9F94-064340557CD2}">
      <dgm:prSet phldrT="[Text]" custT="1"/>
      <dgm:spPr>
        <a:solidFill>
          <a:srgbClr val="A3AD00"/>
        </a:solidFill>
      </dgm:spPr>
      <dgm:t>
        <a:bodyPr/>
        <a:lstStyle/>
        <a:p>
          <a:r>
            <a:rPr lang="en-US" sz="1600" dirty="0">
              <a:latin typeface="Garamond" panose="02020404030301010803" pitchFamily="18" charset="0"/>
            </a:rPr>
            <a:t>Take pictures of where the incident took place</a:t>
          </a:r>
        </a:p>
      </dgm:t>
    </dgm:pt>
    <dgm:pt modelId="{A845A545-2C73-44DD-A5D7-024F665669FC}" type="parTrans" cxnId="{B9FA5735-B429-4A54-9698-A8040073BB66}">
      <dgm:prSet/>
      <dgm:spPr/>
      <dgm:t>
        <a:bodyPr/>
        <a:lstStyle/>
        <a:p>
          <a:endParaRPr lang="en-US" sz="2000"/>
        </a:p>
      </dgm:t>
    </dgm:pt>
    <dgm:pt modelId="{FE4399F5-E0B7-47B4-8ABE-D2ECC1F04386}" type="sibTrans" cxnId="{B9FA5735-B429-4A54-9698-A8040073BB66}">
      <dgm:prSet/>
      <dgm:spPr/>
      <dgm:t>
        <a:bodyPr/>
        <a:lstStyle/>
        <a:p>
          <a:endParaRPr lang="en-US" sz="2000"/>
        </a:p>
      </dgm:t>
    </dgm:pt>
    <dgm:pt modelId="{04C923F2-E3EA-4F46-ADE7-BC24482E2801}">
      <dgm:prSet phldrT="[Text]" custT="1"/>
      <dgm:spPr>
        <a:solidFill>
          <a:srgbClr val="A3AD00"/>
        </a:solidFill>
      </dgm:spPr>
      <dgm:t>
        <a:bodyPr/>
        <a:lstStyle/>
        <a:p>
          <a:r>
            <a:rPr lang="en-US" sz="1600" dirty="0">
              <a:latin typeface="Garamond" panose="02020404030301010803" pitchFamily="18" charset="0"/>
            </a:rPr>
            <a:t>Secure any equipment involved</a:t>
          </a:r>
        </a:p>
      </dgm:t>
    </dgm:pt>
    <dgm:pt modelId="{345F85EC-B15D-4FE6-A458-D1147136D8FC}" type="parTrans" cxnId="{CB22F2D3-71F9-41EA-85DD-5BCBD87CAC0D}">
      <dgm:prSet/>
      <dgm:spPr/>
      <dgm:t>
        <a:bodyPr/>
        <a:lstStyle/>
        <a:p>
          <a:endParaRPr lang="en-US" sz="2000"/>
        </a:p>
      </dgm:t>
    </dgm:pt>
    <dgm:pt modelId="{CFA28B57-2AD2-4015-A3B9-80CE3D53F64A}" type="sibTrans" cxnId="{CB22F2D3-71F9-41EA-85DD-5BCBD87CAC0D}">
      <dgm:prSet/>
      <dgm:spPr/>
      <dgm:t>
        <a:bodyPr/>
        <a:lstStyle/>
        <a:p>
          <a:endParaRPr lang="en-US" sz="2000"/>
        </a:p>
      </dgm:t>
    </dgm:pt>
    <dgm:pt modelId="{9D7B141F-78F0-4DE6-A4E4-AF7671FC9714}">
      <dgm:prSet phldrT="[Text]" custT="1"/>
      <dgm:spPr>
        <a:solidFill>
          <a:srgbClr val="A3AD00"/>
        </a:solidFill>
      </dgm:spPr>
      <dgm:t>
        <a:bodyPr/>
        <a:lstStyle/>
        <a:p>
          <a:r>
            <a:rPr lang="en-US" sz="1600" dirty="0">
              <a:latin typeface="Garamond" panose="02020404030301010803" pitchFamily="18" charset="0"/>
            </a:rPr>
            <a:t>Identify witnesses &amp; collect statements</a:t>
          </a:r>
        </a:p>
      </dgm:t>
    </dgm:pt>
    <dgm:pt modelId="{30194B7A-F16C-4906-8776-DEEC8CDD0491}" type="parTrans" cxnId="{CE30A915-61C6-45CA-B4AE-DF17FEE9FF5C}">
      <dgm:prSet/>
      <dgm:spPr/>
      <dgm:t>
        <a:bodyPr/>
        <a:lstStyle/>
        <a:p>
          <a:endParaRPr lang="en-US" sz="2000"/>
        </a:p>
      </dgm:t>
    </dgm:pt>
    <dgm:pt modelId="{D105233F-5C92-44DC-90D8-B9CE06B3A9CD}" type="sibTrans" cxnId="{CE30A915-61C6-45CA-B4AE-DF17FEE9FF5C}">
      <dgm:prSet/>
      <dgm:spPr/>
      <dgm:t>
        <a:bodyPr/>
        <a:lstStyle/>
        <a:p>
          <a:endParaRPr lang="en-US" sz="2000"/>
        </a:p>
      </dgm:t>
    </dgm:pt>
    <dgm:pt modelId="{0CF9529E-E302-40C9-AAEB-EBE8EE77D5F5}">
      <dgm:prSet phldrT="[Text]" custT="1"/>
      <dgm:spPr>
        <a:solidFill>
          <a:srgbClr val="7C2130"/>
        </a:solidFill>
      </dgm:spPr>
      <dgm:t>
        <a:bodyPr/>
        <a:lstStyle/>
        <a:p>
          <a:r>
            <a:rPr lang="en-US" sz="1600" dirty="0">
              <a:latin typeface="Garamond" panose="02020404030301010803" pitchFamily="18" charset="0"/>
            </a:rPr>
            <a:t>DWC-1 and/or</a:t>
          </a:r>
        </a:p>
      </dgm:t>
    </dgm:pt>
    <dgm:pt modelId="{30D15389-C5F1-4C27-9EB3-1DAA0128830C}" type="parTrans" cxnId="{477E1024-5C0C-4EBD-9C55-4465936549F0}">
      <dgm:prSet/>
      <dgm:spPr/>
      <dgm:t>
        <a:bodyPr/>
        <a:lstStyle/>
        <a:p>
          <a:endParaRPr lang="en-US"/>
        </a:p>
      </dgm:t>
    </dgm:pt>
    <dgm:pt modelId="{97F92A3F-F49A-4A19-9FC8-671F60886BE8}" type="sibTrans" cxnId="{477E1024-5C0C-4EBD-9C55-4465936549F0}">
      <dgm:prSet/>
      <dgm:spPr/>
      <dgm:t>
        <a:bodyPr/>
        <a:lstStyle/>
        <a:p>
          <a:endParaRPr lang="en-US"/>
        </a:p>
      </dgm:t>
    </dgm:pt>
    <dgm:pt modelId="{087994CB-C229-4371-BCD5-FEC424C5D68A}" type="pres">
      <dgm:prSet presAssocID="{9BF476E8-BDFC-4D4F-A6A7-FA2D53DE7802}" presName="Name0" presStyleCnt="0">
        <dgm:presLayoutVars>
          <dgm:dir/>
          <dgm:resizeHandles val="exact"/>
        </dgm:presLayoutVars>
      </dgm:prSet>
      <dgm:spPr/>
    </dgm:pt>
    <dgm:pt modelId="{9D519EE5-450E-4318-AE97-1EBF1283C279}" type="pres">
      <dgm:prSet presAssocID="{BF72DD9D-ADB5-426F-B171-F879CA30F0DC}" presName="node" presStyleLbl="node1" presStyleIdx="0" presStyleCnt="3">
        <dgm:presLayoutVars>
          <dgm:bulletEnabled val="1"/>
        </dgm:presLayoutVars>
      </dgm:prSet>
      <dgm:spPr/>
    </dgm:pt>
    <dgm:pt modelId="{6BFF6719-61FB-4228-B35D-D62EA413E71C}" type="pres">
      <dgm:prSet presAssocID="{E9A9DC8F-709B-446E-B6A2-802CE96D3417}" presName="sibTrans" presStyleLbl="sibTrans2D1" presStyleIdx="0" presStyleCnt="2"/>
      <dgm:spPr/>
    </dgm:pt>
    <dgm:pt modelId="{449E26E8-2CEB-40E0-ACC1-1278451772F2}" type="pres">
      <dgm:prSet presAssocID="{E9A9DC8F-709B-446E-B6A2-802CE96D3417}" presName="connectorText" presStyleLbl="sibTrans2D1" presStyleIdx="0" presStyleCnt="2"/>
      <dgm:spPr/>
    </dgm:pt>
    <dgm:pt modelId="{C4557CEF-EABD-48B1-B55F-DA964D00A3A1}" type="pres">
      <dgm:prSet presAssocID="{2D380BDC-65A4-46B0-9C26-55A0197A0D8F}" presName="node" presStyleLbl="node1" presStyleIdx="1" presStyleCnt="3">
        <dgm:presLayoutVars>
          <dgm:bulletEnabled val="1"/>
        </dgm:presLayoutVars>
      </dgm:prSet>
      <dgm:spPr/>
    </dgm:pt>
    <dgm:pt modelId="{4A780F25-AC78-482E-A80C-CBF660CA2771}" type="pres">
      <dgm:prSet presAssocID="{6C112472-65D6-46AB-AFB0-F785439F578A}" presName="sibTrans" presStyleLbl="sibTrans2D1" presStyleIdx="1" presStyleCnt="2"/>
      <dgm:spPr/>
    </dgm:pt>
    <dgm:pt modelId="{7F134B63-B4F1-41C4-8956-F995365434CF}" type="pres">
      <dgm:prSet presAssocID="{6C112472-65D6-46AB-AFB0-F785439F578A}" presName="connectorText" presStyleLbl="sibTrans2D1" presStyleIdx="1" presStyleCnt="2"/>
      <dgm:spPr/>
    </dgm:pt>
    <dgm:pt modelId="{9E3672F4-0E1E-4EB8-9748-26F170DF5351}" type="pres">
      <dgm:prSet presAssocID="{9DC9B936-63F7-43AC-805D-310BCB06A878}" presName="node" presStyleLbl="node1" presStyleIdx="2" presStyleCnt="3" custLinFactNeighborY="-572">
        <dgm:presLayoutVars>
          <dgm:bulletEnabled val="1"/>
        </dgm:presLayoutVars>
      </dgm:prSet>
      <dgm:spPr/>
    </dgm:pt>
  </dgm:ptLst>
  <dgm:cxnLst>
    <dgm:cxn modelId="{CE30A915-61C6-45CA-B4AE-DF17FEE9FF5C}" srcId="{2D380BDC-65A4-46B0-9C26-55A0197A0D8F}" destId="{9D7B141F-78F0-4DE6-A4E4-AF7671FC9714}" srcOrd="2" destOrd="0" parTransId="{30194B7A-F16C-4906-8776-DEEC8CDD0491}" sibTransId="{D105233F-5C92-44DC-90D8-B9CE06B3A9CD}"/>
    <dgm:cxn modelId="{B4BD4F19-ECC3-4D40-A332-8FD90149AE72}" srcId="{BF72DD9D-ADB5-426F-B171-F879CA30F0DC}" destId="{3C5A617F-4C2A-419A-BF0C-F6FB82CAB92B}" srcOrd="2" destOrd="0" parTransId="{0C823364-E805-4000-BA25-A3E781ED9AFA}" sibTransId="{27022C17-8B6A-4B38-9372-0C6335B709FA}"/>
    <dgm:cxn modelId="{477E1024-5C0C-4EBD-9C55-4465936549F0}" srcId="{BF72DD9D-ADB5-426F-B171-F879CA30F0DC}" destId="{0CF9529E-E302-40C9-AAEB-EBE8EE77D5F5}" srcOrd="1" destOrd="0" parTransId="{30D15389-C5F1-4C27-9EB3-1DAA0128830C}" sibTransId="{97F92A3F-F49A-4A19-9FC8-671F60886BE8}"/>
    <dgm:cxn modelId="{C44DCD28-1CAF-4CD9-9ABA-564435D1A726}" type="presOf" srcId="{0CF9529E-E302-40C9-AAEB-EBE8EE77D5F5}" destId="{9D519EE5-450E-4318-AE97-1EBF1283C279}" srcOrd="0" destOrd="2" presId="urn:microsoft.com/office/officeart/2005/8/layout/process1"/>
    <dgm:cxn modelId="{B9FA5735-B429-4A54-9698-A8040073BB66}" srcId="{2D380BDC-65A4-46B0-9C26-55A0197A0D8F}" destId="{2C7DCC9A-DA61-4401-9F94-064340557CD2}" srcOrd="0" destOrd="0" parTransId="{A845A545-2C73-44DD-A5D7-024F665669FC}" sibTransId="{FE4399F5-E0B7-47B4-8ABE-D2ECC1F04386}"/>
    <dgm:cxn modelId="{D5B77738-8B5F-47D7-BC91-9879D75D783E}" srcId="{9BF476E8-BDFC-4D4F-A6A7-FA2D53DE7802}" destId="{9DC9B936-63F7-43AC-805D-310BCB06A878}" srcOrd="2" destOrd="0" parTransId="{502CFB00-12EF-4D3E-813D-6418552AF585}" sibTransId="{C218B7B3-6C20-43E1-AC49-575BDBF78059}"/>
    <dgm:cxn modelId="{1DF5A339-554D-4A79-97A0-EE6010361F7F}" type="presOf" srcId="{9D7B141F-78F0-4DE6-A4E4-AF7671FC9714}" destId="{C4557CEF-EABD-48B1-B55F-DA964D00A3A1}" srcOrd="0" destOrd="3" presId="urn:microsoft.com/office/officeart/2005/8/layout/process1"/>
    <dgm:cxn modelId="{AE1DB348-8A47-4E73-A30A-4F67F7C9BC53}" type="presOf" srcId="{04C923F2-E3EA-4F46-ADE7-BC24482E2801}" destId="{C4557CEF-EABD-48B1-B55F-DA964D00A3A1}" srcOrd="0" destOrd="2" presId="urn:microsoft.com/office/officeart/2005/8/layout/process1"/>
    <dgm:cxn modelId="{A5C77277-2DE7-46D8-B9E9-9FC4D3BE521A}" type="presOf" srcId="{BF72DD9D-ADB5-426F-B171-F879CA30F0DC}" destId="{9D519EE5-450E-4318-AE97-1EBF1283C279}" srcOrd="0" destOrd="0" presId="urn:microsoft.com/office/officeart/2005/8/layout/process1"/>
    <dgm:cxn modelId="{45AA1059-EAA8-4473-847F-C38AD41C538A}" type="presOf" srcId="{E9A9DC8F-709B-446E-B6A2-802CE96D3417}" destId="{449E26E8-2CEB-40E0-ACC1-1278451772F2}" srcOrd="1" destOrd="0" presId="urn:microsoft.com/office/officeart/2005/8/layout/process1"/>
    <dgm:cxn modelId="{9F8B7F7D-401D-42E4-9F60-482537DB02DA}" type="presOf" srcId="{9BF476E8-BDFC-4D4F-A6A7-FA2D53DE7802}" destId="{087994CB-C229-4371-BCD5-FEC424C5D68A}" srcOrd="0" destOrd="0" presId="urn:microsoft.com/office/officeart/2005/8/layout/process1"/>
    <dgm:cxn modelId="{A15F3993-0286-49AA-A154-D504F1F32C22}" type="presOf" srcId="{2D380BDC-65A4-46B0-9C26-55A0197A0D8F}" destId="{C4557CEF-EABD-48B1-B55F-DA964D00A3A1}" srcOrd="0" destOrd="0" presId="urn:microsoft.com/office/officeart/2005/8/layout/process1"/>
    <dgm:cxn modelId="{BA4EF09B-7123-4319-BC0D-5D71B22609C7}" type="presOf" srcId="{3C5A617F-4C2A-419A-BF0C-F6FB82CAB92B}" destId="{9D519EE5-450E-4318-AE97-1EBF1283C279}" srcOrd="0" destOrd="3" presId="urn:microsoft.com/office/officeart/2005/8/layout/process1"/>
    <dgm:cxn modelId="{574CF6B5-34E4-4BD4-9D0B-487EF31B2C57}" srcId="{9BF476E8-BDFC-4D4F-A6A7-FA2D53DE7802}" destId="{2D380BDC-65A4-46B0-9C26-55A0197A0D8F}" srcOrd="1" destOrd="0" parTransId="{A9816D76-C6FB-4208-87F4-37E10B3FAD28}" sibTransId="{6C112472-65D6-46AB-AFB0-F785439F578A}"/>
    <dgm:cxn modelId="{08286DC2-3207-4480-BDE0-7A64E5C5C301}" srcId="{BF72DD9D-ADB5-426F-B171-F879CA30F0DC}" destId="{E1CF44BF-A5AB-41A0-8C7B-192635F78F97}" srcOrd="0" destOrd="0" parTransId="{AC701534-C32F-4BE7-858B-ACF7EE5B501F}" sibTransId="{FC06505F-9715-4C25-B617-AFD8BA7B602D}"/>
    <dgm:cxn modelId="{10BFB6C4-9E1F-49E0-AD1A-B90F32F60076}" srcId="{9BF476E8-BDFC-4D4F-A6A7-FA2D53DE7802}" destId="{BF72DD9D-ADB5-426F-B171-F879CA30F0DC}" srcOrd="0" destOrd="0" parTransId="{35BCAA7B-A392-4574-98CD-A5211398F72A}" sibTransId="{E9A9DC8F-709B-446E-B6A2-802CE96D3417}"/>
    <dgm:cxn modelId="{46F945CF-E072-4706-8ED0-12AB25F91194}" type="presOf" srcId="{E1CF44BF-A5AB-41A0-8C7B-192635F78F97}" destId="{9D519EE5-450E-4318-AE97-1EBF1283C279}" srcOrd="0" destOrd="1" presId="urn:microsoft.com/office/officeart/2005/8/layout/process1"/>
    <dgm:cxn modelId="{80442DD2-5153-444F-B071-66370FC69844}" type="presOf" srcId="{9DC9B936-63F7-43AC-805D-310BCB06A878}" destId="{9E3672F4-0E1E-4EB8-9748-26F170DF5351}" srcOrd="0" destOrd="0" presId="urn:microsoft.com/office/officeart/2005/8/layout/process1"/>
    <dgm:cxn modelId="{CB22F2D3-71F9-41EA-85DD-5BCBD87CAC0D}" srcId="{2D380BDC-65A4-46B0-9C26-55A0197A0D8F}" destId="{04C923F2-E3EA-4F46-ADE7-BC24482E2801}" srcOrd="1" destOrd="0" parTransId="{345F85EC-B15D-4FE6-A458-D1147136D8FC}" sibTransId="{CFA28B57-2AD2-4015-A3B9-80CE3D53F64A}"/>
    <dgm:cxn modelId="{5D6968EB-36CE-464A-92FA-EE7FA46317E6}" type="presOf" srcId="{2C7DCC9A-DA61-4401-9F94-064340557CD2}" destId="{C4557CEF-EABD-48B1-B55F-DA964D00A3A1}" srcOrd="0" destOrd="1" presId="urn:microsoft.com/office/officeart/2005/8/layout/process1"/>
    <dgm:cxn modelId="{7706F2F1-D687-4AD1-9651-B87D3106B931}" type="presOf" srcId="{E9A9DC8F-709B-446E-B6A2-802CE96D3417}" destId="{6BFF6719-61FB-4228-B35D-D62EA413E71C}" srcOrd="0" destOrd="0" presId="urn:microsoft.com/office/officeart/2005/8/layout/process1"/>
    <dgm:cxn modelId="{6D8C47F2-9AAD-4C81-861B-793B6A7FF392}" type="presOf" srcId="{6C112472-65D6-46AB-AFB0-F785439F578A}" destId="{7F134B63-B4F1-41C4-8956-F995365434CF}" srcOrd="1" destOrd="0" presId="urn:microsoft.com/office/officeart/2005/8/layout/process1"/>
    <dgm:cxn modelId="{4976B0F6-0695-4F86-9CBF-519D793EDB52}" type="presOf" srcId="{6C112472-65D6-46AB-AFB0-F785439F578A}" destId="{4A780F25-AC78-482E-A80C-CBF660CA2771}" srcOrd="0" destOrd="0" presId="urn:microsoft.com/office/officeart/2005/8/layout/process1"/>
    <dgm:cxn modelId="{6BD81A80-D518-4FE7-89F0-B87C279B8726}" type="presParOf" srcId="{087994CB-C229-4371-BCD5-FEC424C5D68A}" destId="{9D519EE5-450E-4318-AE97-1EBF1283C279}" srcOrd="0" destOrd="0" presId="urn:microsoft.com/office/officeart/2005/8/layout/process1"/>
    <dgm:cxn modelId="{6E7E9B5C-6E68-4ABC-AB13-CF5A5EC41D5B}" type="presParOf" srcId="{087994CB-C229-4371-BCD5-FEC424C5D68A}" destId="{6BFF6719-61FB-4228-B35D-D62EA413E71C}" srcOrd="1" destOrd="0" presId="urn:microsoft.com/office/officeart/2005/8/layout/process1"/>
    <dgm:cxn modelId="{5B63ACED-934B-42A7-9CE5-7D6F62BB97AA}" type="presParOf" srcId="{6BFF6719-61FB-4228-B35D-D62EA413E71C}" destId="{449E26E8-2CEB-40E0-ACC1-1278451772F2}" srcOrd="0" destOrd="0" presId="urn:microsoft.com/office/officeart/2005/8/layout/process1"/>
    <dgm:cxn modelId="{E0B9324E-4A87-486E-A757-59A8CF21CFE2}" type="presParOf" srcId="{087994CB-C229-4371-BCD5-FEC424C5D68A}" destId="{C4557CEF-EABD-48B1-B55F-DA964D00A3A1}" srcOrd="2" destOrd="0" presId="urn:microsoft.com/office/officeart/2005/8/layout/process1"/>
    <dgm:cxn modelId="{ED957BED-C82D-4A52-9A94-627B638A35D8}" type="presParOf" srcId="{087994CB-C229-4371-BCD5-FEC424C5D68A}" destId="{4A780F25-AC78-482E-A80C-CBF660CA2771}" srcOrd="3" destOrd="0" presId="urn:microsoft.com/office/officeart/2005/8/layout/process1"/>
    <dgm:cxn modelId="{DD422336-06EE-461E-9C7C-52B77604A243}" type="presParOf" srcId="{4A780F25-AC78-482E-A80C-CBF660CA2771}" destId="{7F134B63-B4F1-41C4-8956-F995365434CF}" srcOrd="0" destOrd="0" presId="urn:microsoft.com/office/officeart/2005/8/layout/process1"/>
    <dgm:cxn modelId="{A7E6339A-DFEC-4A0C-BF90-3A1FED66414E}" type="presParOf" srcId="{087994CB-C229-4371-BCD5-FEC424C5D68A}" destId="{9E3672F4-0E1E-4EB8-9748-26F170DF535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E2BC6-17F4-4B79-A8B6-5248AD6DB0BC}">
      <dsp:nvSpPr>
        <dsp:cNvPr id="0" name=""/>
        <dsp:cNvSpPr/>
      </dsp:nvSpPr>
      <dsp:spPr>
        <a:xfrm>
          <a:off x="0" y="396097"/>
          <a:ext cx="1581224" cy="1660285"/>
        </a:xfrm>
        <a:prstGeom prst="roundRect">
          <a:avLst>
            <a:gd name="adj" fmla="val 10000"/>
          </a:avLst>
        </a:prstGeom>
        <a:solidFill>
          <a:srgbClr val="007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aramond" panose="02020404030301010803" pitchFamily="18" charset="0"/>
            </a:rPr>
            <a:t>An incident, injury or illness occurs</a:t>
          </a:r>
        </a:p>
      </dsp:txBody>
      <dsp:txXfrm>
        <a:off x="46312" y="442409"/>
        <a:ext cx="1488600" cy="1567661"/>
      </dsp:txXfrm>
    </dsp:sp>
    <dsp:sp modelId="{A9E27728-9A88-4176-9353-229F7E358101}">
      <dsp:nvSpPr>
        <dsp:cNvPr id="0" name=""/>
        <dsp:cNvSpPr/>
      </dsp:nvSpPr>
      <dsp:spPr>
        <a:xfrm>
          <a:off x="1740250" y="1030168"/>
          <a:ext cx="337136" cy="392143"/>
        </a:xfrm>
        <a:prstGeom prst="rightArrow">
          <a:avLst>
            <a:gd name="adj1" fmla="val 60000"/>
            <a:gd name="adj2" fmla="val 50000"/>
          </a:avLst>
        </a:prstGeom>
        <a:solidFill>
          <a:srgbClr val="00718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Garamond" panose="02020404030301010803" pitchFamily="18" charset="0"/>
          </a:endParaRPr>
        </a:p>
      </dsp:txBody>
      <dsp:txXfrm>
        <a:off x="1740250" y="1108597"/>
        <a:ext cx="235995" cy="235285"/>
      </dsp:txXfrm>
    </dsp:sp>
    <dsp:sp modelId="{F13F8519-5158-4F92-941B-5C47049EC34B}">
      <dsp:nvSpPr>
        <dsp:cNvPr id="0" name=""/>
        <dsp:cNvSpPr/>
      </dsp:nvSpPr>
      <dsp:spPr>
        <a:xfrm>
          <a:off x="2217330" y="396097"/>
          <a:ext cx="1581224" cy="1660285"/>
        </a:xfrm>
        <a:prstGeom prst="roundRect">
          <a:avLst>
            <a:gd name="adj" fmla="val 10000"/>
          </a:avLst>
        </a:prstGeom>
        <a:solidFill>
          <a:srgbClr val="A3A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aramond" panose="02020404030301010803" pitchFamily="18" charset="0"/>
            </a:rPr>
            <a:t>Employee reports incident to their immediate supervisor</a:t>
          </a:r>
        </a:p>
      </dsp:txBody>
      <dsp:txXfrm>
        <a:off x="2263642" y="442409"/>
        <a:ext cx="1488600" cy="1567661"/>
      </dsp:txXfrm>
    </dsp:sp>
    <dsp:sp modelId="{3FF497A8-4659-4936-9ECD-9C23D015BAEF}">
      <dsp:nvSpPr>
        <dsp:cNvPr id="0" name=""/>
        <dsp:cNvSpPr/>
      </dsp:nvSpPr>
      <dsp:spPr>
        <a:xfrm>
          <a:off x="3956677" y="1030168"/>
          <a:ext cx="335219" cy="392143"/>
        </a:xfrm>
        <a:prstGeom prst="rightArrow">
          <a:avLst>
            <a:gd name="adj1" fmla="val 60000"/>
            <a:gd name="adj2" fmla="val 50000"/>
          </a:avLst>
        </a:prstGeom>
        <a:solidFill>
          <a:srgbClr val="A3AD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Garamond" panose="02020404030301010803" pitchFamily="18" charset="0"/>
          </a:endParaRPr>
        </a:p>
      </dsp:txBody>
      <dsp:txXfrm>
        <a:off x="3956677" y="1108597"/>
        <a:ext cx="234653" cy="235285"/>
      </dsp:txXfrm>
    </dsp:sp>
    <dsp:sp modelId="{9F0D0589-61EC-4544-869F-B44807503301}">
      <dsp:nvSpPr>
        <dsp:cNvPr id="0" name=""/>
        <dsp:cNvSpPr/>
      </dsp:nvSpPr>
      <dsp:spPr>
        <a:xfrm>
          <a:off x="4431044" y="396097"/>
          <a:ext cx="1581224" cy="1660285"/>
        </a:xfrm>
        <a:prstGeom prst="roundRect">
          <a:avLst>
            <a:gd name="adj" fmla="val 10000"/>
          </a:avLst>
        </a:prstGeom>
        <a:solidFill>
          <a:srgbClr val="F5AA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Garamond" panose="02020404030301010803" pitchFamily="18" charset="0"/>
            </a:rPr>
            <a:t>Employee contacts Company Nurse </a:t>
          </a:r>
        </a:p>
      </dsp:txBody>
      <dsp:txXfrm>
        <a:off x="4477356" y="442409"/>
        <a:ext cx="1488600" cy="1567661"/>
      </dsp:txXfrm>
    </dsp:sp>
    <dsp:sp modelId="{EA9B4402-2CE4-44EE-8D7E-BC0D1115F7CB}">
      <dsp:nvSpPr>
        <dsp:cNvPr id="0" name=""/>
        <dsp:cNvSpPr/>
      </dsp:nvSpPr>
      <dsp:spPr>
        <a:xfrm>
          <a:off x="6170391" y="1030168"/>
          <a:ext cx="335219" cy="392143"/>
        </a:xfrm>
        <a:prstGeom prst="rightArrow">
          <a:avLst>
            <a:gd name="adj1" fmla="val 60000"/>
            <a:gd name="adj2" fmla="val 50000"/>
          </a:avLst>
        </a:prstGeom>
        <a:solidFill>
          <a:srgbClr val="F5AA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Garamond" panose="02020404030301010803" pitchFamily="18" charset="0"/>
          </a:endParaRPr>
        </a:p>
      </dsp:txBody>
      <dsp:txXfrm>
        <a:off x="6170391" y="1108597"/>
        <a:ext cx="234653" cy="235285"/>
      </dsp:txXfrm>
    </dsp:sp>
    <dsp:sp modelId="{4F3C5BBF-E0B4-46C9-8D8D-5A5ADCE6BB1C}">
      <dsp:nvSpPr>
        <dsp:cNvPr id="0" name=""/>
        <dsp:cNvSpPr/>
      </dsp:nvSpPr>
      <dsp:spPr>
        <a:xfrm>
          <a:off x="6644759" y="396097"/>
          <a:ext cx="1581224" cy="1660285"/>
        </a:xfrm>
        <a:prstGeom prst="roundRect">
          <a:avLst>
            <a:gd name="adj" fmla="val 10000"/>
          </a:avLst>
        </a:prstGeom>
        <a:solidFill>
          <a:schemeClr val="accent2">
            <a:hueOff val="4370641"/>
            <a:satOff val="-42790"/>
            <a:lumOff val="2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2"/>
              </a:solidFill>
              <a:latin typeface="Garamond" panose="02020404030301010803" pitchFamily="18" charset="0"/>
            </a:rPr>
            <a:t>Employee follows care guidance provided by Company Nurse</a:t>
          </a:r>
        </a:p>
      </dsp:txBody>
      <dsp:txXfrm>
        <a:off x="6691071" y="442409"/>
        <a:ext cx="1488600" cy="1567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19EE5-450E-4318-AE97-1EBF1283C279}">
      <dsp:nvSpPr>
        <dsp:cNvPr id="0" name=""/>
        <dsp:cNvSpPr/>
      </dsp:nvSpPr>
      <dsp:spPr>
        <a:xfrm>
          <a:off x="7233" y="169382"/>
          <a:ext cx="2161877" cy="3277860"/>
        </a:xfrm>
        <a:prstGeom prst="roundRect">
          <a:avLst>
            <a:gd name="adj" fmla="val 10000"/>
          </a:avLst>
        </a:prstGeom>
        <a:solidFill>
          <a:srgbClr val="7C2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Garamond" panose="02020404030301010803" pitchFamily="18" charset="0"/>
            </a:rPr>
            <a:t>Employee Completes/ Managers Collects:</a:t>
          </a:r>
        </a:p>
        <a:p>
          <a:pPr marL="171450" lvl="1" indent="-171450" algn="l" defTabSz="711200">
            <a:lnSpc>
              <a:spcPct val="90000"/>
            </a:lnSpc>
            <a:spcBef>
              <a:spcPct val="0"/>
            </a:spcBef>
            <a:spcAft>
              <a:spcPct val="15000"/>
            </a:spcAft>
            <a:buChar char="•"/>
          </a:pPr>
          <a:r>
            <a:rPr lang="en-US" sz="1600" kern="1200" dirty="0">
              <a:latin typeface="Garamond" panose="02020404030301010803" pitchFamily="18" charset="0"/>
            </a:rPr>
            <a:t>Call Company Nurse</a:t>
          </a:r>
        </a:p>
        <a:p>
          <a:pPr marL="171450" lvl="1" indent="-171450" algn="l" defTabSz="711200">
            <a:lnSpc>
              <a:spcPct val="90000"/>
            </a:lnSpc>
            <a:spcBef>
              <a:spcPct val="0"/>
            </a:spcBef>
            <a:spcAft>
              <a:spcPct val="15000"/>
            </a:spcAft>
            <a:buChar char="•"/>
          </a:pPr>
          <a:r>
            <a:rPr lang="en-US" sz="1600" kern="1200" dirty="0">
              <a:latin typeface="Garamond" panose="02020404030301010803" pitchFamily="18" charset="0"/>
            </a:rPr>
            <a:t>DWC-1 and/or</a:t>
          </a:r>
        </a:p>
        <a:p>
          <a:pPr marL="171450" lvl="1" indent="-171450" algn="l" defTabSz="711200">
            <a:lnSpc>
              <a:spcPct val="90000"/>
            </a:lnSpc>
            <a:spcBef>
              <a:spcPct val="0"/>
            </a:spcBef>
            <a:spcAft>
              <a:spcPct val="15000"/>
            </a:spcAft>
            <a:buChar char="•"/>
          </a:pPr>
          <a:r>
            <a:rPr lang="en-US" sz="1600" kern="1200" dirty="0">
              <a:latin typeface="Garamond" panose="02020404030301010803" pitchFamily="18" charset="0"/>
            </a:rPr>
            <a:t>Declination of Treatment</a:t>
          </a:r>
        </a:p>
      </dsp:txBody>
      <dsp:txXfrm>
        <a:off x="70552" y="232701"/>
        <a:ext cx="2035239" cy="3151222"/>
      </dsp:txXfrm>
    </dsp:sp>
    <dsp:sp modelId="{6BFF6719-61FB-4228-B35D-D62EA413E71C}">
      <dsp:nvSpPr>
        <dsp:cNvPr id="0" name=""/>
        <dsp:cNvSpPr/>
      </dsp:nvSpPr>
      <dsp:spPr>
        <a:xfrm>
          <a:off x="2385298" y="1540239"/>
          <a:ext cx="458317" cy="536145"/>
        </a:xfrm>
        <a:prstGeom prst="rightArrow">
          <a:avLst>
            <a:gd name="adj1" fmla="val 60000"/>
            <a:gd name="adj2" fmla="val 50000"/>
          </a:avLst>
        </a:prstGeom>
        <a:solidFill>
          <a:srgbClr val="7C213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Garamond" panose="02020404030301010803" pitchFamily="18" charset="0"/>
          </a:endParaRPr>
        </a:p>
      </dsp:txBody>
      <dsp:txXfrm>
        <a:off x="2385298" y="1647468"/>
        <a:ext cx="320822" cy="321687"/>
      </dsp:txXfrm>
    </dsp:sp>
    <dsp:sp modelId="{C4557CEF-EABD-48B1-B55F-DA964D00A3A1}">
      <dsp:nvSpPr>
        <dsp:cNvPr id="0" name=""/>
        <dsp:cNvSpPr/>
      </dsp:nvSpPr>
      <dsp:spPr>
        <a:xfrm>
          <a:off x="3033861" y="169382"/>
          <a:ext cx="2161877" cy="3277860"/>
        </a:xfrm>
        <a:prstGeom prst="roundRect">
          <a:avLst>
            <a:gd name="adj" fmla="val 10000"/>
          </a:avLst>
        </a:prstGeom>
        <a:solidFill>
          <a:srgbClr val="A3A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Garamond" panose="02020404030301010803" pitchFamily="18" charset="0"/>
            </a:rPr>
            <a:t>Manager Completes:</a:t>
          </a:r>
        </a:p>
        <a:p>
          <a:pPr marL="0" lvl="0" indent="0" algn="l" defTabSz="889000">
            <a:lnSpc>
              <a:spcPct val="90000"/>
            </a:lnSpc>
            <a:spcBef>
              <a:spcPct val="0"/>
            </a:spcBef>
            <a:spcAft>
              <a:spcPct val="35000"/>
            </a:spcAft>
            <a:buNone/>
          </a:pPr>
          <a:r>
            <a:rPr lang="en-US" sz="2000" kern="1200" dirty="0">
              <a:latin typeface="Garamond" panose="02020404030301010803" pitchFamily="18" charset="0"/>
            </a:rPr>
            <a:t>Managers Report of Occupational Injury/Illness</a:t>
          </a:r>
        </a:p>
        <a:p>
          <a:pPr marL="171450" lvl="1" indent="-171450" algn="l" defTabSz="711200">
            <a:lnSpc>
              <a:spcPct val="90000"/>
            </a:lnSpc>
            <a:spcBef>
              <a:spcPct val="0"/>
            </a:spcBef>
            <a:spcAft>
              <a:spcPct val="15000"/>
            </a:spcAft>
            <a:buChar char="•"/>
          </a:pPr>
          <a:r>
            <a:rPr lang="en-US" sz="1600" kern="1200" dirty="0">
              <a:latin typeface="Garamond" panose="02020404030301010803" pitchFamily="18" charset="0"/>
            </a:rPr>
            <a:t>Take pictures of where the incident took place</a:t>
          </a:r>
        </a:p>
        <a:p>
          <a:pPr marL="171450" lvl="1" indent="-171450" algn="l" defTabSz="711200">
            <a:lnSpc>
              <a:spcPct val="90000"/>
            </a:lnSpc>
            <a:spcBef>
              <a:spcPct val="0"/>
            </a:spcBef>
            <a:spcAft>
              <a:spcPct val="15000"/>
            </a:spcAft>
            <a:buChar char="•"/>
          </a:pPr>
          <a:r>
            <a:rPr lang="en-US" sz="1600" kern="1200" dirty="0">
              <a:latin typeface="Garamond" panose="02020404030301010803" pitchFamily="18" charset="0"/>
            </a:rPr>
            <a:t>Secure any equipment involved</a:t>
          </a:r>
        </a:p>
        <a:p>
          <a:pPr marL="171450" lvl="1" indent="-171450" algn="l" defTabSz="711200">
            <a:lnSpc>
              <a:spcPct val="90000"/>
            </a:lnSpc>
            <a:spcBef>
              <a:spcPct val="0"/>
            </a:spcBef>
            <a:spcAft>
              <a:spcPct val="15000"/>
            </a:spcAft>
            <a:buChar char="•"/>
          </a:pPr>
          <a:r>
            <a:rPr lang="en-US" sz="1600" kern="1200" dirty="0">
              <a:latin typeface="Garamond" panose="02020404030301010803" pitchFamily="18" charset="0"/>
            </a:rPr>
            <a:t>Identify witnesses &amp; collect statements</a:t>
          </a:r>
        </a:p>
      </dsp:txBody>
      <dsp:txXfrm>
        <a:off x="3097180" y="232701"/>
        <a:ext cx="2035239" cy="3151222"/>
      </dsp:txXfrm>
    </dsp:sp>
    <dsp:sp modelId="{4A780F25-AC78-482E-A80C-CBF660CA2771}">
      <dsp:nvSpPr>
        <dsp:cNvPr id="0" name=""/>
        <dsp:cNvSpPr/>
      </dsp:nvSpPr>
      <dsp:spPr>
        <a:xfrm rot="21578704">
          <a:off x="5411922" y="1530784"/>
          <a:ext cx="458326" cy="536145"/>
        </a:xfrm>
        <a:prstGeom prst="rightArrow">
          <a:avLst>
            <a:gd name="adj1" fmla="val 60000"/>
            <a:gd name="adj2" fmla="val 50000"/>
          </a:avLst>
        </a:prstGeom>
        <a:solidFill>
          <a:srgbClr val="A3AD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Garamond" panose="02020404030301010803" pitchFamily="18" charset="0"/>
          </a:endParaRPr>
        </a:p>
      </dsp:txBody>
      <dsp:txXfrm>
        <a:off x="5411923" y="1638439"/>
        <a:ext cx="320828" cy="321687"/>
      </dsp:txXfrm>
    </dsp:sp>
    <dsp:sp modelId="{9E3672F4-0E1E-4EB8-9748-26F170DF5351}">
      <dsp:nvSpPr>
        <dsp:cNvPr id="0" name=""/>
        <dsp:cNvSpPr/>
      </dsp:nvSpPr>
      <dsp:spPr>
        <a:xfrm>
          <a:off x="6060489" y="150632"/>
          <a:ext cx="2161877" cy="3277860"/>
        </a:xfrm>
        <a:prstGeom prst="roundRect">
          <a:avLst>
            <a:gd name="adj" fmla="val 10000"/>
          </a:avLst>
        </a:prstGeom>
        <a:solidFill>
          <a:srgbClr val="5529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Garamond" panose="02020404030301010803" pitchFamily="18" charset="0"/>
            </a:rPr>
            <a:t>Submit all information to Risk Management within 24 hours</a:t>
          </a:r>
        </a:p>
      </dsp:txBody>
      <dsp:txXfrm>
        <a:off x="6123808" y="213951"/>
        <a:ext cx="2035239" cy="31512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50CD2D-2F52-4F27-AF49-A1B4FB1729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82AFE0-94E3-4BC6-A98B-3672B0DDBFEE}" type="slidenum">
              <a:rPr lang="en-US" smtClean="0"/>
              <a:t>2</a:t>
            </a:fld>
            <a:endParaRPr lang="en-US"/>
          </a:p>
        </p:txBody>
      </p:sp>
    </p:spTree>
    <p:extLst>
      <p:ext uri="{BB962C8B-B14F-4D97-AF65-F5344CB8AC3E}">
        <p14:creationId xmlns:p14="http://schemas.microsoft.com/office/powerpoint/2010/main" val="1799186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watch a short 6 minute video clip on Company Nurse. </a:t>
            </a:r>
            <a:r>
              <a:rPr lang="en-US" altLang="en-US" dirty="0">
                <a:latin typeface="Arial" panose="020B0604020202020204" pitchFamily="34" charset="0"/>
              </a:rPr>
              <a:t>We have CN stickers w/ toll free number and search code if you have to call.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2AFE0-94E3-4BC6-A98B-3672B0DDBF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65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summary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0CD2D-2F52-4F27-AF49-A1B4FB1729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95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Supervisor’s duties </a:t>
            </a:r>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13</a:t>
            </a:fld>
            <a:endParaRPr lang="en-US"/>
          </a:p>
        </p:txBody>
      </p:sp>
    </p:spTree>
    <p:extLst>
      <p:ext uri="{BB962C8B-B14F-4D97-AF65-F5344CB8AC3E}">
        <p14:creationId xmlns:p14="http://schemas.microsoft.com/office/powerpoint/2010/main" val="66193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79DEBD35-4B70-4B25-A48D-928B9F63B2D5}"/>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66A1FF6B-99D6-45FC-AD3D-5015CB9DBC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Since this is an educational institution. Pop Quiz on what we have learned today.  </a:t>
            </a:r>
          </a:p>
        </p:txBody>
      </p:sp>
      <p:sp>
        <p:nvSpPr>
          <p:cNvPr id="95236" name="Slide Number Placeholder 3">
            <a:extLst>
              <a:ext uri="{FF2B5EF4-FFF2-40B4-BE49-F238E27FC236}">
                <a16:creationId xmlns:a16="http://schemas.microsoft.com/office/drawing/2014/main" id="{23620392-F75D-47C2-AA58-CD3F9E8EA0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defRPr>
            </a:lvl1pPr>
            <a:lvl2pPr marL="742950" indent="-285750" defTabSz="936625">
              <a:defRPr>
                <a:solidFill>
                  <a:schemeClr val="tx1"/>
                </a:solidFill>
                <a:latin typeface="Arial" panose="020B0604020202020204" pitchFamily="34" charset="0"/>
              </a:defRPr>
            </a:lvl2pPr>
            <a:lvl3pPr marL="1143000" indent="-228600" defTabSz="936625">
              <a:defRPr>
                <a:solidFill>
                  <a:schemeClr val="tx1"/>
                </a:solidFill>
                <a:latin typeface="Arial" panose="020B0604020202020204" pitchFamily="34" charset="0"/>
              </a:defRPr>
            </a:lvl3pPr>
            <a:lvl4pPr marL="1600200" indent="-228600" defTabSz="936625">
              <a:defRPr>
                <a:solidFill>
                  <a:schemeClr val="tx1"/>
                </a:solidFill>
                <a:latin typeface="Arial" panose="020B0604020202020204" pitchFamily="34" charset="0"/>
              </a:defRPr>
            </a:lvl4pPr>
            <a:lvl5pPr marL="2057400" indent="-228600" defTabSz="936625">
              <a:defRPr>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6625" rtl="0" eaLnBrk="1" fontAlgn="auto" latinLnBrk="0" hangingPunct="1">
              <a:lnSpc>
                <a:spcPct val="100000"/>
              </a:lnSpc>
              <a:spcBef>
                <a:spcPts val="0"/>
              </a:spcBef>
              <a:spcAft>
                <a:spcPts val="0"/>
              </a:spcAft>
              <a:buClrTx/>
              <a:buSzTx/>
              <a:buFontTx/>
              <a:buNone/>
              <a:tabLst/>
              <a:defRPr/>
            </a:pPr>
            <a:fld id="{56EE46FB-D2BF-41BC-B6BF-4D02933D165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36625"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0CD2D-2F52-4F27-AF49-A1B4FB1729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57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0CD2D-2F52-4F27-AF49-A1B4FB1729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63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Registered Nurse Hotline.  The first person is a Injury Care Coordinator who will gather all the facts of the incident. The ICC will transfer the employee to a RN who will assess the injury and make a recommended for the most appropriate level of care.   CN takes the burden off a supervisor from making the decision, “Do I need to see a doctor”. </a:t>
            </a:r>
          </a:p>
          <a:p>
            <a:r>
              <a:rPr lang="en-US" dirty="0"/>
              <a:t>CN also files report w/ El Camino and medical provider. </a:t>
            </a:r>
          </a:p>
        </p:txBody>
      </p:sp>
      <p:sp>
        <p:nvSpPr>
          <p:cNvPr id="4" name="Slide Number Placeholder 3"/>
          <p:cNvSpPr>
            <a:spLocks noGrp="1"/>
          </p:cNvSpPr>
          <p:nvPr>
            <p:ph type="sldNum" sz="quarter" idx="5"/>
          </p:nvPr>
        </p:nvSpPr>
        <p:spPr/>
        <p:txBody>
          <a:bodyPr/>
          <a:lstStyle/>
          <a:p>
            <a:fld id="{EA82AFE0-94E3-4BC6-A98B-3672B0DDBFEE}" type="slidenum">
              <a:rPr lang="en-US" smtClean="0"/>
              <a:t>5</a:t>
            </a:fld>
            <a:endParaRPr lang="en-US"/>
          </a:p>
        </p:txBody>
      </p:sp>
    </p:spTree>
    <p:extLst>
      <p:ext uri="{BB962C8B-B14F-4D97-AF65-F5344CB8AC3E}">
        <p14:creationId xmlns:p14="http://schemas.microsoft.com/office/powerpoint/2010/main" val="132782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matrix of a injury call to CN. After all </a:t>
            </a:r>
            <a:r>
              <a:rPr lang="en-US" dirty="0" err="1"/>
              <a:t>demographcis</a:t>
            </a:r>
            <a:r>
              <a:rPr lang="en-US" dirty="0"/>
              <a:t> have been recorded, referral to RN for medical triage. 2 outcomes, self-care or referral for med </a:t>
            </a:r>
            <a:r>
              <a:rPr lang="en-US" dirty="0" err="1"/>
              <a:t>tx</a:t>
            </a:r>
            <a:r>
              <a:rPr lang="en-US" dirty="0"/>
              <a:t>. </a:t>
            </a:r>
          </a:p>
          <a:p>
            <a:r>
              <a:rPr lang="en-US" dirty="0"/>
              <a:t>IF EE is unable to call. For example, transported by ambulance, then the supervisor can call. </a:t>
            </a:r>
          </a:p>
        </p:txBody>
      </p:sp>
      <p:sp>
        <p:nvSpPr>
          <p:cNvPr id="4" name="Slide Number Placeholder 3"/>
          <p:cNvSpPr>
            <a:spLocks noGrp="1"/>
          </p:cNvSpPr>
          <p:nvPr>
            <p:ph type="sldNum" sz="quarter" idx="5"/>
          </p:nvPr>
        </p:nvSpPr>
        <p:spPr/>
        <p:txBody>
          <a:bodyPr/>
          <a:lstStyle/>
          <a:p>
            <a:fld id="{EA82AFE0-94E3-4BC6-A98B-3672B0DDBFEE}" type="slidenum">
              <a:rPr lang="en-US" smtClean="0"/>
              <a:t>6</a:t>
            </a:fld>
            <a:endParaRPr lang="en-US"/>
          </a:p>
        </p:txBody>
      </p:sp>
    </p:spTree>
    <p:extLst>
      <p:ext uri="{BB962C8B-B14F-4D97-AF65-F5344CB8AC3E}">
        <p14:creationId xmlns:p14="http://schemas.microsoft.com/office/powerpoint/2010/main" val="166064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to receive a </a:t>
            </a:r>
            <a:r>
              <a:rPr lang="en-US" dirty="0" err="1"/>
              <a:t>tx</a:t>
            </a:r>
            <a:r>
              <a:rPr lang="en-US" dirty="0"/>
              <a:t> message w/ self care or medical facility info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2AFE0-94E3-4BC6-A98B-3672B0DDBF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53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Telemedicine is available. These are the qualifying injuries for telemedicine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2AFE0-94E3-4BC6-A98B-3672B0DDBF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6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 also triage COVID cases and document for the District</a:t>
            </a:r>
          </a:p>
        </p:txBody>
      </p:sp>
      <p:sp>
        <p:nvSpPr>
          <p:cNvPr id="4" name="Slide Number Placeholder 3"/>
          <p:cNvSpPr>
            <a:spLocks noGrp="1"/>
          </p:cNvSpPr>
          <p:nvPr>
            <p:ph type="sldNum" sz="quarter" idx="5"/>
          </p:nvPr>
        </p:nvSpPr>
        <p:spPr/>
        <p:txBody>
          <a:bodyPr/>
          <a:lstStyle/>
          <a:p>
            <a:fld id="{EA82AFE0-94E3-4BC6-A98B-3672B0DDBFEE}" type="slidenum">
              <a:rPr lang="en-US" smtClean="0"/>
              <a:t>9</a:t>
            </a:fld>
            <a:endParaRPr lang="en-US"/>
          </a:p>
        </p:txBody>
      </p:sp>
    </p:spTree>
    <p:extLst>
      <p:ext uri="{BB962C8B-B14F-4D97-AF65-F5344CB8AC3E}">
        <p14:creationId xmlns:p14="http://schemas.microsoft.com/office/powerpoint/2010/main" val="2946665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EE is directed toa medical facility, a copy of the medical approval is faxed over to the provider prior to the arrival of the employee.  It included injury information, WC carrier info. </a:t>
            </a:r>
          </a:p>
        </p:txBody>
      </p:sp>
      <p:sp>
        <p:nvSpPr>
          <p:cNvPr id="4" name="Slide Number Placeholder 3"/>
          <p:cNvSpPr>
            <a:spLocks noGrp="1"/>
          </p:cNvSpPr>
          <p:nvPr>
            <p:ph type="sldNum" sz="quarter" idx="5"/>
          </p:nvPr>
        </p:nvSpPr>
        <p:spPr/>
        <p:txBody>
          <a:bodyPr/>
          <a:lstStyle/>
          <a:p>
            <a:fld id="{EA82AFE0-94E3-4BC6-A98B-3672B0DDBFEE}" type="slidenum">
              <a:rPr lang="en-US" smtClean="0"/>
              <a:t>10</a:t>
            </a:fld>
            <a:endParaRPr lang="en-US"/>
          </a:p>
        </p:txBody>
      </p:sp>
    </p:spTree>
    <p:extLst>
      <p:ext uri="{BB962C8B-B14F-4D97-AF65-F5344CB8AC3E}">
        <p14:creationId xmlns:p14="http://schemas.microsoft.com/office/powerpoint/2010/main" val="1378952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Subtitle 3">
            <a:extLst>
              <a:ext uri="{FF2B5EF4-FFF2-40B4-BE49-F238E27FC236}">
                <a16:creationId xmlns:a16="http://schemas.microsoft.com/office/drawing/2014/main" id="{99BD6E16-0AB5-483F-85A4-B20DBFB9C5C4}"/>
              </a:ext>
            </a:extLst>
          </p:cNvPr>
          <p:cNvSpPr>
            <a:spLocks noGrp="1"/>
          </p:cNvSpPr>
          <p:nvPr>
            <p:ph type="subTitle" idx="1"/>
          </p:nvPr>
        </p:nvSpPr>
        <p:spPr>
          <a:xfrm>
            <a:off x="457200" y="4038600"/>
            <a:ext cx="5943600" cy="1447800"/>
          </a:xfrm>
        </p:spPr>
        <p:txBody>
          <a:bodyPr/>
          <a:lstStyle>
            <a:lvl1pPr>
              <a:buNone/>
              <a:defRPr sz="2000" b="1">
                <a:solidFill>
                  <a:srgbClr val="2B7050"/>
                </a:solidFill>
              </a:defRPr>
            </a:lvl1pPr>
          </a:lstStyle>
          <a:p>
            <a:endParaRPr lang="en-US" dirty="0"/>
          </a:p>
        </p:txBody>
      </p:sp>
      <p:sp>
        <p:nvSpPr>
          <p:cNvPr id="10" name="Rectangle 2">
            <a:extLst>
              <a:ext uri="{FF2B5EF4-FFF2-40B4-BE49-F238E27FC236}">
                <a16:creationId xmlns:a16="http://schemas.microsoft.com/office/drawing/2014/main" id="{6BCF167E-E8BE-4E1B-AE77-B96DBC27958A}"/>
              </a:ext>
            </a:extLst>
          </p:cNvPr>
          <p:cNvSpPr>
            <a:spLocks noGrp="1" noChangeArrowheads="1"/>
          </p:cNvSpPr>
          <p:nvPr>
            <p:ph type="title" hasCustomPrompt="1"/>
          </p:nvPr>
        </p:nvSpPr>
        <p:spPr bwMode="auto">
          <a:xfrm>
            <a:off x="465034" y="2819400"/>
            <a:ext cx="4945166" cy="830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4000">
                <a:solidFill>
                  <a:srgbClr val="632340"/>
                </a:solidFill>
              </a:defRPr>
            </a:lvl1pPr>
          </a:lstStyle>
          <a:p>
            <a:pPr lvl="0"/>
            <a:r>
              <a:rPr lang="en-US" dirty="0"/>
              <a:t>Click to add title </a:t>
            </a:r>
          </a:p>
        </p:txBody>
      </p:sp>
      <p:sp>
        <p:nvSpPr>
          <p:cNvPr id="11" name="TextBox 10">
            <a:extLst>
              <a:ext uri="{FF2B5EF4-FFF2-40B4-BE49-F238E27FC236}">
                <a16:creationId xmlns:a16="http://schemas.microsoft.com/office/drawing/2014/main" id="{872B4C3E-B622-49C9-AEF1-6EB41D8E99BB}"/>
              </a:ext>
            </a:extLst>
          </p:cNvPr>
          <p:cNvSpPr txBox="1"/>
          <p:nvPr userDrawn="1"/>
        </p:nvSpPr>
        <p:spPr>
          <a:xfrm>
            <a:off x="495300" y="6328517"/>
            <a:ext cx="5943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1000" i="0" dirty="0">
                <a:solidFill>
                  <a:schemeClr val="tx1"/>
                </a:solidFill>
                <a:latin typeface="Calibri" panose="020F0502020204030204" pitchFamily="34" charset="0"/>
                <a:cs typeface="Calibri" panose="020F0502020204030204" pitchFamily="34" charset="0"/>
              </a:rPr>
              <a:t>Keenan &amp; Associates  |  CA </a:t>
            </a:r>
            <a:r>
              <a:rPr lang="en-US" sz="1000" dirty="0">
                <a:solidFill>
                  <a:schemeClr val="tx1"/>
                </a:solidFill>
                <a:latin typeface="Calibri" panose="020F0502020204030204" pitchFamily="34" charset="0"/>
                <a:cs typeface="Calibri" panose="020F0502020204030204" pitchFamily="34" charset="0"/>
              </a:rPr>
              <a:t>License No. 0451271  |  www.keenan.com</a:t>
            </a:r>
          </a:p>
        </p:txBody>
      </p:sp>
      <p:pic>
        <p:nvPicPr>
          <p:cNvPr id="6" name="Picture 5" descr="A picture containing text, sign&#10;&#10;Description automatically generated">
            <a:extLst>
              <a:ext uri="{FF2B5EF4-FFF2-40B4-BE49-F238E27FC236}">
                <a16:creationId xmlns:a16="http://schemas.microsoft.com/office/drawing/2014/main" id="{622A8C00-FD75-47FA-A646-E6BD8406A56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312"/>
          <a:stretch/>
        </p:blipFill>
        <p:spPr>
          <a:xfrm>
            <a:off x="6781800" y="5888648"/>
            <a:ext cx="2122384" cy="7401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342900" y="238126"/>
            <a:ext cx="8486774" cy="828675"/>
          </a:xfrm>
        </p:spPr>
        <p:txBody>
          <a:bodyPr/>
          <a:lstStyle>
            <a:lvl1pPr>
              <a:defRPr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342900" y="1825625"/>
            <a:ext cx="8486774"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p:nvCxnSpPr>
        <p:spPr>
          <a:xfrm>
            <a:off x="342900" y="6248400"/>
            <a:ext cx="8486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A2086D-DDD2-4506-8533-0B59403511A3}"/>
              </a:ext>
            </a:extLst>
          </p:cNvPr>
          <p:cNvSpPr txBox="1"/>
          <p:nvPr/>
        </p:nvSpPr>
        <p:spPr>
          <a:xfrm>
            <a:off x="285750" y="6328518"/>
            <a:ext cx="285750" cy="323165"/>
          </a:xfrm>
          <a:prstGeom prst="rect">
            <a:avLst/>
          </a:prstGeom>
          <a:noFill/>
        </p:spPr>
        <p:txBody>
          <a:bodyPr wrap="square" rtlCol="0">
            <a:spAutoFit/>
          </a:bodyPr>
          <a:lstStyle/>
          <a:p>
            <a:fld id="{CA6C637D-3A24-4800-B0A3-8A126E09E57E}" type="slidenum">
              <a:rPr lang="en-US" sz="750" smtClean="0">
                <a:solidFill>
                  <a:schemeClr val="tx1"/>
                </a:solidFill>
              </a:rPr>
              <a:t>‹#›</a:t>
            </a:fld>
            <a:endParaRPr lang="en-US" sz="750" dirty="0">
              <a:solidFill>
                <a:schemeClr val="tx1"/>
              </a:solidFill>
            </a:endParaRPr>
          </a:p>
        </p:txBody>
      </p:sp>
      <p:sp>
        <p:nvSpPr>
          <p:cNvPr id="11" name="TextBox 10">
            <a:extLst>
              <a:ext uri="{FF2B5EF4-FFF2-40B4-BE49-F238E27FC236}">
                <a16:creationId xmlns:a16="http://schemas.microsoft.com/office/drawing/2014/main" id="{5A235EE3-E443-45FF-B19C-CE15044DB30F}"/>
              </a:ext>
            </a:extLst>
          </p:cNvPr>
          <p:cNvSpPr txBox="1"/>
          <p:nvPr/>
        </p:nvSpPr>
        <p:spPr>
          <a:xfrm>
            <a:off x="5343525" y="6328518"/>
            <a:ext cx="3571875" cy="207749"/>
          </a:xfrm>
          <a:prstGeom prst="rect">
            <a:avLst/>
          </a:prstGeom>
          <a:noFill/>
        </p:spPr>
        <p:txBody>
          <a:bodyPr wrap="square" rtlCol="0">
            <a:spAutoFit/>
          </a:bodyPr>
          <a:lstStyle/>
          <a:p>
            <a:pPr algn="r"/>
            <a:r>
              <a:rPr lang="en-US" sz="750" i="0" dirty="0">
                <a:solidFill>
                  <a:schemeClr val="tx1"/>
                </a:solidFill>
                <a:latin typeface="+mn-lt"/>
                <a:cs typeface="Arial" panose="020B0604020202020204" pitchFamily="34" charset="0"/>
              </a:rPr>
              <a:t>Keenan &amp; Associates  |  CA </a:t>
            </a:r>
            <a:r>
              <a:rPr lang="en-US" sz="750" dirty="0">
                <a:solidFill>
                  <a:schemeClr val="tx1"/>
                </a:solidFill>
                <a:latin typeface="+mn-lt"/>
                <a:cs typeface="Arial" pitchFamily="34" charset="0"/>
              </a:rPr>
              <a:t>License No. 0451271</a:t>
            </a:r>
            <a:endParaRPr lang="en-US" sz="750" dirty="0">
              <a:solidFill>
                <a:schemeClr val="tx1"/>
              </a:solidFill>
              <a:latin typeface="+mn-lt"/>
            </a:endParaRPr>
          </a:p>
        </p:txBody>
      </p:sp>
    </p:spTree>
    <p:extLst>
      <p:ext uri="{BB962C8B-B14F-4D97-AF65-F5344CB8AC3E}">
        <p14:creationId xmlns:p14="http://schemas.microsoft.com/office/powerpoint/2010/main" val="112114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342900" y="1485911"/>
            <a:ext cx="8486774" cy="444816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342900" y="238126"/>
            <a:ext cx="8486774" cy="828675"/>
          </a:xfrm>
        </p:spPr>
        <p:txBody>
          <a:bodyPr/>
          <a:lstStyle>
            <a:lvl1pPr>
              <a:defRPr b="1">
                <a:latin typeface="+mn-lt"/>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p:nvCxnSpPr>
        <p:spPr>
          <a:xfrm>
            <a:off x="342900" y="6248400"/>
            <a:ext cx="8486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B3A44B-4847-419D-A7B5-72F780FE7D03}"/>
              </a:ext>
            </a:extLst>
          </p:cNvPr>
          <p:cNvSpPr txBox="1"/>
          <p:nvPr/>
        </p:nvSpPr>
        <p:spPr>
          <a:xfrm>
            <a:off x="285750" y="6328518"/>
            <a:ext cx="285750" cy="323165"/>
          </a:xfrm>
          <a:prstGeom prst="rect">
            <a:avLst/>
          </a:prstGeom>
          <a:noFill/>
        </p:spPr>
        <p:txBody>
          <a:bodyPr wrap="square" rtlCol="0">
            <a:spAutoFit/>
          </a:bodyPr>
          <a:lstStyle/>
          <a:p>
            <a:fld id="{CA6C637D-3A24-4800-B0A3-8A126E09E57E}" type="slidenum">
              <a:rPr lang="en-US" sz="750" smtClean="0">
                <a:solidFill>
                  <a:schemeClr val="tx1"/>
                </a:solidFill>
              </a:rPr>
              <a:t>‹#›</a:t>
            </a:fld>
            <a:endParaRPr lang="en-US" sz="750" dirty="0">
              <a:solidFill>
                <a:schemeClr val="tx1"/>
              </a:solidFill>
            </a:endParaRPr>
          </a:p>
        </p:txBody>
      </p:sp>
      <p:sp>
        <p:nvSpPr>
          <p:cNvPr id="11" name="TextBox 10">
            <a:extLst>
              <a:ext uri="{FF2B5EF4-FFF2-40B4-BE49-F238E27FC236}">
                <a16:creationId xmlns:a16="http://schemas.microsoft.com/office/drawing/2014/main" id="{CE14E168-DF37-4FC7-A89B-EC26FC2BCFDE}"/>
              </a:ext>
            </a:extLst>
          </p:cNvPr>
          <p:cNvSpPr txBox="1"/>
          <p:nvPr/>
        </p:nvSpPr>
        <p:spPr>
          <a:xfrm>
            <a:off x="5343525" y="6328518"/>
            <a:ext cx="3571875" cy="207749"/>
          </a:xfrm>
          <a:prstGeom prst="rect">
            <a:avLst/>
          </a:prstGeom>
          <a:noFill/>
        </p:spPr>
        <p:txBody>
          <a:bodyPr wrap="square" rtlCol="0">
            <a:spAutoFit/>
          </a:bodyPr>
          <a:lstStyle/>
          <a:p>
            <a:pPr algn="r"/>
            <a:r>
              <a:rPr lang="en-US" sz="750" i="0" dirty="0">
                <a:solidFill>
                  <a:schemeClr val="tx1"/>
                </a:solidFill>
                <a:latin typeface="+mn-lt"/>
                <a:cs typeface="Arial" panose="020B0604020202020204" pitchFamily="34" charset="0"/>
              </a:rPr>
              <a:t>Keenan &amp; Associates  |  CA </a:t>
            </a:r>
            <a:r>
              <a:rPr lang="en-US" sz="750" dirty="0">
                <a:solidFill>
                  <a:schemeClr val="tx1"/>
                </a:solidFill>
                <a:latin typeface="+mn-lt"/>
                <a:cs typeface="Arial" pitchFamily="34" charset="0"/>
              </a:rPr>
              <a:t>License No. 0451271</a:t>
            </a:r>
            <a:endParaRPr lang="en-US" sz="750" dirty="0">
              <a:solidFill>
                <a:schemeClr val="tx1"/>
              </a:solidFill>
              <a:latin typeface="+mn-lt"/>
            </a:endParaRPr>
          </a:p>
        </p:txBody>
      </p:sp>
    </p:spTree>
    <p:extLst>
      <p:ext uri="{BB962C8B-B14F-4D97-AF65-F5344CB8AC3E}">
        <p14:creationId xmlns:p14="http://schemas.microsoft.com/office/powerpoint/2010/main" val="328300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342900" y="1819276"/>
            <a:ext cx="4057652" cy="4114793"/>
          </a:xfrm>
        </p:spPr>
        <p:txBody>
          <a:bodyPr/>
          <a:lstStyle>
            <a:lvl1pPr>
              <a:defRPr sz="1500">
                <a:latin typeface="+mn-lt"/>
              </a:defRPr>
            </a:lvl1pPr>
            <a:lvl2pPr>
              <a:defRPr sz="1275">
                <a:latin typeface="+mn-lt"/>
              </a:defRPr>
            </a:lvl2pPr>
            <a:lvl3pPr>
              <a:defRPr sz="1200">
                <a:latin typeface="+mn-lt"/>
              </a:defRPr>
            </a:lvl3pPr>
            <a:lvl4pPr>
              <a:defRPr sz="1050">
                <a:latin typeface="+mn-lt"/>
              </a:defRPr>
            </a:lvl4pPr>
            <a:lvl5pPr>
              <a:defRPr sz="900">
                <a:latin typeface="+mn-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4743450" y="1819276"/>
            <a:ext cx="4086226" cy="4114793"/>
          </a:xfrm>
        </p:spPr>
        <p:txBody>
          <a:bodyPr/>
          <a:lstStyle>
            <a:lvl1pPr>
              <a:defRPr sz="1500">
                <a:latin typeface="+mn-lt"/>
              </a:defRPr>
            </a:lvl1pPr>
            <a:lvl2pPr>
              <a:defRPr sz="1275">
                <a:latin typeface="+mn-lt"/>
              </a:defRPr>
            </a:lvl2pPr>
            <a:lvl3pPr>
              <a:defRPr sz="1200">
                <a:latin typeface="+mn-lt"/>
              </a:defRPr>
            </a:lvl3pPr>
            <a:lvl4pPr>
              <a:defRPr sz="1050">
                <a:latin typeface="+mn-lt"/>
              </a:defRPr>
            </a:lvl4pPr>
            <a:lvl5pPr>
              <a:defRPr sz="900">
                <a:latin typeface="+mn-l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p:nvCxnSpPr>
        <p:spPr>
          <a:xfrm>
            <a:off x="342900" y="6248400"/>
            <a:ext cx="8486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342900" y="238126"/>
            <a:ext cx="8486774" cy="828675"/>
          </a:xfrm>
        </p:spPr>
        <p:txBody>
          <a:bodyPr/>
          <a:lstStyle>
            <a:lvl1pPr>
              <a:defRPr b="1">
                <a:latin typeface="+mn-lt"/>
              </a:defRPr>
            </a:lvl1pPr>
          </a:lstStyle>
          <a:p>
            <a:r>
              <a:rPr lang="en-US"/>
              <a:t>Click to edit Master title style</a:t>
            </a:r>
            <a:endParaRPr lang="en-US" dirty="0"/>
          </a:p>
        </p:txBody>
      </p:sp>
      <p:sp>
        <p:nvSpPr>
          <p:cNvPr id="13" name="TextBox 12">
            <a:extLst>
              <a:ext uri="{FF2B5EF4-FFF2-40B4-BE49-F238E27FC236}">
                <a16:creationId xmlns:a16="http://schemas.microsoft.com/office/drawing/2014/main" id="{0CAEA6D3-79AF-48AB-831C-D62AF19366AF}"/>
              </a:ext>
            </a:extLst>
          </p:cNvPr>
          <p:cNvSpPr txBox="1"/>
          <p:nvPr/>
        </p:nvSpPr>
        <p:spPr>
          <a:xfrm>
            <a:off x="285750" y="6328518"/>
            <a:ext cx="285750" cy="323165"/>
          </a:xfrm>
          <a:prstGeom prst="rect">
            <a:avLst/>
          </a:prstGeom>
          <a:noFill/>
        </p:spPr>
        <p:txBody>
          <a:bodyPr wrap="square" rtlCol="0">
            <a:spAutoFit/>
          </a:bodyPr>
          <a:lstStyle/>
          <a:p>
            <a:fld id="{CA6C637D-3A24-4800-B0A3-8A126E09E57E}" type="slidenum">
              <a:rPr lang="en-US" sz="750" smtClean="0">
                <a:solidFill>
                  <a:schemeClr val="tx1"/>
                </a:solidFill>
              </a:rPr>
              <a:t>‹#›</a:t>
            </a:fld>
            <a:endParaRPr lang="en-US" sz="750" dirty="0">
              <a:solidFill>
                <a:schemeClr val="tx1"/>
              </a:solidFill>
            </a:endParaRPr>
          </a:p>
        </p:txBody>
      </p:sp>
      <p:sp>
        <p:nvSpPr>
          <p:cNvPr id="14" name="TextBox 13">
            <a:extLst>
              <a:ext uri="{FF2B5EF4-FFF2-40B4-BE49-F238E27FC236}">
                <a16:creationId xmlns:a16="http://schemas.microsoft.com/office/drawing/2014/main" id="{04BA6A6E-5681-4E7B-8D5F-7A643319363B}"/>
              </a:ext>
            </a:extLst>
          </p:cNvPr>
          <p:cNvSpPr txBox="1"/>
          <p:nvPr/>
        </p:nvSpPr>
        <p:spPr>
          <a:xfrm>
            <a:off x="5343525" y="6328518"/>
            <a:ext cx="3571875" cy="207749"/>
          </a:xfrm>
          <a:prstGeom prst="rect">
            <a:avLst/>
          </a:prstGeom>
          <a:noFill/>
        </p:spPr>
        <p:txBody>
          <a:bodyPr wrap="square" rtlCol="0">
            <a:spAutoFit/>
          </a:bodyPr>
          <a:lstStyle/>
          <a:p>
            <a:pPr algn="r"/>
            <a:r>
              <a:rPr lang="en-US" sz="750" i="0" dirty="0">
                <a:solidFill>
                  <a:schemeClr val="tx1"/>
                </a:solidFill>
                <a:latin typeface="+mn-lt"/>
                <a:cs typeface="Arial" panose="020B0604020202020204" pitchFamily="34" charset="0"/>
              </a:rPr>
              <a:t>Keenan &amp; Associates  |  CA </a:t>
            </a:r>
            <a:r>
              <a:rPr lang="en-US" sz="750" dirty="0">
                <a:solidFill>
                  <a:schemeClr val="tx1"/>
                </a:solidFill>
                <a:latin typeface="+mn-lt"/>
                <a:cs typeface="Arial" pitchFamily="34" charset="0"/>
              </a:rPr>
              <a:t>License No. 0451271</a:t>
            </a:r>
            <a:endParaRPr lang="en-US" sz="750" dirty="0">
              <a:solidFill>
                <a:schemeClr val="tx1"/>
              </a:solidFill>
              <a:latin typeface="+mn-lt"/>
            </a:endParaRPr>
          </a:p>
        </p:txBody>
      </p:sp>
    </p:spTree>
    <p:extLst>
      <p:ext uri="{BB962C8B-B14F-4D97-AF65-F5344CB8AC3E}">
        <p14:creationId xmlns:p14="http://schemas.microsoft.com/office/powerpoint/2010/main" val="3516430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342900" y="1485911"/>
            <a:ext cx="4057652" cy="4448158"/>
          </a:xfrm>
        </p:spPr>
        <p:txBody>
          <a:bodyPr/>
          <a:lstStyle>
            <a:lvl1pPr>
              <a:defRPr sz="1500">
                <a:latin typeface="+mn-lt"/>
              </a:defRPr>
            </a:lvl1pPr>
            <a:lvl2pPr>
              <a:defRPr sz="1275">
                <a:latin typeface="+mn-lt"/>
              </a:defRPr>
            </a:lvl2pPr>
            <a:lvl3pPr>
              <a:defRPr sz="1200">
                <a:latin typeface="+mn-lt"/>
              </a:defRPr>
            </a:lvl3pPr>
            <a:lvl4pPr>
              <a:defRPr sz="1050">
                <a:latin typeface="+mn-lt"/>
              </a:defRPr>
            </a:lvl4pPr>
            <a:lvl5pPr>
              <a:defRPr sz="900">
                <a:latin typeface="+mn-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4743450" y="1485911"/>
            <a:ext cx="4086226" cy="4448158"/>
          </a:xfrm>
        </p:spPr>
        <p:txBody>
          <a:bodyPr/>
          <a:lstStyle>
            <a:lvl1pPr>
              <a:defRPr sz="1500">
                <a:latin typeface="+mn-lt"/>
              </a:defRPr>
            </a:lvl1pPr>
            <a:lvl2pPr>
              <a:defRPr sz="1275">
                <a:latin typeface="+mn-lt"/>
              </a:defRPr>
            </a:lvl2pPr>
            <a:lvl3pPr>
              <a:defRPr sz="1200">
                <a:latin typeface="+mn-lt"/>
              </a:defRPr>
            </a:lvl3pPr>
            <a:lvl4pPr>
              <a:defRPr sz="1050">
                <a:latin typeface="+mn-lt"/>
              </a:defRPr>
            </a:lvl4pPr>
            <a:lvl5pPr>
              <a:defRPr sz="900">
                <a:latin typeface="+mn-l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p:nvCxnSpPr>
        <p:spPr>
          <a:xfrm>
            <a:off x="342900" y="6248400"/>
            <a:ext cx="8486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9FD9B0-3D45-4DFC-9BE3-DB903170D449}"/>
              </a:ext>
            </a:extLst>
          </p:cNvPr>
          <p:cNvSpPr txBox="1"/>
          <p:nvPr/>
        </p:nvSpPr>
        <p:spPr>
          <a:xfrm>
            <a:off x="285750" y="6328518"/>
            <a:ext cx="285750" cy="323165"/>
          </a:xfrm>
          <a:prstGeom prst="rect">
            <a:avLst/>
          </a:prstGeom>
          <a:noFill/>
        </p:spPr>
        <p:txBody>
          <a:bodyPr wrap="square" rtlCol="0">
            <a:spAutoFit/>
          </a:bodyPr>
          <a:lstStyle/>
          <a:p>
            <a:fld id="{CA6C637D-3A24-4800-B0A3-8A126E09E57E}" type="slidenum">
              <a:rPr lang="en-US" sz="750" smtClean="0">
                <a:solidFill>
                  <a:schemeClr val="tx1"/>
                </a:solidFill>
              </a:rPr>
              <a:t>‹#›</a:t>
            </a:fld>
            <a:endParaRPr lang="en-US" sz="750" dirty="0">
              <a:solidFill>
                <a:schemeClr val="tx1"/>
              </a:solidFill>
            </a:endParaRPr>
          </a:p>
        </p:txBody>
      </p:sp>
      <p:sp>
        <p:nvSpPr>
          <p:cNvPr id="11" name="TextBox 10">
            <a:extLst>
              <a:ext uri="{FF2B5EF4-FFF2-40B4-BE49-F238E27FC236}">
                <a16:creationId xmlns:a16="http://schemas.microsoft.com/office/drawing/2014/main" id="{FBB215AE-CC6C-44C0-849A-797BA165EFC7}"/>
              </a:ext>
            </a:extLst>
          </p:cNvPr>
          <p:cNvSpPr txBox="1"/>
          <p:nvPr/>
        </p:nvSpPr>
        <p:spPr>
          <a:xfrm>
            <a:off x="5343525" y="6328518"/>
            <a:ext cx="3571875" cy="207749"/>
          </a:xfrm>
          <a:prstGeom prst="rect">
            <a:avLst/>
          </a:prstGeom>
          <a:noFill/>
        </p:spPr>
        <p:txBody>
          <a:bodyPr wrap="square" rtlCol="0">
            <a:spAutoFit/>
          </a:bodyPr>
          <a:lstStyle/>
          <a:p>
            <a:pPr algn="r"/>
            <a:r>
              <a:rPr lang="en-US" sz="750" i="0" dirty="0">
                <a:solidFill>
                  <a:schemeClr val="tx1"/>
                </a:solidFill>
                <a:latin typeface="+mn-lt"/>
                <a:cs typeface="Arial" panose="020B0604020202020204" pitchFamily="34" charset="0"/>
              </a:rPr>
              <a:t>Keenan &amp; Associates  |  CA </a:t>
            </a:r>
            <a:r>
              <a:rPr lang="en-US" sz="750" dirty="0">
                <a:solidFill>
                  <a:schemeClr val="tx1"/>
                </a:solidFill>
                <a:latin typeface="+mn-lt"/>
                <a:cs typeface="Arial" pitchFamily="34" charset="0"/>
              </a:rPr>
              <a:t>License No. 0451271</a:t>
            </a:r>
            <a:endParaRPr lang="en-US" sz="750" dirty="0">
              <a:solidFill>
                <a:schemeClr val="tx1"/>
              </a:solidFill>
              <a:latin typeface="+mn-lt"/>
            </a:endParaRPr>
          </a:p>
        </p:txBody>
      </p: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342900" y="238126"/>
            <a:ext cx="8486774" cy="828675"/>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4056526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ED3E1-91DD-49E8-B546-A6E4B7DBC05D}"/>
              </a:ext>
            </a:extLst>
          </p:cNvPr>
          <p:cNvSpPr>
            <a:spLocks noGrp="1"/>
          </p:cNvSpPr>
          <p:nvPr>
            <p:ph type="title" hasCustomPrompt="1"/>
          </p:nvPr>
        </p:nvSpPr>
        <p:spPr>
          <a:xfrm>
            <a:off x="342900" y="2362200"/>
            <a:ext cx="8351044" cy="1371600"/>
          </a:xfrm>
        </p:spPr>
        <p:txBody>
          <a:bodyPr anchor="t"/>
          <a:lstStyle>
            <a:lvl1pPr algn="ctr">
              <a:defRPr sz="3000" b="1" cap="all">
                <a:solidFill>
                  <a:schemeClr val="bg1"/>
                </a:solidFill>
                <a:latin typeface="+mn-lt"/>
              </a:defRPr>
            </a:lvl1pPr>
          </a:lstStyle>
          <a:p>
            <a:r>
              <a:rPr lang="en-US" dirty="0"/>
              <a:t>Click to edit Master </a:t>
            </a:r>
            <a:br>
              <a:rPr lang="en-US" dirty="0"/>
            </a:br>
            <a:r>
              <a:rPr lang="en-US" dirty="0"/>
              <a:t>title style</a:t>
            </a:r>
          </a:p>
        </p:txBody>
      </p:sp>
      <p:cxnSp>
        <p:nvCxnSpPr>
          <p:cNvPr id="9" name="Straight Connector 8">
            <a:extLst>
              <a:ext uri="{FF2B5EF4-FFF2-40B4-BE49-F238E27FC236}">
                <a16:creationId xmlns:a16="http://schemas.microsoft.com/office/drawing/2014/main" id="{B1787985-05C1-48EA-8D6B-C421F7D66D46}"/>
              </a:ext>
            </a:extLst>
          </p:cNvPr>
          <p:cNvCxnSpPr>
            <a:cxnSpLocks/>
          </p:cNvCxnSpPr>
          <p:nvPr/>
        </p:nvCxnSpPr>
        <p:spPr>
          <a:xfrm>
            <a:off x="342900" y="6248400"/>
            <a:ext cx="8486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70CCC0-37A7-41E5-A27D-6D052A574687}"/>
              </a:ext>
            </a:extLst>
          </p:cNvPr>
          <p:cNvSpPr txBox="1"/>
          <p:nvPr/>
        </p:nvSpPr>
        <p:spPr>
          <a:xfrm>
            <a:off x="285750" y="6328518"/>
            <a:ext cx="285750" cy="323165"/>
          </a:xfrm>
          <a:prstGeom prst="rect">
            <a:avLst/>
          </a:prstGeom>
          <a:noFill/>
        </p:spPr>
        <p:txBody>
          <a:bodyPr wrap="square" rtlCol="0">
            <a:spAutoFit/>
          </a:bodyPr>
          <a:lstStyle/>
          <a:p>
            <a:fld id="{CA6C637D-3A24-4800-B0A3-8A126E09E57E}" type="slidenum">
              <a:rPr lang="en-US" sz="750" smtClean="0">
                <a:solidFill>
                  <a:schemeClr val="bg1"/>
                </a:solidFill>
              </a:rPr>
              <a:t>‹#›</a:t>
            </a:fld>
            <a:endParaRPr lang="en-US" sz="750" dirty="0">
              <a:solidFill>
                <a:schemeClr val="bg1"/>
              </a:solidFill>
            </a:endParaRPr>
          </a:p>
        </p:txBody>
      </p:sp>
      <p:sp>
        <p:nvSpPr>
          <p:cNvPr id="11" name="TextBox 10">
            <a:extLst>
              <a:ext uri="{FF2B5EF4-FFF2-40B4-BE49-F238E27FC236}">
                <a16:creationId xmlns:a16="http://schemas.microsoft.com/office/drawing/2014/main" id="{A20C6874-C7B6-4866-A448-B8DCB8A4D43D}"/>
              </a:ext>
            </a:extLst>
          </p:cNvPr>
          <p:cNvSpPr txBox="1"/>
          <p:nvPr/>
        </p:nvSpPr>
        <p:spPr>
          <a:xfrm>
            <a:off x="5343525" y="6328518"/>
            <a:ext cx="3571875" cy="207749"/>
          </a:xfrm>
          <a:prstGeom prst="rect">
            <a:avLst/>
          </a:prstGeom>
          <a:noFill/>
        </p:spPr>
        <p:txBody>
          <a:bodyPr wrap="square" rtlCol="0">
            <a:spAutoFit/>
          </a:bodyPr>
          <a:lstStyle/>
          <a:p>
            <a:pPr algn="r"/>
            <a:r>
              <a:rPr lang="en-US" sz="750" i="0" dirty="0">
                <a:solidFill>
                  <a:schemeClr val="bg1"/>
                </a:solidFill>
                <a:latin typeface="+mn-lt"/>
                <a:cs typeface="Arial" panose="020B0604020202020204" pitchFamily="34" charset="0"/>
              </a:rPr>
              <a:t>Keenan &amp; Associates  |  CA </a:t>
            </a:r>
            <a:r>
              <a:rPr lang="en-US" sz="750" dirty="0">
                <a:solidFill>
                  <a:schemeClr val="bg1"/>
                </a:solidFill>
                <a:latin typeface="+mn-lt"/>
                <a:cs typeface="Arial" pitchFamily="34" charset="0"/>
              </a:rPr>
              <a:t>License No. 0451271</a:t>
            </a:r>
            <a:endParaRPr lang="en-US" sz="750" dirty="0">
              <a:solidFill>
                <a:schemeClr val="bg1"/>
              </a:solidFill>
              <a:latin typeface="+mn-lt"/>
            </a:endParaRPr>
          </a:p>
        </p:txBody>
      </p:sp>
    </p:spTree>
    <p:extLst>
      <p:ext uri="{BB962C8B-B14F-4D97-AF65-F5344CB8AC3E}">
        <p14:creationId xmlns:p14="http://schemas.microsoft.com/office/powerpoint/2010/main" val="2049050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04607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10"/>
            <a:ext cx="4038600" cy="4495784"/>
          </a:xfrm>
        </p:spPr>
        <p:txBody>
          <a:bodyPr/>
          <a:lstStyle>
            <a:lvl1pPr>
              <a:defRPr sz="1500"/>
            </a:lvl1pPr>
            <a:lvl2pPr>
              <a:defRPr sz="1275"/>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524010"/>
            <a:ext cx="4038600" cy="4495784"/>
          </a:xfrm>
        </p:spPr>
        <p:txBody>
          <a:bodyPr/>
          <a:lstStyle>
            <a:lvl1pPr>
              <a:defRPr sz="1500"/>
            </a:lvl1pPr>
            <a:lvl2pPr>
              <a:defRPr sz="1275"/>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a:extLst>
              <a:ext uri="{FF2B5EF4-FFF2-40B4-BE49-F238E27FC236}">
                <a16:creationId xmlns:a16="http://schemas.microsoft.com/office/drawing/2014/main" id="{C535D524-22E2-4E15-A794-9A09573F669C}"/>
              </a:ext>
            </a:extLst>
          </p:cNvPr>
          <p:cNvSpPr>
            <a:spLocks noGrp="1" noChangeArrowheads="1"/>
          </p:cNvSpPr>
          <p:nvPr>
            <p:ph type="title"/>
          </p:nvPr>
        </p:nvSpPr>
        <p:spPr bwMode="auto">
          <a:xfrm>
            <a:off x="457200" y="152400"/>
            <a:ext cx="8229600" cy="830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7" name="Straight Connector 6">
            <a:extLst>
              <a:ext uri="{FF2B5EF4-FFF2-40B4-BE49-F238E27FC236}">
                <a16:creationId xmlns:a16="http://schemas.microsoft.com/office/drawing/2014/main" id="{4DC91969-079E-4BB1-8CDF-DD7AE2632342}"/>
              </a:ext>
            </a:extLst>
          </p:cNvPr>
          <p:cNvCxnSpPr>
            <a:cxnSpLocks/>
          </p:cNvCxnSpPr>
          <p:nvPr userDrawn="1"/>
        </p:nvCxnSpPr>
        <p:spPr>
          <a:xfrm>
            <a:off x="457200" y="6248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A19AC2-9AD5-4BB0-9DA1-8FCA20F04720}"/>
              </a:ext>
            </a:extLst>
          </p:cNvPr>
          <p:cNvSpPr txBox="1"/>
          <p:nvPr userDrawn="1"/>
        </p:nvSpPr>
        <p:spPr>
          <a:xfrm>
            <a:off x="381000" y="6328519"/>
            <a:ext cx="381000" cy="207749"/>
          </a:xfrm>
          <a:prstGeom prst="rect">
            <a:avLst/>
          </a:prstGeom>
          <a:noFill/>
        </p:spPr>
        <p:txBody>
          <a:bodyPr wrap="square" rtlCol="0">
            <a:spAutoFit/>
          </a:bodyPr>
          <a:lstStyle/>
          <a:p>
            <a:fld id="{CA6C637D-3A24-4800-B0A3-8A126E09E57E}" type="slidenum">
              <a:rPr lang="en-US" sz="750" smtClean="0">
                <a:latin typeface="Calibri" panose="020F0502020204030204" pitchFamily="34" charset="0"/>
                <a:cs typeface="Calibri" panose="020F0502020204030204" pitchFamily="34" charset="0"/>
              </a:rPr>
              <a:t>‹#›</a:t>
            </a:fld>
            <a:endParaRPr lang="en-US" sz="75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C67B8E5-CC29-49AA-B271-0EAC0416B26C}"/>
              </a:ext>
            </a:extLst>
          </p:cNvPr>
          <p:cNvSpPr txBox="1"/>
          <p:nvPr userDrawn="1"/>
        </p:nvSpPr>
        <p:spPr>
          <a:xfrm>
            <a:off x="4038600" y="6328519"/>
            <a:ext cx="4762500" cy="207749"/>
          </a:xfrm>
          <a:prstGeom prst="rect">
            <a:avLst/>
          </a:prstGeom>
          <a:noFill/>
        </p:spPr>
        <p:txBody>
          <a:bodyPr wrap="square" rtlCol="0">
            <a:spAutoFit/>
          </a:bodyPr>
          <a:lstStyle/>
          <a:p>
            <a:pPr algn="r"/>
            <a:r>
              <a:rPr lang="en-US" sz="750" i="0" dirty="0">
                <a:solidFill>
                  <a:schemeClr val="tx1"/>
                </a:solidFill>
                <a:latin typeface="Calibri" panose="020F0502020204030204" pitchFamily="34" charset="0"/>
                <a:cs typeface="Calibri" panose="020F0502020204030204" pitchFamily="34" charset="0"/>
              </a:rPr>
              <a:t>Keenan &amp; Associates  |  CA </a:t>
            </a:r>
            <a:r>
              <a:rPr lang="en-US" sz="750" dirty="0">
                <a:solidFill>
                  <a:schemeClr val="tx1"/>
                </a:solidFill>
                <a:latin typeface="Calibri" panose="020F0502020204030204" pitchFamily="34" charset="0"/>
                <a:cs typeface="Calibri" panose="020F0502020204030204" pitchFamily="34" charset="0"/>
              </a:rPr>
              <a:t>License No. 0451271</a:t>
            </a:r>
            <a:endParaRPr lang="en-US" sz="7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970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C26C61-D5D1-43A4-8514-BDFD8A1F2352}"/>
              </a:ext>
            </a:extLst>
          </p:cNvPr>
          <p:cNvSpPr>
            <a:spLocks noGrp="1"/>
          </p:cNvSpPr>
          <p:nvPr>
            <p:ph type="subTitle" idx="1" hasCustomPrompt="1"/>
          </p:nvPr>
        </p:nvSpPr>
        <p:spPr>
          <a:xfrm>
            <a:off x="371476" y="4144963"/>
            <a:ext cx="5965031" cy="1655762"/>
          </a:xfrm>
        </p:spPr>
        <p:txBody>
          <a:bodyPr/>
          <a:lstStyle>
            <a:lvl1pPr marL="0" indent="0" algn="l">
              <a:buNone/>
              <a:defRPr sz="1800" b="1">
                <a:solidFill>
                  <a:srgbClr val="2B7050"/>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sp>
        <p:nvSpPr>
          <p:cNvPr id="7" name="Title 1">
            <a:extLst>
              <a:ext uri="{FF2B5EF4-FFF2-40B4-BE49-F238E27FC236}">
                <a16:creationId xmlns:a16="http://schemas.microsoft.com/office/drawing/2014/main" id="{C5EA9919-9AB8-48A5-82AC-2E93750A768F}"/>
              </a:ext>
            </a:extLst>
          </p:cNvPr>
          <p:cNvSpPr>
            <a:spLocks noGrp="1"/>
          </p:cNvSpPr>
          <p:nvPr>
            <p:ph type="title" hasCustomPrompt="1"/>
          </p:nvPr>
        </p:nvSpPr>
        <p:spPr>
          <a:xfrm>
            <a:off x="371475" y="2781301"/>
            <a:ext cx="5393531" cy="828675"/>
          </a:xfrm>
        </p:spPr>
        <p:txBody>
          <a:bodyPr/>
          <a:lstStyle>
            <a:lvl1pPr>
              <a:defRPr b="1">
                <a:solidFill>
                  <a:srgbClr val="632340"/>
                </a:solidFill>
                <a:latin typeface="+mn-lt"/>
              </a:defRPr>
            </a:lvl1pPr>
          </a:lstStyle>
          <a:p>
            <a:r>
              <a:rPr lang="en-US" dirty="0"/>
              <a:t>Click to add title </a:t>
            </a:r>
          </a:p>
        </p:txBody>
      </p:sp>
      <p:sp>
        <p:nvSpPr>
          <p:cNvPr id="8" name="TextBox 7">
            <a:extLst>
              <a:ext uri="{FF2B5EF4-FFF2-40B4-BE49-F238E27FC236}">
                <a16:creationId xmlns:a16="http://schemas.microsoft.com/office/drawing/2014/main" id="{561B09D8-C18D-48BF-B8B8-D7DD8DB86B37}"/>
              </a:ext>
            </a:extLst>
          </p:cNvPr>
          <p:cNvSpPr txBox="1"/>
          <p:nvPr/>
        </p:nvSpPr>
        <p:spPr>
          <a:xfrm>
            <a:off x="371474" y="6328518"/>
            <a:ext cx="4457700" cy="207749"/>
          </a:xfrm>
          <a:prstGeom prst="rect">
            <a:avLst/>
          </a:prstGeom>
          <a:noFill/>
        </p:spPr>
        <p:txBody>
          <a:bodyPr wrap="square" rtlCol="0">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lang="en-US" sz="750" i="0" dirty="0">
                <a:solidFill>
                  <a:schemeClr val="tx1"/>
                </a:solidFill>
                <a:latin typeface="+mn-lt"/>
                <a:cs typeface="Arial" panose="020B0604020202020204" pitchFamily="34" charset="0"/>
              </a:rPr>
              <a:t>Keenan &amp; Associates  |  CA </a:t>
            </a:r>
            <a:r>
              <a:rPr lang="en-US" sz="750" dirty="0">
                <a:solidFill>
                  <a:schemeClr val="tx1"/>
                </a:solidFill>
                <a:latin typeface="+mn-lt"/>
                <a:cs typeface="Arial" pitchFamily="34" charset="0"/>
              </a:rPr>
              <a:t>License No. 0451271  |  www.keenan.com</a:t>
            </a:r>
          </a:p>
        </p:txBody>
      </p:sp>
      <p:pic>
        <p:nvPicPr>
          <p:cNvPr id="4" name="Picture 3" descr="A picture containing text, sign&#10;&#10;Description automatically generated">
            <a:extLst>
              <a:ext uri="{FF2B5EF4-FFF2-40B4-BE49-F238E27FC236}">
                <a16:creationId xmlns:a16="http://schemas.microsoft.com/office/drawing/2014/main" id="{931719D4-6E32-4113-884F-0522FED9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252" y="5915025"/>
            <a:ext cx="2220438" cy="740146"/>
          </a:xfrm>
          <a:prstGeom prst="rect">
            <a:avLst/>
          </a:prstGeom>
        </p:spPr>
      </p:pic>
    </p:spTree>
    <p:extLst>
      <p:ext uri="{BB962C8B-B14F-4D97-AF65-F5344CB8AC3E}">
        <p14:creationId xmlns:p14="http://schemas.microsoft.com/office/powerpoint/2010/main" val="367041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342900" y="238126"/>
            <a:ext cx="8486774" cy="828675"/>
          </a:xfrm>
        </p:spPr>
        <p:txBody>
          <a:bodyPr/>
          <a:lstStyle>
            <a:lvl1pPr>
              <a:defRPr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342900" y="1825625"/>
            <a:ext cx="8486774"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p:nvCxnSpPr>
        <p:spPr>
          <a:xfrm>
            <a:off x="342900" y="6248400"/>
            <a:ext cx="8486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A2086D-DDD2-4506-8533-0B59403511A3}"/>
              </a:ext>
            </a:extLst>
          </p:cNvPr>
          <p:cNvSpPr txBox="1"/>
          <p:nvPr/>
        </p:nvSpPr>
        <p:spPr>
          <a:xfrm>
            <a:off x="285750" y="6328518"/>
            <a:ext cx="285750" cy="323165"/>
          </a:xfrm>
          <a:prstGeom prst="rect">
            <a:avLst/>
          </a:prstGeom>
          <a:noFill/>
        </p:spPr>
        <p:txBody>
          <a:bodyPr wrap="square" rtlCol="0">
            <a:spAutoFit/>
          </a:bodyPr>
          <a:lstStyle/>
          <a:p>
            <a:fld id="{CA6C637D-3A24-4800-B0A3-8A126E09E57E}" type="slidenum">
              <a:rPr lang="en-US" sz="750" smtClean="0">
                <a:solidFill>
                  <a:schemeClr val="tx1"/>
                </a:solidFill>
              </a:rPr>
              <a:t>‹#›</a:t>
            </a:fld>
            <a:endParaRPr lang="en-US" sz="750" dirty="0">
              <a:solidFill>
                <a:schemeClr val="tx1"/>
              </a:solidFill>
            </a:endParaRPr>
          </a:p>
        </p:txBody>
      </p:sp>
      <p:sp>
        <p:nvSpPr>
          <p:cNvPr id="11" name="TextBox 10">
            <a:extLst>
              <a:ext uri="{FF2B5EF4-FFF2-40B4-BE49-F238E27FC236}">
                <a16:creationId xmlns:a16="http://schemas.microsoft.com/office/drawing/2014/main" id="{5A235EE3-E443-45FF-B19C-CE15044DB30F}"/>
              </a:ext>
            </a:extLst>
          </p:cNvPr>
          <p:cNvSpPr txBox="1"/>
          <p:nvPr/>
        </p:nvSpPr>
        <p:spPr>
          <a:xfrm>
            <a:off x="5343525" y="6328518"/>
            <a:ext cx="3571875" cy="207749"/>
          </a:xfrm>
          <a:prstGeom prst="rect">
            <a:avLst/>
          </a:prstGeom>
          <a:noFill/>
        </p:spPr>
        <p:txBody>
          <a:bodyPr wrap="square" rtlCol="0">
            <a:spAutoFit/>
          </a:bodyPr>
          <a:lstStyle/>
          <a:p>
            <a:pPr algn="r"/>
            <a:r>
              <a:rPr lang="en-US" sz="750" i="0" dirty="0">
                <a:solidFill>
                  <a:schemeClr val="tx1"/>
                </a:solidFill>
                <a:latin typeface="+mn-lt"/>
                <a:cs typeface="Arial" panose="020B0604020202020204" pitchFamily="34" charset="0"/>
              </a:rPr>
              <a:t>Keenan &amp; Associates  |  CA </a:t>
            </a:r>
            <a:r>
              <a:rPr lang="en-US" sz="750" dirty="0">
                <a:solidFill>
                  <a:schemeClr val="tx1"/>
                </a:solidFill>
                <a:latin typeface="+mn-lt"/>
                <a:cs typeface="Arial" pitchFamily="34" charset="0"/>
              </a:rPr>
              <a:t>License No. 0451271</a:t>
            </a:r>
            <a:endParaRPr lang="en-US" sz="750" dirty="0">
              <a:solidFill>
                <a:schemeClr val="tx1"/>
              </a:solidFill>
              <a:latin typeface="+mn-lt"/>
            </a:endParaRPr>
          </a:p>
        </p:txBody>
      </p:sp>
    </p:spTree>
    <p:extLst>
      <p:ext uri="{BB962C8B-B14F-4D97-AF65-F5344CB8AC3E}">
        <p14:creationId xmlns:p14="http://schemas.microsoft.com/office/powerpoint/2010/main" val="258236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342900" y="1485911"/>
            <a:ext cx="8486774" cy="444816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342900" y="238126"/>
            <a:ext cx="8486774" cy="828675"/>
          </a:xfrm>
        </p:spPr>
        <p:txBody>
          <a:bodyPr/>
          <a:lstStyle>
            <a:lvl1pPr>
              <a:defRPr b="1">
                <a:latin typeface="+mn-lt"/>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p:nvCxnSpPr>
        <p:spPr>
          <a:xfrm>
            <a:off x="342900" y="6248400"/>
            <a:ext cx="8486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B3A44B-4847-419D-A7B5-72F780FE7D03}"/>
              </a:ext>
            </a:extLst>
          </p:cNvPr>
          <p:cNvSpPr txBox="1"/>
          <p:nvPr/>
        </p:nvSpPr>
        <p:spPr>
          <a:xfrm>
            <a:off x="285750" y="6328518"/>
            <a:ext cx="285750" cy="323165"/>
          </a:xfrm>
          <a:prstGeom prst="rect">
            <a:avLst/>
          </a:prstGeom>
          <a:noFill/>
        </p:spPr>
        <p:txBody>
          <a:bodyPr wrap="square" rtlCol="0">
            <a:spAutoFit/>
          </a:bodyPr>
          <a:lstStyle/>
          <a:p>
            <a:fld id="{CA6C637D-3A24-4800-B0A3-8A126E09E57E}" type="slidenum">
              <a:rPr lang="en-US" sz="750" smtClean="0">
                <a:solidFill>
                  <a:schemeClr val="tx1"/>
                </a:solidFill>
              </a:rPr>
              <a:t>‹#›</a:t>
            </a:fld>
            <a:endParaRPr lang="en-US" sz="750" dirty="0">
              <a:solidFill>
                <a:schemeClr val="tx1"/>
              </a:solidFill>
            </a:endParaRPr>
          </a:p>
        </p:txBody>
      </p:sp>
      <p:sp>
        <p:nvSpPr>
          <p:cNvPr id="11" name="TextBox 10">
            <a:extLst>
              <a:ext uri="{FF2B5EF4-FFF2-40B4-BE49-F238E27FC236}">
                <a16:creationId xmlns:a16="http://schemas.microsoft.com/office/drawing/2014/main" id="{CE14E168-DF37-4FC7-A89B-EC26FC2BCFDE}"/>
              </a:ext>
            </a:extLst>
          </p:cNvPr>
          <p:cNvSpPr txBox="1"/>
          <p:nvPr/>
        </p:nvSpPr>
        <p:spPr>
          <a:xfrm>
            <a:off x="5343525" y="6328518"/>
            <a:ext cx="3571875" cy="207749"/>
          </a:xfrm>
          <a:prstGeom prst="rect">
            <a:avLst/>
          </a:prstGeom>
          <a:noFill/>
        </p:spPr>
        <p:txBody>
          <a:bodyPr wrap="square" rtlCol="0">
            <a:spAutoFit/>
          </a:bodyPr>
          <a:lstStyle/>
          <a:p>
            <a:pPr algn="r"/>
            <a:r>
              <a:rPr lang="en-US" sz="750" i="0" dirty="0">
                <a:solidFill>
                  <a:schemeClr val="tx1"/>
                </a:solidFill>
                <a:latin typeface="+mn-lt"/>
                <a:cs typeface="Arial" panose="020B0604020202020204" pitchFamily="34" charset="0"/>
              </a:rPr>
              <a:t>Keenan &amp; Associates  |  CA </a:t>
            </a:r>
            <a:r>
              <a:rPr lang="en-US" sz="750" dirty="0">
                <a:solidFill>
                  <a:schemeClr val="tx1"/>
                </a:solidFill>
                <a:latin typeface="+mn-lt"/>
                <a:cs typeface="Arial" pitchFamily="34" charset="0"/>
              </a:rPr>
              <a:t>License No. 0451271</a:t>
            </a:r>
            <a:endParaRPr lang="en-US" sz="750" dirty="0">
              <a:solidFill>
                <a:schemeClr val="tx1"/>
              </a:solidFill>
              <a:latin typeface="+mn-lt"/>
            </a:endParaRPr>
          </a:p>
        </p:txBody>
      </p:sp>
    </p:spTree>
    <p:extLst>
      <p:ext uri="{BB962C8B-B14F-4D97-AF65-F5344CB8AC3E}">
        <p14:creationId xmlns:p14="http://schemas.microsoft.com/office/powerpoint/2010/main" val="3793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487B451-5A45-4316-83BA-5D62CC5884F4}"/>
              </a:ext>
            </a:extLst>
          </p:cNvPr>
          <p:cNvSpPr>
            <a:spLocks noGrp="1" noChangeArrowheads="1"/>
          </p:cNvSpPr>
          <p:nvPr>
            <p:ph type="title"/>
          </p:nvPr>
        </p:nvSpPr>
        <p:spPr bwMode="auto">
          <a:xfrm>
            <a:off x="457200" y="152400"/>
            <a:ext cx="8229600" cy="830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7" name="Straight Connector 6">
            <a:extLst>
              <a:ext uri="{FF2B5EF4-FFF2-40B4-BE49-F238E27FC236}">
                <a16:creationId xmlns:a16="http://schemas.microsoft.com/office/drawing/2014/main" id="{DCD8815F-7EED-40FB-BF37-EB8330D37222}"/>
              </a:ext>
            </a:extLst>
          </p:cNvPr>
          <p:cNvCxnSpPr>
            <a:cxnSpLocks/>
          </p:cNvCxnSpPr>
          <p:nvPr userDrawn="1"/>
        </p:nvCxnSpPr>
        <p:spPr>
          <a:xfrm>
            <a:off x="457200" y="6248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8786BA3B-0E39-4589-896C-872249A0F1CB}"/>
              </a:ext>
            </a:extLst>
          </p:cNvPr>
          <p:cNvSpPr>
            <a:spLocks noGrp="1"/>
          </p:cNvSpPr>
          <p:nvPr>
            <p:ph idx="1"/>
          </p:nvPr>
        </p:nvSpPr>
        <p:spPr>
          <a:xfrm>
            <a:off x="457200" y="1828801"/>
            <a:ext cx="8229600" cy="4038600"/>
          </a:xfrm>
        </p:spPr>
        <p:txBody>
          <a:bodyPr/>
          <a:lstStyle>
            <a:lvl1pPr>
              <a:defRPr sz="30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5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98C2CA8B-850D-4C1B-9595-0A6368E341EB}"/>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latin typeface="Calibri" panose="020F0502020204030204" pitchFamily="34" charset="0"/>
                <a:cs typeface="Calibri" panose="020F0502020204030204" pitchFamily="34" charset="0"/>
              </a:rPr>
              <a:t>‹#›</a:t>
            </a:fld>
            <a:endParaRPr lang="en-US" sz="10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7552292-A695-4022-B67D-A8503FF3477F}"/>
              </a:ext>
            </a:extLst>
          </p:cNvPr>
          <p:cNvSpPr txBox="1"/>
          <p:nvPr userDrawn="1"/>
        </p:nvSpPr>
        <p:spPr>
          <a:xfrm>
            <a:off x="4038600" y="6328517"/>
            <a:ext cx="4762500" cy="246221"/>
          </a:xfrm>
          <a:prstGeom prst="rect">
            <a:avLst/>
          </a:prstGeom>
          <a:noFill/>
        </p:spPr>
        <p:txBody>
          <a:bodyPr wrap="square" rtlCol="0">
            <a:spAutoFit/>
          </a:bodyPr>
          <a:lstStyle/>
          <a:p>
            <a:pPr algn="r"/>
            <a:r>
              <a:rPr lang="en-US" sz="1000" i="0" dirty="0">
                <a:solidFill>
                  <a:schemeClr val="tx1"/>
                </a:solidFill>
                <a:latin typeface="Calibri" panose="020F0502020204030204" pitchFamily="34" charset="0"/>
                <a:cs typeface="Calibri" panose="020F0502020204030204" pitchFamily="34" charset="0"/>
              </a:rPr>
              <a:t>Keenan &amp; Associates  |  CA </a:t>
            </a:r>
            <a:r>
              <a:rPr lang="en-US" sz="1000" dirty="0">
                <a:solidFill>
                  <a:schemeClr val="tx1"/>
                </a:solidFill>
                <a:latin typeface="Calibri" panose="020F0502020204030204" pitchFamily="34" charset="0"/>
                <a:cs typeface="Calibri" panose="020F0502020204030204" pitchFamily="34" charset="0"/>
              </a:rPr>
              <a:t>License No. 0451271</a:t>
            </a:r>
            <a:endParaRPr lang="en-US" sz="10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342900" y="1819276"/>
            <a:ext cx="4057652" cy="4114793"/>
          </a:xfrm>
        </p:spPr>
        <p:txBody>
          <a:bodyPr/>
          <a:lstStyle>
            <a:lvl1pPr>
              <a:defRPr sz="1500">
                <a:latin typeface="+mn-lt"/>
              </a:defRPr>
            </a:lvl1pPr>
            <a:lvl2pPr>
              <a:defRPr sz="1275">
                <a:latin typeface="+mn-lt"/>
              </a:defRPr>
            </a:lvl2pPr>
            <a:lvl3pPr>
              <a:defRPr sz="1200">
                <a:latin typeface="+mn-lt"/>
              </a:defRPr>
            </a:lvl3pPr>
            <a:lvl4pPr>
              <a:defRPr sz="1050">
                <a:latin typeface="+mn-lt"/>
              </a:defRPr>
            </a:lvl4pPr>
            <a:lvl5pPr>
              <a:defRPr sz="900">
                <a:latin typeface="+mn-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4743450" y="1819276"/>
            <a:ext cx="4086226" cy="4114793"/>
          </a:xfrm>
        </p:spPr>
        <p:txBody>
          <a:bodyPr/>
          <a:lstStyle>
            <a:lvl1pPr>
              <a:defRPr sz="1500">
                <a:latin typeface="+mn-lt"/>
              </a:defRPr>
            </a:lvl1pPr>
            <a:lvl2pPr>
              <a:defRPr sz="1275">
                <a:latin typeface="+mn-lt"/>
              </a:defRPr>
            </a:lvl2pPr>
            <a:lvl3pPr>
              <a:defRPr sz="1200">
                <a:latin typeface="+mn-lt"/>
              </a:defRPr>
            </a:lvl3pPr>
            <a:lvl4pPr>
              <a:defRPr sz="1050">
                <a:latin typeface="+mn-lt"/>
              </a:defRPr>
            </a:lvl4pPr>
            <a:lvl5pPr>
              <a:defRPr sz="900">
                <a:latin typeface="+mn-l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p:nvCxnSpPr>
        <p:spPr>
          <a:xfrm>
            <a:off x="342900" y="6248400"/>
            <a:ext cx="8486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342900" y="238126"/>
            <a:ext cx="8486774" cy="828675"/>
          </a:xfrm>
        </p:spPr>
        <p:txBody>
          <a:bodyPr/>
          <a:lstStyle>
            <a:lvl1pPr>
              <a:defRPr b="1">
                <a:latin typeface="+mn-lt"/>
              </a:defRPr>
            </a:lvl1pPr>
          </a:lstStyle>
          <a:p>
            <a:r>
              <a:rPr lang="en-US"/>
              <a:t>Click to edit Master title style</a:t>
            </a:r>
            <a:endParaRPr lang="en-US" dirty="0"/>
          </a:p>
        </p:txBody>
      </p:sp>
      <p:sp>
        <p:nvSpPr>
          <p:cNvPr id="13" name="TextBox 12">
            <a:extLst>
              <a:ext uri="{FF2B5EF4-FFF2-40B4-BE49-F238E27FC236}">
                <a16:creationId xmlns:a16="http://schemas.microsoft.com/office/drawing/2014/main" id="{0CAEA6D3-79AF-48AB-831C-D62AF19366AF}"/>
              </a:ext>
            </a:extLst>
          </p:cNvPr>
          <p:cNvSpPr txBox="1"/>
          <p:nvPr/>
        </p:nvSpPr>
        <p:spPr>
          <a:xfrm>
            <a:off x="285750" y="6328518"/>
            <a:ext cx="285750" cy="323165"/>
          </a:xfrm>
          <a:prstGeom prst="rect">
            <a:avLst/>
          </a:prstGeom>
          <a:noFill/>
        </p:spPr>
        <p:txBody>
          <a:bodyPr wrap="square" rtlCol="0">
            <a:spAutoFit/>
          </a:bodyPr>
          <a:lstStyle/>
          <a:p>
            <a:fld id="{CA6C637D-3A24-4800-B0A3-8A126E09E57E}" type="slidenum">
              <a:rPr lang="en-US" sz="750" smtClean="0">
                <a:solidFill>
                  <a:schemeClr val="tx1"/>
                </a:solidFill>
              </a:rPr>
              <a:t>‹#›</a:t>
            </a:fld>
            <a:endParaRPr lang="en-US" sz="750" dirty="0">
              <a:solidFill>
                <a:schemeClr val="tx1"/>
              </a:solidFill>
            </a:endParaRPr>
          </a:p>
        </p:txBody>
      </p:sp>
      <p:sp>
        <p:nvSpPr>
          <p:cNvPr id="14" name="TextBox 13">
            <a:extLst>
              <a:ext uri="{FF2B5EF4-FFF2-40B4-BE49-F238E27FC236}">
                <a16:creationId xmlns:a16="http://schemas.microsoft.com/office/drawing/2014/main" id="{04BA6A6E-5681-4E7B-8D5F-7A643319363B}"/>
              </a:ext>
            </a:extLst>
          </p:cNvPr>
          <p:cNvSpPr txBox="1"/>
          <p:nvPr/>
        </p:nvSpPr>
        <p:spPr>
          <a:xfrm>
            <a:off x="5343525" y="6328518"/>
            <a:ext cx="3571875" cy="207749"/>
          </a:xfrm>
          <a:prstGeom prst="rect">
            <a:avLst/>
          </a:prstGeom>
          <a:noFill/>
        </p:spPr>
        <p:txBody>
          <a:bodyPr wrap="square" rtlCol="0">
            <a:spAutoFit/>
          </a:bodyPr>
          <a:lstStyle/>
          <a:p>
            <a:pPr algn="r"/>
            <a:r>
              <a:rPr lang="en-US" sz="750" i="0" dirty="0">
                <a:solidFill>
                  <a:schemeClr val="tx1"/>
                </a:solidFill>
                <a:latin typeface="+mn-lt"/>
                <a:cs typeface="Arial" panose="020B0604020202020204" pitchFamily="34" charset="0"/>
              </a:rPr>
              <a:t>Keenan &amp; Associates  |  CA </a:t>
            </a:r>
            <a:r>
              <a:rPr lang="en-US" sz="750" dirty="0">
                <a:solidFill>
                  <a:schemeClr val="tx1"/>
                </a:solidFill>
                <a:latin typeface="+mn-lt"/>
                <a:cs typeface="Arial" pitchFamily="34" charset="0"/>
              </a:rPr>
              <a:t>License No. 0451271</a:t>
            </a:r>
            <a:endParaRPr lang="en-US" sz="750" dirty="0">
              <a:solidFill>
                <a:schemeClr val="tx1"/>
              </a:solidFill>
              <a:latin typeface="+mn-lt"/>
            </a:endParaRPr>
          </a:p>
        </p:txBody>
      </p:sp>
    </p:spTree>
    <p:extLst>
      <p:ext uri="{BB962C8B-B14F-4D97-AF65-F5344CB8AC3E}">
        <p14:creationId xmlns:p14="http://schemas.microsoft.com/office/powerpoint/2010/main" val="220140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342900" y="1485911"/>
            <a:ext cx="4057652" cy="4448158"/>
          </a:xfrm>
        </p:spPr>
        <p:txBody>
          <a:bodyPr/>
          <a:lstStyle>
            <a:lvl1pPr>
              <a:defRPr sz="1500">
                <a:latin typeface="+mn-lt"/>
              </a:defRPr>
            </a:lvl1pPr>
            <a:lvl2pPr>
              <a:defRPr sz="1275">
                <a:latin typeface="+mn-lt"/>
              </a:defRPr>
            </a:lvl2pPr>
            <a:lvl3pPr>
              <a:defRPr sz="1200">
                <a:latin typeface="+mn-lt"/>
              </a:defRPr>
            </a:lvl3pPr>
            <a:lvl4pPr>
              <a:defRPr sz="1050">
                <a:latin typeface="+mn-lt"/>
              </a:defRPr>
            </a:lvl4pPr>
            <a:lvl5pPr>
              <a:defRPr sz="900">
                <a:latin typeface="+mn-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4743450" y="1485911"/>
            <a:ext cx="4086226" cy="4448158"/>
          </a:xfrm>
        </p:spPr>
        <p:txBody>
          <a:bodyPr/>
          <a:lstStyle>
            <a:lvl1pPr>
              <a:defRPr sz="1500">
                <a:latin typeface="+mn-lt"/>
              </a:defRPr>
            </a:lvl1pPr>
            <a:lvl2pPr>
              <a:defRPr sz="1275">
                <a:latin typeface="+mn-lt"/>
              </a:defRPr>
            </a:lvl2pPr>
            <a:lvl3pPr>
              <a:defRPr sz="1200">
                <a:latin typeface="+mn-lt"/>
              </a:defRPr>
            </a:lvl3pPr>
            <a:lvl4pPr>
              <a:defRPr sz="1050">
                <a:latin typeface="+mn-lt"/>
              </a:defRPr>
            </a:lvl4pPr>
            <a:lvl5pPr>
              <a:defRPr sz="900">
                <a:latin typeface="+mn-l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p:nvCxnSpPr>
        <p:spPr>
          <a:xfrm>
            <a:off x="342900" y="6248400"/>
            <a:ext cx="8486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9FD9B0-3D45-4DFC-9BE3-DB903170D449}"/>
              </a:ext>
            </a:extLst>
          </p:cNvPr>
          <p:cNvSpPr txBox="1"/>
          <p:nvPr/>
        </p:nvSpPr>
        <p:spPr>
          <a:xfrm>
            <a:off x="285750" y="6328518"/>
            <a:ext cx="285750" cy="323165"/>
          </a:xfrm>
          <a:prstGeom prst="rect">
            <a:avLst/>
          </a:prstGeom>
          <a:noFill/>
        </p:spPr>
        <p:txBody>
          <a:bodyPr wrap="square" rtlCol="0">
            <a:spAutoFit/>
          </a:bodyPr>
          <a:lstStyle/>
          <a:p>
            <a:fld id="{CA6C637D-3A24-4800-B0A3-8A126E09E57E}" type="slidenum">
              <a:rPr lang="en-US" sz="750" smtClean="0">
                <a:solidFill>
                  <a:schemeClr val="tx1"/>
                </a:solidFill>
              </a:rPr>
              <a:t>‹#›</a:t>
            </a:fld>
            <a:endParaRPr lang="en-US" sz="750" dirty="0">
              <a:solidFill>
                <a:schemeClr val="tx1"/>
              </a:solidFill>
            </a:endParaRPr>
          </a:p>
        </p:txBody>
      </p:sp>
      <p:sp>
        <p:nvSpPr>
          <p:cNvPr id="11" name="TextBox 10">
            <a:extLst>
              <a:ext uri="{FF2B5EF4-FFF2-40B4-BE49-F238E27FC236}">
                <a16:creationId xmlns:a16="http://schemas.microsoft.com/office/drawing/2014/main" id="{FBB215AE-CC6C-44C0-849A-797BA165EFC7}"/>
              </a:ext>
            </a:extLst>
          </p:cNvPr>
          <p:cNvSpPr txBox="1"/>
          <p:nvPr/>
        </p:nvSpPr>
        <p:spPr>
          <a:xfrm>
            <a:off x="5343525" y="6328518"/>
            <a:ext cx="3571875" cy="207749"/>
          </a:xfrm>
          <a:prstGeom prst="rect">
            <a:avLst/>
          </a:prstGeom>
          <a:noFill/>
        </p:spPr>
        <p:txBody>
          <a:bodyPr wrap="square" rtlCol="0">
            <a:spAutoFit/>
          </a:bodyPr>
          <a:lstStyle/>
          <a:p>
            <a:pPr algn="r"/>
            <a:r>
              <a:rPr lang="en-US" sz="750" i="0" dirty="0">
                <a:solidFill>
                  <a:schemeClr val="tx1"/>
                </a:solidFill>
                <a:latin typeface="+mn-lt"/>
                <a:cs typeface="Arial" panose="020B0604020202020204" pitchFamily="34" charset="0"/>
              </a:rPr>
              <a:t>Keenan &amp; Associates  |  CA </a:t>
            </a:r>
            <a:r>
              <a:rPr lang="en-US" sz="750" dirty="0">
                <a:solidFill>
                  <a:schemeClr val="tx1"/>
                </a:solidFill>
                <a:latin typeface="+mn-lt"/>
                <a:cs typeface="Arial" pitchFamily="34" charset="0"/>
              </a:rPr>
              <a:t>License No. 0451271</a:t>
            </a:r>
            <a:endParaRPr lang="en-US" sz="750" dirty="0">
              <a:solidFill>
                <a:schemeClr val="tx1"/>
              </a:solidFill>
              <a:latin typeface="+mn-lt"/>
            </a:endParaRPr>
          </a:p>
        </p:txBody>
      </p: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342900" y="238126"/>
            <a:ext cx="8486774" cy="828675"/>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585832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ED3E1-91DD-49E8-B546-A6E4B7DBC05D}"/>
              </a:ext>
            </a:extLst>
          </p:cNvPr>
          <p:cNvSpPr>
            <a:spLocks noGrp="1"/>
          </p:cNvSpPr>
          <p:nvPr>
            <p:ph type="title" hasCustomPrompt="1"/>
          </p:nvPr>
        </p:nvSpPr>
        <p:spPr>
          <a:xfrm>
            <a:off x="342900" y="2362200"/>
            <a:ext cx="8351044" cy="1371600"/>
          </a:xfrm>
        </p:spPr>
        <p:txBody>
          <a:bodyPr anchor="t"/>
          <a:lstStyle>
            <a:lvl1pPr algn="ctr">
              <a:defRPr sz="3000" b="1" cap="all">
                <a:solidFill>
                  <a:schemeClr val="bg1"/>
                </a:solidFill>
                <a:latin typeface="+mn-lt"/>
              </a:defRPr>
            </a:lvl1pPr>
          </a:lstStyle>
          <a:p>
            <a:r>
              <a:rPr lang="en-US" dirty="0"/>
              <a:t>Click to edit Master </a:t>
            </a:r>
            <a:br>
              <a:rPr lang="en-US" dirty="0"/>
            </a:br>
            <a:r>
              <a:rPr lang="en-US" dirty="0"/>
              <a:t>title style</a:t>
            </a:r>
          </a:p>
        </p:txBody>
      </p:sp>
      <p:cxnSp>
        <p:nvCxnSpPr>
          <p:cNvPr id="9" name="Straight Connector 8">
            <a:extLst>
              <a:ext uri="{FF2B5EF4-FFF2-40B4-BE49-F238E27FC236}">
                <a16:creationId xmlns:a16="http://schemas.microsoft.com/office/drawing/2014/main" id="{B1787985-05C1-48EA-8D6B-C421F7D66D46}"/>
              </a:ext>
            </a:extLst>
          </p:cNvPr>
          <p:cNvCxnSpPr>
            <a:cxnSpLocks/>
          </p:cNvCxnSpPr>
          <p:nvPr/>
        </p:nvCxnSpPr>
        <p:spPr>
          <a:xfrm>
            <a:off x="342900" y="6248400"/>
            <a:ext cx="8486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70CCC0-37A7-41E5-A27D-6D052A574687}"/>
              </a:ext>
            </a:extLst>
          </p:cNvPr>
          <p:cNvSpPr txBox="1"/>
          <p:nvPr/>
        </p:nvSpPr>
        <p:spPr>
          <a:xfrm>
            <a:off x="285750" y="6328518"/>
            <a:ext cx="285750" cy="323165"/>
          </a:xfrm>
          <a:prstGeom prst="rect">
            <a:avLst/>
          </a:prstGeom>
          <a:noFill/>
        </p:spPr>
        <p:txBody>
          <a:bodyPr wrap="square" rtlCol="0">
            <a:spAutoFit/>
          </a:bodyPr>
          <a:lstStyle/>
          <a:p>
            <a:fld id="{CA6C637D-3A24-4800-B0A3-8A126E09E57E}" type="slidenum">
              <a:rPr lang="en-US" sz="750" smtClean="0">
                <a:solidFill>
                  <a:schemeClr val="bg1"/>
                </a:solidFill>
              </a:rPr>
              <a:t>‹#›</a:t>
            </a:fld>
            <a:endParaRPr lang="en-US" sz="750" dirty="0">
              <a:solidFill>
                <a:schemeClr val="bg1"/>
              </a:solidFill>
            </a:endParaRPr>
          </a:p>
        </p:txBody>
      </p:sp>
      <p:sp>
        <p:nvSpPr>
          <p:cNvPr id="11" name="TextBox 10">
            <a:extLst>
              <a:ext uri="{FF2B5EF4-FFF2-40B4-BE49-F238E27FC236}">
                <a16:creationId xmlns:a16="http://schemas.microsoft.com/office/drawing/2014/main" id="{A20C6874-C7B6-4866-A448-B8DCB8A4D43D}"/>
              </a:ext>
            </a:extLst>
          </p:cNvPr>
          <p:cNvSpPr txBox="1"/>
          <p:nvPr/>
        </p:nvSpPr>
        <p:spPr>
          <a:xfrm>
            <a:off x="5343525" y="6328518"/>
            <a:ext cx="3571875" cy="207749"/>
          </a:xfrm>
          <a:prstGeom prst="rect">
            <a:avLst/>
          </a:prstGeom>
          <a:noFill/>
        </p:spPr>
        <p:txBody>
          <a:bodyPr wrap="square" rtlCol="0">
            <a:spAutoFit/>
          </a:bodyPr>
          <a:lstStyle/>
          <a:p>
            <a:pPr algn="r"/>
            <a:r>
              <a:rPr lang="en-US" sz="750" i="0" dirty="0">
                <a:solidFill>
                  <a:schemeClr val="bg1"/>
                </a:solidFill>
                <a:latin typeface="+mn-lt"/>
                <a:cs typeface="Arial" panose="020B0604020202020204" pitchFamily="34" charset="0"/>
              </a:rPr>
              <a:t>Keenan &amp; Associates  |  CA </a:t>
            </a:r>
            <a:r>
              <a:rPr lang="en-US" sz="750" dirty="0">
                <a:solidFill>
                  <a:schemeClr val="bg1"/>
                </a:solidFill>
                <a:latin typeface="+mn-lt"/>
                <a:cs typeface="Arial" pitchFamily="34" charset="0"/>
              </a:rPr>
              <a:t>License No. 0451271</a:t>
            </a:r>
            <a:endParaRPr lang="en-US" sz="750" dirty="0">
              <a:solidFill>
                <a:schemeClr val="bg1"/>
              </a:solidFill>
              <a:latin typeface="+mn-lt"/>
            </a:endParaRPr>
          </a:p>
        </p:txBody>
      </p:sp>
    </p:spTree>
    <p:extLst>
      <p:ext uri="{BB962C8B-B14F-4D97-AF65-F5344CB8AC3E}">
        <p14:creationId xmlns:p14="http://schemas.microsoft.com/office/powerpoint/2010/main" val="1190792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latin typeface="Garamond" panose="02020404030301010803" pitchFamily="18" charset="0"/>
              </a:defRPr>
            </a:lvl1p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C3803F55-475B-47CF-98D6-79AC979B8B84}" type="slidenum">
              <a:rPr lang="en-US" smtClean="0"/>
              <a:t>‹#›</a:t>
            </a:fld>
            <a:endParaRPr lang="en-US"/>
          </a:p>
        </p:txBody>
      </p:sp>
    </p:spTree>
    <p:extLst>
      <p:ext uri="{BB962C8B-B14F-4D97-AF65-F5344CB8AC3E}">
        <p14:creationId xmlns:p14="http://schemas.microsoft.com/office/powerpoint/2010/main" val="1282929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ftr" sz="quarter" idx="10"/>
          </p:nvPr>
        </p:nvSpPr>
        <p:spPr>
          <a:ln/>
        </p:spPr>
        <p:txBody>
          <a:bodyPr/>
          <a:lstStyle>
            <a:lvl1pPr>
              <a:defRPr/>
            </a:lvl1pPr>
          </a:lstStyle>
          <a:p>
            <a:endParaRPr lang="en-US" dirty="0"/>
          </a:p>
        </p:txBody>
      </p:sp>
      <p:sp>
        <p:nvSpPr>
          <p:cNvPr id="4" name="Rectangle 8"/>
          <p:cNvSpPr>
            <a:spLocks noGrp="1" noChangeArrowheads="1"/>
          </p:cNvSpPr>
          <p:nvPr>
            <p:ph type="sldNum" sz="quarter" idx="11"/>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9056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487B451-5A45-4316-83BA-5D62CC5884F4}"/>
              </a:ext>
            </a:extLst>
          </p:cNvPr>
          <p:cNvSpPr>
            <a:spLocks noGrp="1" noChangeArrowheads="1"/>
          </p:cNvSpPr>
          <p:nvPr>
            <p:ph type="title"/>
          </p:nvPr>
        </p:nvSpPr>
        <p:spPr bwMode="auto">
          <a:xfrm>
            <a:off x="457200" y="152400"/>
            <a:ext cx="8229600" cy="830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7" name="Straight Connector 6">
            <a:extLst>
              <a:ext uri="{FF2B5EF4-FFF2-40B4-BE49-F238E27FC236}">
                <a16:creationId xmlns:a16="http://schemas.microsoft.com/office/drawing/2014/main" id="{DCD8815F-7EED-40FB-BF37-EB8330D37222}"/>
              </a:ext>
            </a:extLst>
          </p:cNvPr>
          <p:cNvCxnSpPr>
            <a:cxnSpLocks/>
          </p:cNvCxnSpPr>
          <p:nvPr userDrawn="1"/>
        </p:nvCxnSpPr>
        <p:spPr>
          <a:xfrm>
            <a:off x="457200" y="6248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8786BA3B-0E39-4589-896C-872249A0F1CB}"/>
              </a:ext>
            </a:extLst>
          </p:cNvPr>
          <p:cNvSpPr>
            <a:spLocks noGrp="1"/>
          </p:cNvSpPr>
          <p:nvPr>
            <p:ph idx="1"/>
          </p:nvPr>
        </p:nvSpPr>
        <p:spPr>
          <a:xfrm>
            <a:off x="457200" y="1524008"/>
            <a:ext cx="8229600" cy="4495787"/>
          </a:xfrm>
        </p:spPr>
        <p:txBody>
          <a:bodyPr/>
          <a:lstStyle>
            <a:lvl1pPr>
              <a:defRPr sz="30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5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E3085FB3-0B2B-4FC5-9F59-3B9F446FF27C}"/>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latin typeface="Calibri" panose="020F0502020204030204" pitchFamily="34" charset="0"/>
                <a:cs typeface="Calibri" panose="020F0502020204030204" pitchFamily="34" charset="0"/>
              </a:rPr>
              <a:t>‹#›</a:t>
            </a:fld>
            <a:endParaRPr lang="en-US" sz="10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669C389-6C7C-4981-8AD4-BB2A755AA084}"/>
              </a:ext>
            </a:extLst>
          </p:cNvPr>
          <p:cNvSpPr txBox="1"/>
          <p:nvPr userDrawn="1"/>
        </p:nvSpPr>
        <p:spPr>
          <a:xfrm>
            <a:off x="4038600" y="6328517"/>
            <a:ext cx="4762500" cy="246221"/>
          </a:xfrm>
          <a:prstGeom prst="rect">
            <a:avLst/>
          </a:prstGeom>
          <a:noFill/>
        </p:spPr>
        <p:txBody>
          <a:bodyPr wrap="square" rtlCol="0">
            <a:spAutoFit/>
          </a:bodyPr>
          <a:lstStyle/>
          <a:p>
            <a:pPr algn="r"/>
            <a:r>
              <a:rPr lang="en-US" sz="1000" i="0" dirty="0">
                <a:solidFill>
                  <a:schemeClr val="tx1"/>
                </a:solidFill>
                <a:latin typeface="Calibri" panose="020F0502020204030204" pitchFamily="34" charset="0"/>
                <a:cs typeface="Calibri" panose="020F0502020204030204" pitchFamily="34" charset="0"/>
              </a:rPr>
              <a:t>Keenan &amp; Associates  |  CA </a:t>
            </a:r>
            <a:r>
              <a:rPr lang="en-US" sz="1000" dirty="0">
                <a:solidFill>
                  <a:schemeClr val="tx1"/>
                </a:solidFill>
                <a:latin typeface="Calibri" panose="020F0502020204030204" pitchFamily="34" charset="0"/>
                <a:cs typeface="Calibri" panose="020F0502020204030204" pitchFamily="34" charset="0"/>
              </a:rPr>
              <a:t>License No. 0451271</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627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487B451-5A45-4316-83BA-5D62CC5884F4}"/>
              </a:ext>
            </a:extLst>
          </p:cNvPr>
          <p:cNvSpPr>
            <a:spLocks noGrp="1" noChangeArrowheads="1"/>
          </p:cNvSpPr>
          <p:nvPr>
            <p:ph type="title"/>
          </p:nvPr>
        </p:nvSpPr>
        <p:spPr bwMode="auto">
          <a:xfrm>
            <a:off x="457200" y="152400"/>
            <a:ext cx="8229600" cy="830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632340"/>
                </a:solidFill>
              </a:defRPr>
            </a:lvl1pPr>
          </a:lstStyle>
          <a:p>
            <a:pPr lvl="0"/>
            <a:r>
              <a:rPr lang="en-US" dirty="0"/>
              <a:t>Click to edit Master title style</a:t>
            </a:r>
          </a:p>
        </p:txBody>
      </p:sp>
      <p:cxnSp>
        <p:nvCxnSpPr>
          <p:cNvPr id="7" name="Straight Connector 6">
            <a:extLst>
              <a:ext uri="{FF2B5EF4-FFF2-40B4-BE49-F238E27FC236}">
                <a16:creationId xmlns:a16="http://schemas.microsoft.com/office/drawing/2014/main" id="{DCD8815F-7EED-40FB-BF37-EB8330D37222}"/>
              </a:ext>
            </a:extLst>
          </p:cNvPr>
          <p:cNvCxnSpPr>
            <a:cxnSpLocks/>
          </p:cNvCxnSpPr>
          <p:nvPr userDrawn="1"/>
        </p:nvCxnSpPr>
        <p:spPr>
          <a:xfrm>
            <a:off x="457200" y="6248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8786BA3B-0E39-4589-896C-872249A0F1CB}"/>
              </a:ext>
            </a:extLst>
          </p:cNvPr>
          <p:cNvSpPr>
            <a:spLocks noGrp="1"/>
          </p:cNvSpPr>
          <p:nvPr>
            <p:ph idx="1"/>
          </p:nvPr>
        </p:nvSpPr>
        <p:spPr>
          <a:xfrm>
            <a:off x="457200" y="1143004"/>
            <a:ext cx="8229600" cy="4724398"/>
          </a:xfrm>
        </p:spPr>
        <p:txBody>
          <a:bodyPr/>
          <a:lstStyle>
            <a:lvl1pPr>
              <a:defRPr sz="30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5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98C2CA8B-850D-4C1B-9595-0A6368E341EB}"/>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latin typeface="Calibri" panose="020F0502020204030204" pitchFamily="34" charset="0"/>
                <a:cs typeface="Calibri" panose="020F0502020204030204" pitchFamily="34" charset="0"/>
              </a:rPr>
              <a:t>‹#›</a:t>
            </a:fld>
            <a:endParaRPr lang="en-US" sz="10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7552292-A695-4022-B67D-A8503FF3477F}"/>
              </a:ext>
            </a:extLst>
          </p:cNvPr>
          <p:cNvSpPr txBox="1"/>
          <p:nvPr userDrawn="1"/>
        </p:nvSpPr>
        <p:spPr>
          <a:xfrm>
            <a:off x="4038600" y="6328517"/>
            <a:ext cx="4762500" cy="246221"/>
          </a:xfrm>
          <a:prstGeom prst="rect">
            <a:avLst/>
          </a:prstGeom>
          <a:noFill/>
        </p:spPr>
        <p:txBody>
          <a:bodyPr wrap="square" rtlCol="0">
            <a:spAutoFit/>
          </a:bodyPr>
          <a:lstStyle/>
          <a:p>
            <a:pPr algn="r"/>
            <a:r>
              <a:rPr lang="en-US" sz="1000" i="0" dirty="0">
                <a:solidFill>
                  <a:schemeClr val="tx1"/>
                </a:solidFill>
                <a:latin typeface="Calibri" panose="020F0502020204030204" pitchFamily="34" charset="0"/>
                <a:cs typeface="Calibri" panose="020F0502020204030204" pitchFamily="34" charset="0"/>
              </a:rPr>
              <a:t>Keenan &amp; Associates  |  CA </a:t>
            </a:r>
            <a:r>
              <a:rPr lang="en-US" sz="1000" dirty="0">
                <a:solidFill>
                  <a:schemeClr val="tx1"/>
                </a:solidFill>
                <a:latin typeface="Calibri" panose="020F0502020204030204" pitchFamily="34" charset="0"/>
                <a:cs typeface="Calibri" panose="020F0502020204030204" pitchFamily="34" charset="0"/>
              </a:rPr>
              <a:t>License No. 0451271</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46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114793"/>
          </a:xfrm>
        </p:spPr>
        <p:txBody>
          <a:bodyPr/>
          <a:lstStyle>
            <a:lvl1pPr>
              <a:defRPr sz="2000"/>
            </a:lvl1pPr>
            <a:lvl2pPr>
              <a:defRPr sz="17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905000"/>
            <a:ext cx="4038600" cy="4114793"/>
          </a:xfrm>
        </p:spPr>
        <p:txBody>
          <a:bodyPr/>
          <a:lstStyle>
            <a:lvl1pPr>
              <a:defRPr sz="2000"/>
            </a:lvl1pPr>
            <a:lvl2pPr>
              <a:defRPr sz="17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a:extLst>
              <a:ext uri="{FF2B5EF4-FFF2-40B4-BE49-F238E27FC236}">
                <a16:creationId xmlns:a16="http://schemas.microsoft.com/office/drawing/2014/main" id="{C535D524-22E2-4E15-A794-9A09573F669C}"/>
              </a:ext>
            </a:extLst>
          </p:cNvPr>
          <p:cNvSpPr>
            <a:spLocks noGrp="1" noChangeArrowheads="1"/>
          </p:cNvSpPr>
          <p:nvPr>
            <p:ph type="title"/>
          </p:nvPr>
        </p:nvSpPr>
        <p:spPr bwMode="auto">
          <a:xfrm>
            <a:off x="457200" y="152400"/>
            <a:ext cx="8229600" cy="830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7" name="Straight Connector 6">
            <a:extLst>
              <a:ext uri="{FF2B5EF4-FFF2-40B4-BE49-F238E27FC236}">
                <a16:creationId xmlns:a16="http://schemas.microsoft.com/office/drawing/2014/main" id="{4DC91969-079E-4BB1-8CDF-DD7AE2632342}"/>
              </a:ext>
            </a:extLst>
          </p:cNvPr>
          <p:cNvCxnSpPr>
            <a:cxnSpLocks/>
          </p:cNvCxnSpPr>
          <p:nvPr userDrawn="1"/>
        </p:nvCxnSpPr>
        <p:spPr>
          <a:xfrm>
            <a:off x="457200" y="6248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39AE8C-FC42-457E-A1A3-EA747AAF46B3}"/>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latin typeface="Calibri" panose="020F0502020204030204" pitchFamily="34" charset="0"/>
                <a:cs typeface="Calibri" panose="020F0502020204030204" pitchFamily="34" charset="0"/>
              </a:rPr>
              <a:t>‹#›</a:t>
            </a:fld>
            <a:endParaRPr lang="en-US" sz="10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63BC690-DE2A-4377-B25C-350355D903E3}"/>
              </a:ext>
            </a:extLst>
          </p:cNvPr>
          <p:cNvSpPr txBox="1"/>
          <p:nvPr userDrawn="1"/>
        </p:nvSpPr>
        <p:spPr>
          <a:xfrm>
            <a:off x="4038600" y="6328517"/>
            <a:ext cx="4762500" cy="246221"/>
          </a:xfrm>
          <a:prstGeom prst="rect">
            <a:avLst/>
          </a:prstGeom>
          <a:noFill/>
        </p:spPr>
        <p:txBody>
          <a:bodyPr wrap="square" rtlCol="0">
            <a:spAutoFit/>
          </a:bodyPr>
          <a:lstStyle/>
          <a:p>
            <a:pPr algn="r"/>
            <a:r>
              <a:rPr lang="en-US" sz="1000" i="0" dirty="0">
                <a:solidFill>
                  <a:schemeClr val="tx1"/>
                </a:solidFill>
                <a:latin typeface="Calibri" panose="020F0502020204030204" pitchFamily="34" charset="0"/>
                <a:cs typeface="Calibri" panose="020F0502020204030204" pitchFamily="34" charset="0"/>
              </a:rPr>
              <a:t>Keenan &amp; Associates  |  CA </a:t>
            </a:r>
            <a:r>
              <a:rPr lang="en-US" sz="1000" dirty="0">
                <a:solidFill>
                  <a:schemeClr val="tx1"/>
                </a:solidFill>
                <a:latin typeface="Calibri" panose="020F0502020204030204" pitchFamily="34" charset="0"/>
                <a:cs typeface="Calibri" panose="020F0502020204030204" pitchFamily="34" charset="0"/>
              </a:rPr>
              <a:t>License No. 0451271</a:t>
            </a:r>
            <a:endParaRPr lang="en-US" sz="10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10"/>
            <a:ext cx="4038600" cy="4495784"/>
          </a:xfrm>
        </p:spPr>
        <p:txBody>
          <a:bodyPr/>
          <a:lstStyle>
            <a:lvl1pPr>
              <a:defRPr sz="2000"/>
            </a:lvl1pPr>
            <a:lvl2pPr>
              <a:defRPr sz="17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524010"/>
            <a:ext cx="4038600" cy="4495784"/>
          </a:xfrm>
        </p:spPr>
        <p:txBody>
          <a:bodyPr/>
          <a:lstStyle>
            <a:lvl1pPr>
              <a:defRPr sz="2000"/>
            </a:lvl1pPr>
            <a:lvl2pPr>
              <a:defRPr sz="17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a:extLst>
              <a:ext uri="{FF2B5EF4-FFF2-40B4-BE49-F238E27FC236}">
                <a16:creationId xmlns:a16="http://schemas.microsoft.com/office/drawing/2014/main" id="{C535D524-22E2-4E15-A794-9A09573F669C}"/>
              </a:ext>
            </a:extLst>
          </p:cNvPr>
          <p:cNvSpPr>
            <a:spLocks noGrp="1" noChangeArrowheads="1"/>
          </p:cNvSpPr>
          <p:nvPr>
            <p:ph type="title"/>
          </p:nvPr>
        </p:nvSpPr>
        <p:spPr bwMode="auto">
          <a:xfrm>
            <a:off x="457200" y="152400"/>
            <a:ext cx="8229600" cy="830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7" name="Straight Connector 6">
            <a:extLst>
              <a:ext uri="{FF2B5EF4-FFF2-40B4-BE49-F238E27FC236}">
                <a16:creationId xmlns:a16="http://schemas.microsoft.com/office/drawing/2014/main" id="{4DC91969-079E-4BB1-8CDF-DD7AE2632342}"/>
              </a:ext>
            </a:extLst>
          </p:cNvPr>
          <p:cNvCxnSpPr>
            <a:cxnSpLocks/>
          </p:cNvCxnSpPr>
          <p:nvPr userDrawn="1"/>
        </p:nvCxnSpPr>
        <p:spPr>
          <a:xfrm>
            <a:off x="457200" y="6248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A19AC2-9AD5-4BB0-9DA1-8FCA20F04720}"/>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latin typeface="Calibri" panose="020F0502020204030204" pitchFamily="34" charset="0"/>
                <a:cs typeface="Calibri" panose="020F0502020204030204" pitchFamily="34" charset="0"/>
              </a:rPr>
              <a:t>‹#›</a:t>
            </a:fld>
            <a:endParaRPr lang="en-US" sz="10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C67B8E5-CC29-49AA-B271-0EAC0416B26C}"/>
              </a:ext>
            </a:extLst>
          </p:cNvPr>
          <p:cNvSpPr txBox="1"/>
          <p:nvPr userDrawn="1"/>
        </p:nvSpPr>
        <p:spPr>
          <a:xfrm>
            <a:off x="4038600" y="6328517"/>
            <a:ext cx="4762500" cy="246221"/>
          </a:xfrm>
          <a:prstGeom prst="rect">
            <a:avLst/>
          </a:prstGeom>
          <a:noFill/>
        </p:spPr>
        <p:txBody>
          <a:bodyPr wrap="square" rtlCol="0">
            <a:spAutoFit/>
          </a:bodyPr>
          <a:lstStyle/>
          <a:p>
            <a:pPr algn="r"/>
            <a:r>
              <a:rPr lang="en-US" sz="1000" i="0" dirty="0">
                <a:solidFill>
                  <a:schemeClr val="tx1"/>
                </a:solidFill>
                <a:latin typeface="Calibri" panose="020F0502020204030204" pitchFamily="34" charset="0"/>
                <a:cs typeface="Calibri" panose="020F0502020204030204" pitchFamily="34" charset="0"/>
              </a:rPr>
              <a:t>Keenan &amp; Associates  |  CA </a:t>
            </a:r>
            <a:r>
              <a:rPr lang="en-US" sz="1000" dirty="0">
                <a:solidFill>
                  <a:schemeClr val="tx1"/>
                </a:solidFill>
                <a:latin typeface="Calibri" panose="020F0502020204030204" pitchFamily="34" charset="0"/>
                <a:cs typeface="Calibri" panose="020F0502020204030204" pitchFamily="34" charset="0"/>
              </a:rPr>
              <a:t>License No. 0451271</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734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3"/>
            <a:ext cx="4038600" cy="4876791"/>
          </a:xfrm>
        </p:spPr>
        <p:txBody>
          <a:bodyPr/>
          <a:lstStyle>
            <a:lvl1pPr>
              <a:defRPr sz="2000"/>
            </a:lvl1pPr>
            <a:lvl2pPr>
              <a:defRPr sz="17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143003"/>
            <a:ext cx="4038600" cy="4876791"/>
          </a:xfrm>
        </p:spPr>
        <p:txBody>
          <a:bodyPr/>
          <a:lstStyle>
            <a:lvl1pPr>
              <a:defRPr sz="2000"/>
            </a:lvl1pPr>
            <a:lvl2pPr>
              <a:defRPr sz="17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a:extLst>
              <a:ext uri="{FF2B5EF4-FFF2-40B4-BE49-F238E27FC236}">
                <a16:creationId xmlns:a16="http://schemas.microsoft.com/office/drawing/2014/main" id="{C535D524-22E2-4E15-A794-9A09573F669C}"/>
              </a:ext>
            </a:extLst>
          </p:cNvPr>
          <p:cNvSpPr>
            <a:spLocks noGrp="1" noChangeArrowheads="1"/>
          </p:cNvSpPr>
          <p:nvPr>
            <p:ph type="title"/>
          </p:nvPr>
        </p:nvSpPr>
        <p:spPr bwMode="auto">
          <a:xfrm>
            <a:off x="457200" y="152400"/>
            <a:ext cx="8229600" cy="830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632340"/>
                </a:solidFill>
              </a:defRPr>
            </a:lvl1pPr>
          </a:lstStyle>
          <a:p>
            <a:pPr lvl="0"/>
            <a:r>
              <a:rPr lang="en-US" dirty="0"/>
              <a:t>Click to edit Master title style</a:t>
            </a:r>
          </a:p>
        </p:txBody>
      </p:sp>
      <p:cxnSp>
        <p:nvCxnSpPr>
          <p:cNvPr id="7" name="Straight Connector 6">
            <a:extLst>
              <a:ext uri="{FF2B5EF4-FFF2-40B4-BE49-F238E27FC236}">
                <a16:creationId xmlns:a16="http://schemas.microsoft.com/office/drawing/2014/main" id="{4DC91969-079E-4BB1-8CDF-DD7AE2632342}"/>
              </a:ext>
            </a:extLst>
          </p:cNvPr>
          <p:cNvCxnSpPr>
            <a:cxnSpLocks/>
          </p:cNvCxnSpPr>
          <p:nvPr userDrawn="1"/>
        </p:nvCxnSpPr>
        <p:spPr>
          <a:xfrm>
            <a:off x="457200" y="6248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A19AC2-9AD5-4BB0-9DA1-8FCA20F04720}"/>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latin typeface="Calibri" panose="020F0502020204030204" pitchFamily="34" charset="0"/>
                <a:cs typeface="Calibri" panose="020F0502020204030204" pitchFamily="34" charset="0"/>
              </a:rPr>
              <a:t>‹#›</a:t>
            </a:fld>
            <a:endParaRPr lang="en-US" sz="10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C67B8E5-CC29-49AA-B271-0EAC0416B26C}"/>
              </a:ext>
            </a:extLst>
          </p:cNvPr>
          <p:cNvSpPr txBox="1"/>
          <p:nvPr userDrawn="1"/>
        </p:nvSpPr>
        <p:spPr>
          <a:xfrm>
            <a:off x="4038600" y="6328517"/>
            <a:ext cx="4762500" cy="246221"/>
          </a:xfrm>
          <a:prstGeom prst="rect">
            <a:avLst/>
          </a:prstGeom>
          <a:noFill/>
        </p:spPr>
        <p:txBody>
          <a:bodyPr wrap="square" rtlCol="0">
            <a:spAutoFit/>
          </a:bodyPr>
          <a:lstStyle/>
          <a:p>
            <a:pPr algn="r"/>
            <a:r>
              <a:rPr lang="en-US" sz="1000" i="0" dirty="0">
                <a:solidFill>
                  <a:schemeClr val="tx1"/>
                </a:solidFill>
                <a:latin typeface="Calibri" panose="020F0502020204030204" pitchFamily="34" charset="0"/>
                <a:cs typeface="Calibri" panose="020F0502020204030204" pitchFamily="34" charset="0"/>
              </a:rPr>
              <a:t>Keenan &amp; Associates  |  CA </a:t>
            </a:r>
            <a:r>
              <a:rPr lang="en-US" sz="1000" dirty="0">
                <a:solidFill>
                  <a:schemeClr val="tx1"/>
                </a:solidFill>
                <a:latin typeface="Calibri" panose="020F0502020204030204" pitchFamily="34" charset="0"/>
                <a:cs typeface="Calibri" panose="020F0502020204030204" pitchFamily="34" charset="0"/>
              </a:rPr>
              <a:t>License No. 0451271</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674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362200"/>
            <a:ext cx="7772400" cy="1371600"/>
          </a:xfrm>
        </p:spPr>
        <p:txBody>
          <a:bodyPr anchor="t"/>
          <a:lstStyle>
            <a:lvl1pPr algn="ctr">
              <a:defRPr sz="4000" b="1" cap="all">
                <a:solidFill>
                  <a:schemeClr val="bg1"/>
                </a:solidFill>
              </a:defRPr>
            </a:lvl1pPr>
          </a:lstStyle>
          <a:p>
            <a:r>
              <a:rPr lang="en-US" dirty="0"/>
              <a:t>Click to edit Master </a:t>
            </a:r>
            <a:br>
              <a:rPr lang="en-US" dirty="0"/>
            </a:br>
            <a:r>
              <a:rPr lang="en-US" dirty="0"/>
              <a:t>title style</a:t>
            </a:r>
          </a:p>
        </p:txBody>
      </p:sp>
      <p:cxnSp>
        <p:nvCxnSpPr>
          <p:cNvPr id="3" name="Straight Connector 2">
            <a:extLst>
              <a:ext uri="{FF2B5EF4-FFF2-40B4-BE49-F238E27FC236}">
                <a16:creationId xmlns:a16="http://schemas.microsoft.com/office/drawing/2014/main" id="{766B0CDA-B815-4FB1-8EDC-1BD6C4E333B0}"/>
              </a:ext>
            </a:extLst>
          </p:cNvPr>
          <p:cNvCxnSpPr>
            <a:cxnSpLocks/>
          </p:cNvCxnSpPr>
          <p:nvPr userDrawn="1"/>
        </p:nvCxnSpPr>
        <p:spPr>
          <a:xfrm>
            <a:off x="457200" y="6248400"/>
            <a:ext cx="822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903955B-AE5C-4D46-A2B8-1C45924E85CB}"/>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latin typeface="Calibri" panose="020F0502020204030204" pitchFamily="34" charset="0"/>
                <a:cs typeface="Calibri" panose="020F0502020204030204" pitchFamily="34" charset="0"/>
              </a:rPr>
              <a:t>‹#›</a:t>
            </a:fld>
            <a:endParaRPr lang="en-US" sz="100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C4C2AFB-B9CA-4D37-9B20-F43F767D9A17}"/>
              </a:ext>
            </a:extLst>
          </p:cNvPr>
          <p:cNvSpPr txBox="1"/>
          <p:nvPr userDrawn="1"/>
        </p:nvSpPr>
        <p:spPr>
          <a:xfrm>
            <a:off x="4038600" y="6328517"/>
            <a:ext cx="4762500" cy="246221"/>
          </a:xfrm>
          <a:prstGeom prst="rect">
            <a:avLst/>
          </a:prstGeom>
          <a:noFill/>
        </p:spPr>
        <p:txBody>
          <a:bodyPr wrap="square" rtlCol="0">
            <a:spAutoFit/>
          </a:bodyPr>
          <a:lstStyle/>
          <a:p>
            <a:pPr algn="r"/>
            <a:r>
              <a:rPr lang="en-US" sz="1000" i="0" dirty="0">
                <a:solidFill>
                  <a:schemeClr val="bg1"/>
                </a:solidFill>
                <a:latin typeface="Calibri" panose="020F0502020204030204" pitchFamily="34" charset="0"/>
                <a:cs typeface="Calibri" panose="020F0502020204030204" pitchFamily="34" charset="0"/>
              </a:rPr>
              <a:t>Keenan &amp; Associates  |  CA </a:t>
            </a:r>
            <a:r>
              <a:rPr lang="en-US" sz="1000" dirty="0">
                <a:solidFill>
                  <a:schemeClr val="bg1"/>
                </a:solidFill>
                <a:latin typeface="Calibri" panose="020F0502020204030204" pitchFamily="34" charset="0"/>
                <a:cs typeface="Calibri" panose="020F0502020204030204" pitchFamily="34" charset="0"/>
              </a:rPr>
              <a:t>License No. 0451271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C26C61-D5D1-43A4-8514-BDFD8A1F2352}"/>
              </a:ext>
            </a:extLst>
          </p:cNvPr>
          <p:cNvSpPr>
            <a:spLocks noGrp="1"/>
          </p:cNvSpPr>
          <p:nvPr>
            <p:ph type="subTitle" idx="1" hasCustomPrompt="1"/>
          </p:nvPr>
        </p:nvSpPr>
        <p:spPr>
          <a:xfrm>
            <a:off x="371476" y="4144963"/>
            <a:ext cx="5965031" cy="1655762"/>
          </a:xfrm>
        </p:spPr>
        <p:txBody>
          <a:bodyPr/>
          <a:lstStyle>
            <a:lvl1pPr marL="0" indent="0" algn="l">
              <a:buNone/>
              <a:defRPr sz="1800" b="1">
                <a:solidFill>
                  <a:srgbClr val="2B7050"/>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sp>
        <p:nvSpPr>
          <p:cNvPr id="7" name="Title 1">
            <a:extLst>
              <a:ext uri="{FF2B5EF4-FFF2-40B4-BE49-F238E27FC236}">
                <a16:creationId xmlns:a16="http://schemas.microsoft.com/office/drawing/2014/main" id="{C5EA9919-9AB8-48A5-82AC-2E93750A768F}"/>
              </a:ext>
            </a:extLst>
          </p:cNvPr>
          <p:cNvSpPr>
            <a:spLocks noGrp="1"/>
          </p:cNvSpPr>
          <p:nvPr>
            <p:ph type="title" hasCustomPrompt="1"/>
          </p:nvPr>
        </p:nvSpPr>
        <p:spPr>
          <a:xfrm>
            <a:off x="371475" y="2781301"/>
            <a:ext cx="5393531" cy="828675"/>
          </a:xfrm>
        </p:spPr>
        <p:txBody>
          <a:bodyPr/>
          <a:lstStyle>
            <a:lvl1pPr>
              <a:defRPr b="1">
                <a:solidFill>
                  <a:srgbClr val="632340"/>
                </a:solidFill>
                <a:latin typeface="+mn-lt"/>
              </a:defRPr>
            </a:lvl1pPr>
          </a:lstStyle>
          <a:p>
            <a:r>
              <a:rPr lang="en-US" dirty="0"/>
              <a:t>Click to add title </a:t>
            </a:r>
          </a:p>
        </p:txBody>
      </p:sp>
      <p:sp>
        <p:nvSpPr>
          <p:cNvPr id="8" name="TextBox 7">
            <a:extLst>
              <a:ext uri="{FF2B5EF4-FFF2-40B4-BE49-F238E27FC236}">
                <a16:creationId xmlns:a16="http://schemas.microsoft.com/office/drawing/2014/main" id="{561B09D8-C18D-48BF-B8B8-D7DD8DB86B37}"/>
              </a:ext>
            </a:extLst>
          </p:cNvPr>
          <p:cNvSpPr txBox="1"/>
          <p:nvPr/>
        </p:nvSpPr>
        <p:spPr>
          <a:xfrm>
            <a:off x="371474" y="6328518"/>
            <a:ext cx="4457700" cy="207749"/>
          </a:xfrm>
          <a:prstGeom prst="rect">
            <a:avLst/>
          </a:prstGeom>
          <a:noFill/>
        </p:spPr>
        <p:txBody>
          <a:bodyPr wrap="square" rtlCol="0">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lang="en-US" sz="750" i="0" dirty="0">
                <a:solidFill>
                  <a:schemeClr val="tx1"/>
                </a:solidFill>
                <a:latin typeface="+mn-lt"/>
                <a:cs typeface="Arial" panose="020B0604020202020204" pitchFamily="34" charset="0"/>
              </a:rPr>
              <a:t>Keenan &amp; Associates  |  CA </a:t>
            </a:r>
            <a:r>
              <a:rPr lang="en-US" sz="750" dirty="0">
                <a:solidFill>
                  <a:schemeClr val="tx1"/>
                </a:solidFill>
                <a:latin typeface="+mn-lt"/>
                <a:cs typeface="Arial" pitchFamily="34" charset="0"/>
              </a:rPr>
              <a:t>License No. 0451271  |  www.keenan.com</a:t>
            </a:r>
          </a:p>
        </p:txBody>
      </p:sp>
      <p:pic>
        <p:nvPicPr>
          <p:cNvPr id="4" name="Picture 3" descr="A picture containing text, sign&#10;&#10;Description automatically generated">
            <a:extLst>
              <a:ext uri="{FF2B5EF4-FFF2-40B4-BE49-F238E27FC236}">
                <a16:creationId xmlns:a16="http://schemas.microsoft.com/office/drawing/2014/main" id="{931719D4-6E32-4113-884F-0522FED9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252" y="5915025"/>
            <a:ext cx="2220438" cy="740146"/>
          </a:xfrm>
          <a:prstGeom prst="rect">
            <a:avLst/>
          </a:prstGeom>
        </p:spPr>
      </p:pic>
    </p:spTree>
    <p:extLst>
      <p:ext uri="{BB962C8B-B14F-4D97-AF65-F5344CB8AC3E}">
        <p14:creationId xmlns:p14="http://schemas.microsoft.com/office/powerpoint/2010/main" val="71826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7.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7.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830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84" r:id="rId3"/>
    <p:sldLayoutId id="2147483686" r:id="rId4"/>
    <p:sldLayoutId id="2147483675" r:id="rId5"/>
    <p:sldLayoutId id="2147483685" r:id="rId6"/>
    <p:sldLayoutId id="2147483687" r:id="rId7"/>
    <p:sldLayoutId id="2147483674" r:id="rId8"/>
  </p:sldLayoutIdLst>
  <p:txStyles>
    <p:titleStyle>
      <a:lvl1pPr algn="l" rtl="0" eaLnBrk="0" fontAlgn="base" hangingPunct="0">
        <a:spcBef>
          <a:spcPct val="0"/>
        </a:spcBef>
        <a:spcAft>
          <a:spcPct val="0"/>
        </a:spcAft>
        <a:defRPr sz="3600" b="1">
          <a:solidFill>
            <a:schemeClr val="bg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3600">
          <a:solidFill>
            <a:srgbClr val="791730"/>
          </a:solidFill>
          <a:latin typeface="Arial" charset="0"/>
        </a:defRPr>
      </a:lvl2pPr>
      <a:lvl3pPr algn="l" rtl="0" eaLnBrk="0" fontAlgn="base" hangingPunct="0">
        <a:spcBef>
          <a:spcPct val="0"/>
        </a:spcBef>
        <a:spcAft>
          <a:spcPct val="0"/>
        </a:spcAft>
        <a:defRPr sz="3600">
          <a:solidFill>
            <a:srgbClr val="791730"/>
          </a:solidFill>
          <a:latin typeface="Arial" charset="0"/>
        </a:defRPr>
      </a:lvl3pPr>
      <a:lvl4pPr algn="l" rtl="0" eaLnBrk="0" fontAlgn="base" hangingPunct="0">
        <a:spcBef>
          <a:spcPct val="0"/>
        </a:spcBef>
        <a:spcAft>
          <a:spcPct val="0"/>
        </a:spcAft>
        <a:defRPr sz="3600">
          <a:solidFill>
            <a:srgbClr val="791730"/>
          </a:solidFill>
          <a:latin typeface="Arial" charset="0"/>
        </a:defRPr>
      </a:lvl4pPr>
      <a:lvl5pPr algn="l" rtl="0" eaLnBrk="0" fontAlgn="base" hangingPunct="0">
        <a:spcBef>
          <a:spcPct val="0"/>
        </a:spcBef>
        <a:spcAft>
          <a:spcPct val="0"/>
        </a:spcAft>
        <a:defRPr sz="3600">
          <a:solidFill>
            <a:srgbClr val="791730"/>
          </a:solidFill>
          <a:latin typeface="Arial" charset="0"/>
        </a:defRPr>
      </a:lvl5pPr>
      <a:lvl6pPr marL="457200" algn="l" rtl="0" fontAlgn="base">
        <a:spcBef>
          <a:spcPct val="0"/>
        </a:spcBef>
        <a:spcAft>
          <a:spcPct val="0"/>
        </a:spcAft>
        <a:defRPr sz="3600">
          <a:solidFill>
            <a:srgbClr val="791730"/>
          </a:solidFill>
          <a:latin typeface="Arial" charset="0"/>
        </a:defRPr>
      </a:lvl6pPr>
      <a:lvl7pPr marL="914400" algn="l" rtl="0" fontAlgn="base">
        <a:spcBef>
          <a:spcPct val="0"/>
        </a:spcBef>
        <a:spcAft>
          <a:spcPct val="0"/>
        </a:spcAft>
        <a:defRPr sz="3600">
          <a:solidFill>
            <a:srgbClr val="791730"/>
          </a:solidFill>
          <a:latin typeface="Arial" charset="0"/>
        </a:defRPr>
      </a:lvl7pPr>
      <a:lvl8pPr marL="1371600" algn="l" rtl="0" fontAlgn="base">
        <a:spcBef>
          <a:spcPct val="0"/>
        </a:spcBef>
        <a:spcAft>
          <a:spcPct val="0"/>
        </a:spcAft>
        <a:defRPr sz="3600">
          <a:solidFill>
            <a:srgbClr val="791730"/>
          </a:solidFill>
          <a:latin typeface="Arial" charset="0"/>
        </a:defRPr>
      </a:lvl8pPr>
      <a:lvl9pPr marL="1828800" algn="l" rtl="0" fontAlgn="base">
        <a:spcBef>
          <a:spcPct val="0"/>
        </a:spcBef>
        <a:spcAft>
          <a:spcPct val="0"/>
        </a:spcAft>
        <a:defRPr sz="3600">
          <a:solidFill>
            <a:srgbClr val="79173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lumMod val="95000"/>
              <a:lumOff val="5000"/>
            </a:schemeClr>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lumMod val="95000"/>
              <a:lumOff val="5000"/>
            </a:schemeClr>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lumMod val="95000"/>
              <a:lumOff val="5000"/>
            </a:schemeClr>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lumMod val="95000"/>
              <a:lumOff val="5000"/>
            </a:schemeClr>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lumMod val="95000"/>
              <a:lumOff val="5000"/>
            </a:schemeClr>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0728C-FE42-4FC0-8105-2214A3E9D41C}"/>
              </a:ext>
            </a:extLst>
          </p:cNvPr>
          <p:cNvSpPr>
            <a:spLocks noGrp="1"/>
          </p:cNvSpPr>
          <p:nvPr>
            <p:ph type="title"/>
          </p:nvPr>
        </p:nvSpPr>
        <p:spPr>
          <a:xfrm>
            <a:off x="628650" y="238126"/>
            <a:ext cx="7886700" cy="8286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D219AEF-3B44-4282-BBA2-63CA12C37CE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73856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defTabSz="685800" rtl="0" eaLnBrk="1" latinLnBrk="0" hangingPunct="1">
        <a:lnSpc>
          <a:spcPct val="90000"/>
        </a:lnSpc>
        <a:spcBef>
          <a:spcPct val="0"/>
        </a:spcBef>
        <a:buNone/>
        <a:defRPr sz="2700" b="1" kern="1200">
          <a:solidFill>
            <a:schemeClr val="bg1"/>
          </a:solidFill>
          <a:latin typeface="+mn-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0728C-FE42-4FC0-8105-2214A3E9D41C}"/>
              </a:ext>
            </a:extLst>
          </p:cNvPr>
          <p:cNvSpPr>
            <a:spLocks noGrp="1"/>
          </p:cNvSpPr>
          <p:nvPr>
            <p:ph type="title"/>
          </p:nvPr>
        </p:nvSpPr>
        <p:spPr>
          <a:xfrm>
            <a:off x="628650" y="238126"/>
            <a:ext cx="7886700" cy="8286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D219AEF-3B44-4282-BBA2-63CA12C37CE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29767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l" defTabSz="685800" rtl="0" eaLnBrk="1" latinLnBrk="0" hangingPunct="1">
        <a:lnSpc>
          <a:spcPct val="90000"/>
        </a:lnSpc>
        <a:spcBef>
          <a:spcPct val="0"/>
        </a:spcBef>
        <a:buNone/>
        <a:defRPr sz="2700" b="1" kern="1200">
          <a:solidFill>
            <a:schemeClr val="bg1"/>
          </a:solidFill>
          <a:latin typeface="+mn-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ideo" Target="https://www.youtube.com/embed/4YqgSyuuAzk?feature=oembed"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25_C6A525CF.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BCB049B-267A-4F06-B641-1597B3B59850}"/>
              </a:ext>
            </a:extLst>
          </p:cNvPr>
          <p:cNvSpPr>
            <a:spLocks noGrp="1"/>
          </p:cNvSpPr>
          <p:nvPr>
            <p:ph type="subTitle" idx="1"/>
          </p:nvPr>
        </p:nvSpPr>
        <p:spPr>
          <a:xfrm>
            <a:off x="457200" y="5410200"/>
            <a:ext cx="5943600" cy="1447800"/>
          </a:xfrm>
        </p:spPr>
        <p:txBody>
          <a:bodyPr/>
          <a:lstStyle/>
          <a:p>
            <a:r>
              <a:rPr lang="en-US" sz="1200" dirty="0">
                <a:solidFill>
                  <a:schemeClr val="tx1"/>
                </a:solidFill>
                <a:latin typeface="Garamond" panose="02020404030301010803" pitchFamily="18" charset="0"/>
              </a:rPr>
              <a:t>Presented by,</a:t>
            </a:r>
          </a:p>
          <a:p>
            <a:r>
              <a:rPr lang="en-US" sz="1200" dirty="0">
                <a:solidFill>
                  <a:schemeClr val="tx1"/>
                </a:solidFill>
                <a:latin typeface="Garamond" panose="02020404030301010803" pitchFamily="18" charset="0"/>
              </a:rPr>
              <a:t>Duetta Wasson, Director of Safety and Risk Management</a:t>
            </a:r>
          </a:p>
          <a:p>
            <a:r>
              <a:rPr lang="en-US" sz="1200" dirty="0">
                <a:solidFill>
                  <a:schemeClr val="tx1"/>
                </a:solidFill>
                <a:latin typeface="Garamond" panose="02020404030301010803" pitchFamily="18" charset="0"/>
              </a:rPr>
              <a:t>Andrea Solorzano, Mt San Antonio Risk Management Specialist</a:t>
            </a:r>
          </a:p>
          <a:p>
            <a:r>
              <a:rPr lang="en-US" sz="1200" dirty="0">
                <a:solidFill>
                  <a:schemeClr val="tx1"/>
                </a:solidFill>
                <a:latin typeface="Garamond" panose="02020404030301010803" pitchFamily="18" charset="0"/>
              </a:rPr>
              <a:t>Loyola Batiste, Risk Management Analyst, CSRM, SIP</a:t>
            </a:r>
          </a:p>
          <a:p>
            <a:endParaRPr lang="en-US" sz="1200" dirty="0">
              <a:solidFill>
                <a:schemeClr val="tx1"/>
              </a:solidFill>
              <a:latin typeface="Garamond" panose="02020404030301010803" pitchFamily="18" charset="0"/>
            </a:endParaRPr>
          </a:p>
          <a:p>
            <a:r>
              <a:rPr lang="en-US" sz="1200" dirty="0">
                <a:solidFill>
                  <a:schemeClr val="tx1"/>
                </a:solidFill>
                <a:latin typeface="Garamond" panose="02020404030301010803" pitchFamily="18" charset="0"/>
              </a:rPr>
              <a:t>, 2023</a:t>
            </a:r>
          </a:p>
        </p:txBody>
      </p:sp>
      <p:sp>
        <p:nvSpPr>
          <p:cNvPr id="3" name="Title 2">
            <a:extLst>
              <a:ext uri="{FF2B5EF4-FFF2-40B4-BE49-F238E27FC236}">
                <a16:creationId xmlns:a16="http://schemas.microsoft.com/office/drawing/2014/main" id="{E1CF3637-39ED-48B8-BB29-FFD32E16D835}"/>
              </a:ext>
            </a:extLst>
          </p:cNvPr>
          <p:cNvSpPr>
            <a:spLocks noGrp="1"/>
          </p:cNvSpPr>
          <p:nvPr>
            <p:ph type="title"/>
          </p:nvPr>
        </p:nvSpPr>
        <p:spPr>
          <a:xfrm>
            <a:off x="152400" y="4267200"/>
            <a:ext cx="8763000" cy="830262"/>
          </a:xfrm>
        </p:spPr>
        <p:txBody>
          <a:bodyPr/>
          <a:lstStyle/>
          <a:p>
            <a:r>
              <a:rPr lang="en-US" sz="2400" dirty="0">
                <a:latin typeface="Garamond" panose="02020404030301010803" pitchFamily="18" charset="0"/>
              </a:rPr>
              <a:t>Mount San Antonio Community College District </a:t>
            </a:r>
            <a:br>
              <a:rPr lang="en-US" sz="2400" dirty="0">
                <a:latin typeface="Garamond" panose="02020404030301010803" pitchFamily="18" charset="0"/>
              </a:rPr>
            </a:br>
            <a:r>
              <a:rPr lang="en-US" sz="2400" dirty="0">
                <a:latin typeface="Garamond" panose="02020404030301010803" pitchFamily="18" charset="0"/>
              </a:rPr>
              <a:t>Workers’ Compensation Reporting and Company Nurse Program </a:t>
            </a:r>
          </a:p>
        </p:txBody>
      </p:sp>
    </p:spTree>
    <p:extLst>
      <p:ext uri="{BB962C8B-B14F-4D97-AF65-F5344CB8AC3E}">
        <p14:creationId xmlns:p14="http://schemas.microsoft.com/office/powerpoint/2010/main" val="63616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C15342CE-50B4-4E16-968E-93CC091CE91A}"/>
              </a:ext>
            </a:extLst>
          </p:cNvPr>
          <p:cNvSpPr>
            <a:spLocks noGrp="1"/>
          </p:cNvSpPr>
          <p:nvPr>
            <p:ph sz="half" idx="1"/>
          </p:nvPr>
        </p:nvSpPr>
        <p:spPr>
          <a:xfrm>
            <a:off x="6658" y="1447800"/>
            <a:ext cx="5875199" cy="3155877"/>
          </a:xfrm>
        </p:spPr>
        <p:txBody>
          <a:bodyPr/>
          <a:lstStyle/>
          <a:p>
            <a:pPr marL="0" lvl="1" indent="0">
              <a:buNone/>
            </a:pPr>
            <a:r>
              <a:rPr lang="en-US" sz="2100" dirty="0">
                <a:latin typeface="Garamond" panose="02020404030301010803" pitchFamily="18" charset="0"/>
              </a:rPr>
              <a:t>Faxed to medical treatment provider prior to the arrival of the injured employee; contains: </a:t>
            </a:r>
          </a:p>
          <a:p>
            <a:pPr marL="213122" lvl="2" indent="-213122"/>
            <a:r>
              <a:rPr lang="en-US" sz="2100" dirty="0">
                <a:latin typeface="Garamond" panose="02020404030301010803" pitchFamily="18" charset="0"/>
              </a:rPr>
              <a:t>Employee demographic info</a:t>
            </a:r>
          </a:p>
          <a:p>
            <a:pPr marL="213122" lvl="2" indent="-213122"/>
            <a:r>
              <a:rPr lang="en-US" sz="2100" dirty="0">
                <a:latin typeface="Garamond" panose="02020404030301010803" pitchFamily="18" charset="0"/>
              </a:rPr>
              <a:t>District and workers’ compensation carrier data</a:t>
            </a:r>
          </a:p>
          <a:p>
            <a:pPr marL="213122" lvl="2" indent="-213122"/>
            <a:r>
              <a:rPr lang="en-US" sz="2100" dirty="0">
                <a:latin typeface="Garamond" panose="02020404030301010803" pitchFamily="18" charset="0"/>
              </a:rPr>
              <a:t>Injury Information and Triage details </a:t>
            </a:r>
          </a:p>
          <a:p>
            <a:pPr marL="213122" lvl="2" indent="-213122"/>
            <a:r>
              <a:rPr lang="en-US" sz="2100" dirty="0">
                <a:latin typeface="Garamond" panose="02020404030301010803" pitchFamily="18" charset="0"/>
              </a:rPr>
              <a:t>Paperwork will include the pre-filled Temporary  Pharmacy Card. </a:t>
            </a:r>
          </a:p>
        </p:txBody>
      </p:sp>
      <p:sp>
        <p:nvSpPr>
          <p:cNvPr id="5" name="Title 1">
            <a:extLst>
              <a:ext uri="{FF2B5EF4-FFF2-40B4-BE49-F238E27FC236}">
                <a16:creationId xmlns:a16="http://schemas.microsoft.com/office/drawing/2014/main" id="{B4EC7D3A-E97C-49E6-AD9F-1A5370392A00}"/>
              </a:ext>
            </a:extLst>
          </p:cNvPr>
          <p:cNvSpPr>
            <a:spLocks noGrp="1"/>
          </p:cNvSpPr>
          <p:nvPr>
            <p:ph type="title"/>
          </p:nvPr>
        </p:nvSpPr>
        <p:spPr>
          <a:xfrm>
            <a:off x="0" y="609600"/>
            <a:ext cx="7658100" cy="622697"/>
          </a:xfrm>
        </p:spPr>
        <p:txBody>
          <a:bodyPr/>
          <a:lstStyle/>
          <a:p>
            <a:r>
              <a:rPr lang="en-US" dirty="0">
                <a:latin typeface="Garamond" panose="02020404030301010803" pitchFamily="18" charset="0"/>
              </a:rPr>
              <a:t>Medical Provider Alert</a:t>
            </a:r>
          </a:p>
        </p:txBody>
      </p:sp>
      <p:pic>
        <p:nvPicPr>
          <p:cNvPr id="10" name="Content Placeholder 9">
            <a:extLst>
              <a:ext uri="{FF2B5EF4-FFF2-40B4-BE49-F238E27FC236}">
                <a16:creationId xmlns:a16="http://schemas.microsoft.com/office/drawing/2014/main" id="{7499C356-8A76-4474-A0E3-4896ED4458B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58542" y="1927047"/>
            <a:ext cx="2604632" cy="3371850"/>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077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124B-B1CB-4778-A2E1-CCE60E2D34E1}"/>
              </a:ext>
            </a:extLst>
          </p:cNvPr>
          <p:cNvSpPr>
            <a:spLocks noGrp="1"/>
          </p:cNvSpPr>
          <p:nvPr>
            <p:ph type="title"/>
          </p:nvPr>
        </p:nvSpPr>
        <p:spPr>
          <a:xfrm>
            <a:off x="-23674" y="533400"/>
            <a:ext cx="8486774" cy="621506"/>
          </a:xfrm>
        </p:spPr>
        <p:txBody>
          <a:bodyPr/>
          <a:lstStyle/>
          <a:p>
            <a:r>
              <a:rPr lang="en-US" dirty="0">
                <a:latin typeface="Garamond" panose="02020404030301010803" pitchFamily="18" charset="0"/>
              </a:rPr>
              <a:t>Company Nurse Injury Reporting video</a:t>
            </a:r>
          </a:p>
        </p:txBody>
      </p:sp>
      <p:pic>
        <p:nvPicPr>
          <p:cNvPr id="10" name="Online Media 9" title="Train for Success with Company Nurse: Employee">
            <a:hlinkClick r:id="" action="ppaction://media"/>
            <a:extLst>
              <a:ext uri="{FF2B5EF4-FFF2-40B4-BE49-F238E27FC236}">
                <a16:creationId xmlns:a16="http://schemas.microsoft.com/office/drawing/2014/main" id="{F9375ED4-9711-47D9-BE2F-90C42A127885}"/>
              </a:ext>
            </a:extLst>
          </p:cNvPr>
          <p:cNvPicPr>
            <a:picLocks noRot="1" noChangeAspect="1"/>
          </p:cNvPicPr>
          <p:nvPr>
            <a:videoFile r:link="rId1"/>
          </p:nvPr>
        </p:nvPicPr>
        <p:blipFill>
          <a:blip r:embed="rId4"/>
          <a:stretch>
            <a:fillRect/>
          </a:stretch>
        </p:blipFill>
        <p:spPr>
          <a:xfrm>
            <a:off x="3619500" y="2890838"/>
            <a:ext cx="1905000" cy="1076325"/>
          </a:xfrm>
          <a:prstGeom prst="rect">
            <a:avLst/>
          </a:prstGeom>
        </p:spPr>
      </p:pic>
    </p:spTree>
    <p:extLst>
      <p:ext uri="{BB962C8B-B14F-4D97-AF65-F5344CB8AC3E}">
        <p14:creationId xmlns:p14="http://schemas.microsoft.com/office/powerpoint/2010/main" val="399515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92681"/>
            <a:ext cx="8486774" cy="828675"/>
          </a:xfrm>
        </p:spPr>
        <p:txBody>
          <a:bodyPr>
            <a:normAutofit/>
          </a:bodyPr>
          <a:lstStyle/>
          <a:p>
            <a:r>
              <a:rPr lang="en-US" sz="2400" dirty="0">
                <a:latin typeface="Garamond" panose="02020404030301010803" pitchFamily="18" charset="0"/>
              </a:rPr>
              <a:t>What’s the process?</a:t>
            </a:r>
          </a:p>
        </p:txBody>
      </p:sp>
      <p:graphicFrame>
        <p:nvGraphicFramePr>
          <p:cNvPr id="5" name="Content Placeholder 4">
            <a:extLst>
              <a:ext uri="{FF2B5EF4-FFF2-40B4-BE49-F238E27FC236}">
                <a16:creationId xmlns:a16="http://schemas.microsoft.com/office/drawing/2014/main" id="{452E7B1D-84B8-4C30-9722-B7421EBB2185}"/>
              </a:ext>
            </a:extLst>
          </p:cNvPr>
          <p:cNvGraphicFramePr>
            <a:graphicFrameLocks noGrp="1"/>
          </p:cNvGraphicFramePr>
          <p:nvPr>
            <p:ph idx="1"/>
          </p:nvPr>
        </p:nvGraphicFramePr>
        <p:xfrm>
          <a:off x="342899" y="2527241"/>
          <a:ext cx="8229600" cy="2452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a:extLst>
              <a:ext uri="{FF2B5EF4-FFF2-40B4-BE49-F238E27FC236}">
                <a16:creationId xmlns:a16="http://schemas.microsoft.com/office/drawing/2014/main" id="{8813833C-59F5-4993-A2D1-FA2FBC89014A}"/>
              </a:ext>
            </a:extLst>
          </p:cNvPr>
          <p:cNvPicPr>
            <a:picLocks noChangeAspect="1" noChangeArrowheads="1"/>
          </p:cNvPicPr>
          <p:nvPr/>
        </p:nvPicPr>
        <p:blipFill>
          <a:blip r:embed="rId8" cstate="print"/>
          <a:srcRect/>
          <a:stretch>
            <a:fillRect/>
          </a:stretch>
        </p:blipFill>
        <p:spPr bwMode="auto">
          <a:xfrm>
            <a:off x="223451" y="4739011"/>
            <a:ext cx="961718" cy="866441"/>
          </a:xfrm>
          <a:prstGeom prst="rect">
            <a:avLst/>
          </a:prstGeom>
          <a:noFill/>
          <a:ln w="9525">
            <a:noFill/>
            <a:miter lim="800000"/>
            <a:headEnd/>
            <a:tailEnd/>
          </a:ln>
        </p:spPr>
      </p:pic>
      <p:pic>
        <p:nvPicPr>
          <p:cNvPr id="7" name="Content Placeholder 7">
            <a:extLst>
              <a:ext uri="{FF2B5EF4-FFF2-40B4-BE49-F238E27FC236}">
                <a16:creationId xmlns:a16="http://schemas.microsoft.com/office/drawing/2014/main" id="{33ACC167-70C4-4C94-A4BB-97924F13B6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781800" y="1600200"/>
            <a:ext cx="2282603" cy="48153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4BA3-EB4B-40B1-8586-4547BE84E102}"/>
              </a:ext>
            </a:extLst>
          </p:cNvPr>
          <p:cNvSpPr>
            <a:spLocks noGrp="1"/>
          </p:cNvSpPr>
          <p:nvPr>
            <p:ph type="title"/>
          </p:nvPr>
        </p:nvSpPr>
        <p:spPr>
          <a:xfrm>
            <a:off x="-36250" y="656146"/>
            <a:ext cx="7886700" cy="828675"/>
          </a:xfrm>
        </p:spPr>
        <p:txBody>
          <a:bodyPr>
            <a:normAutofit/>
          </a:bodyPr>
          <a:lstStyle/>
          <a:p>
            <a:r>
              <a:rPr lang="en-US" sz="2400" dirty="0">
                <a:latin typeface="Garamond" panose="02020404030301010803" pitchFamily="18" charset="0"/>
              </a:rPr>
              <a:t>Supervisor – Flow chart</a:t>
            </a:r>
          </a:p>
        </p:txBody>
      </p:sp>
      <p:graphicFrame>
        <p:nvGraphicFramePr>
          <p:cNvPr id="3" name="Diagram 2">
            <a:extLst>
              <a:ext uri="{FF2B5EF4-FFF2-40B4-BE49-F238E27FC236}">
                <a16:creationId xmlns:a16="http://schemas.microsoft.com/office/drawing/2014/main" id="{FA993640-DFBE-4285-801B-4BB12882DB14}"/>
              </a:ext>
            </a:extLst>
          </p:cNvPr>
          <p:cNvGraphicFramePr/>
          <p:nvPr>
            <p:extLst>
              <p:ext uri="{D42A27DB-BD31-4B8C-83A1-F6EECF244321}">
                <p14:modId xmlns:p14="http://schemas.microsoft.com/office/powerpoint/2010/main" val="600361174"/>
              </p:ext>
            </p:extLst>
          </p:nvPr>
        </p:nvGraphicFramePr>
        <p:xfrm>
          <a:off x="457200" y="1484821"/>
          <a:ext cx="8229600" cy="3616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04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A391BE5-358C-4159-81D4-24C6506FF56E}"/>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500" kern="1200">
                <a:solidFill>
                  <a:srgbClr val="FFFFFF"/>
                </a:solidFill>
                <a:latin typeface="+mj-lt"/>
                <a:ea typeface="+mj-ea"/>
                <a:cs typeface="+mj-cs"/>
              </a:rPr>
              <a:t>Company Nurse materials (Posters)</a:t>
            </a:r>
          </a:p>
        </p:txBody>
      </p:sp>
      <p:pic>
        <p:nvPicPr>
          <p:cNvPr id="9" name="Picture 8">
            <a:extLst>
              <a:ext uri="{FF2B5EF4-FFF2-40B4-BE49-F238E27FC236}">
                <a16:creationId xmlns:a16="http://schemas.microsoft.com/office/drawing/2014/main" id="{B3E0FC15-A173-4401-BAD6-48F34F5D6B88}"/>
              </a:ext>
            </a:extLst>
          </p:cNvPr>
          <p:cNvPicPr>
            <a:picLocks noChangeAspect="1"/>
          </p:cNvPicPr>
          <p:nvPr/>
        </p:nvPicPr>
        <p:blipFill>
          <a:blip r:embed="rId3"/>
          <a:stretch>
            <a:fillRect/>
          </a:stretch>
        </p:blipFill>
        <p:spPr>
          <a:xfrm>
            <a:off x="3774412" y="304800"/>
            <a:ext cx="5026686" cy="6324600"/>
          </a:xfrm>
          <a:prstGeom prst="rect">
            <a:avLst/>
          </a:prstGeom>
        </p:spPr>
      </p:pic>
    </p:spTree>
    <p:extLst>
      <p:ext uri="{BB962C8B-B14F-4D97-AF65-F5344CB8AC3E}">
        <p14:creationId xmlns:p14="http://schemas.microsoft.com/office/powerpoint/2010/main" val="3332711887"/>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59B62-5F25-430D-942F-5E790A6DF37C}"/>
              </a:ext>
            </a:extLst>
          </p:cNvPr>
          <p:cNvSpPr>
            <a:spLocks noGrp="1"/>
          </p:cNvSpPr>
          <p:nvPr>
            <p:ph idx="1"/>
          </p:nvPr>
        </p:nvSpPr>
        <p:spPr>
          <a:xfrm>
            <a:off x="342901" y="2110705"/>
            <a:ext cx="8486774" cy="3270342"/>
          </a:xfrm>
        </p:spPr>
        <p:txBody>
          <a:bodyPr/>
          <a:lstStyle/>
          <a:p>
            <a:pPr marL="0" indent="0">
              <a:buNone/>
            </a:pPr>
            <a:r>
              <a:rPr lang="en-US"/>
              <a:t>				</a:t>
            </a:r>
            <a:endParaRPr lang="en-US" sz="1500"/>
          </a:p>
          <a:p>
            <a:endParaRPr lang="en-US" dirty="0"/>
          </a:p>
        </p:txBody>
      </p:sp>
      <p:sp>
        <p:nvSpPr>
          <p:cNvPr id="4" name="Title 1">
            <a:extLst>
              <a:ext uri="{FF2B5EF4-FFF2-40B4-BE49-F238E27FC236}">
                <a16:creationId xmlns:a16="http://schemas.microsoft.com/office/drawing/2014/main" id="{445159B9-FE06-470C-9076-4E03DA563ECD}"/>
              </a:ext>
            </a:extLst>
          </p:cNvPr>
          <p:cNvSpPr>
            <a:spLocks noGrp="1"/>
          </p:cNvSpPr>
          <p:nvPr>
            <p:ph type="title"/>
          </p:nvPr>
        </p:nvSpPr>
        <p:spPr>
          <a:xfrm>
            <a:off x="0" y="647004"/>
            <a:ext cx="8486775" cy="621506"/>
          </a:xfrm>
        </p:spPr>
        <p:txBody>
          <a:bodyPr>
            <a:normAutofit/>
          </a:bodyPr>
          <a:lstStyle/>
          <a:p>
            <a:r>
              <a:rPr lang="en-US" sz="2400">
                <a:latin typeface="Garamond" panose="02020404030301010803" pitchFamily="18" charset="0"/>
              </a:rPr>
              <a:t>Company Nurse materials (wallet cards &amp; stickers)</a:t>
            </a:r>
            <a:endParaRPr lang="en-US" sz="2400" dirty="0">
              <a:latin typeface="Garamond" panose="02020404030301010803" pitchFamily="18" charset="0"/>
            </a:endParaRPr>
          </a:p>
        </p:txBody>
      </p:sp>
      <p:pic>
        <p:nvPicPr>
          <p:cNvPr id="5" name="Picture 4">
            <a:extLst>
              <a:ext uri="{FF2B5EF4-FFF2-40B4-BE49-F238E27FC236}">
                <a16:creationId xmlns:a16="http://schemas.microsoft.com/office/drawing/2014/main" id="{BFDAE7AB-6A84-4E88-AA4F-FDE01129D97C}"/>
              </a:ext>
            </a:extLst>
          </p:cNvPr>
          <p:cNvPicPr>
            <a:picLocks noChangeAspect="1"/>
          </p:cNvPicPr>
          <p:nvPr/>
        </p:nvPicPr>
        <p:blipFill>
          <a:blip r:embed="rId2"/>
          <a:stretch>
            <a:fillRect/>
          </a:stretch>
        </p:blipFill>
        <p:spPr>
          <a:xfrm>
            <a:off x="1" y="4887943"/>
            <a:ext cx="1006997" cy="1112807"/>
          </a:xfrm>
          <a:prstGeom prst="rect">
            <a:avLst/>
          </a:prstGeom>
        </p:spPr>
      </p:pic>
      <p:pic>
        <p:nvPicPr>
          <p:cNvPr id="6" name="Picture 5">
            <a:extLst>
              <a:ext uri="{FF2B5EF4-FFF2-40B4-BE49-F238E27FC236}">
                <a16:creationId xmlns:a16="http://schemas.microsoft.com/office/drawing/2014/main" id="{30D96255-6505-4ECB-9B62-3EAB6D8B985E}"/>
              </a:ext>
            </a:extLst>
          </p:cNvPr>
          <p:cNvPicPr>
            <a:picLocks noChangeAspect="1"/>
          </p:cNvPicPr>
          <p:nvPr/>
        </p:nvPicPr>
        <p:blipFill>
          <a:blip r:embed="rId3"/>
          <a:stretch>
            <a:fillRect/>
          </a:stretch>
        </p:blipFill>
        <p:spPr>
          <a:xfrm>
            <a:off x="152399" y="1524000"/>
            <a:ext cx="8648700" cy="3461998"/>
          </a:xfrm>
          <a:prstGeom prst="rect">
            <a:avLst/>
          </a:prstGeom>
        </p:spPr>
      </p:pic>
    </p:spTree>
    <p:extLst>
      <p:ext uri="{BB962C8B-B14F-4D97-AF65-F5344CB8AC3E}">
        <p14:creationId xmlns:p14="http://schemas.microsoft.com/office/powerpoint/2010/main" val="426670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8246E766-9A34-4433-AFCC-14FE67775866}"/>
              </a:ext>
            </a:extLst>
          </p:cNvPr>
          <p:cNvSpPr>
            <a:spLocks noGrp="1" noChangeArrowheads="1"/>
          </p:cNvSpPr>
          <p:nvPr>
            <p:ph type="title"/>
          </p:nvPr>
        </p:nvSpPr>
        <p:spPr>
          <a:xfrm>
            <a:off x="76200" y="457200"/>
            <a:ext cx="8486774" cy="621506"/>
          </a:xfrm>
        </p:spPr>
        <p:txBody>
          <a:bodyPr>
            <a:normAutofit/>
          </a:bodyPr>
          <a:lstStyle/>
          <a:p>
            <a:pPr algn="ctr"/>
            <a:r>
              <a:rPr lang="en-US" altLang="en-US" dirty="0">
                <a:latin typeface="Garamond" panose="02020404030301010803" pitchFamily="18" charset="0"/>
              </a:rPr>
              <a:t>What Would You Do?</a:t>
            </a:r>
          </a:p>
        </p:txBody>
      </p:sp>
      <p:sp>
        <p:nvSpPr>
          <p:cNvPr id="94211" name="Content Placeholder 2">
            <a:extLst>
              <a:ext uri="{FF2B5EF4-FFF2-40B4-BE49-F238E27FC236}">
                <a16:creationId xmlns:a16="http://schemas.microsoft.com/office/drawing/2014/main" id="{9FECEB92-7324-40DA-8D91-11384A26A00A}"/>
              </a:ext>
            </a:extLst>
          </p:cNvPr>
          <p:cNvSpPr>
            <a:spLocks noGrp="1" noChangeArrowheads="1"/>
          </p:cNvSpPr>
          <p:nvPr>
            <p:ph idx="1"/>
          </p:nvPr>
        </p:nvSpPr>
        <p:spPr>
          <a:xfrm>
            <a:off x="0" y="1524000"/>
            <a:ext cx="9067800" cy="4724400"/>
          </a:xfrm>
        </p:spPr>
        <p:txBody>
          <a:bodyPr>
            <a:noAutofit/>
          </a:bodyPr>
          <a:lstStyle/>
          <a:p>
            <a:pPr marL="0" indent="0">
              <a:buNone/>
            </a:pPr>
            <a:r>
              <a:rPr lang="en-US" altLang="en-US" sz="1100" dirty="0">
                <a:latin typeface="Garamond" panose="02020404030301010803" pitchFamily="18" charset="0"/>
              </a:rPr>
              <a:t>Classified employee Tad Bunny falls off a ladder and lands on both knees on the concrete floor.  The accident is witnessed by Department  Supervisor </a:t>
            </a:r>
            <a:r>
              <a:rPr lang="en-US" altLang="en-US" sz="1100" dirty="0" err="1">
                <a:latin typeface="Garamond" panose="02020404030301010803" pitchFamily="18" charset="0"/>
              </a:rPr>
              <a:t>Kevie</a:t>
            </a:r>
            <a:r>
              <a:rPr lang="en-US" altLang="en-US" sz="1100" dirty="0">
                <a:latin typeface="Garamond" panose="02020404030301010803" pitchFamily="18" charset="0"/>
              </a:rPr>
              <a:t> Wonder.  Tad Bunny is in pain but thinks he can walk it off.   Tad ask Supervisor Wonder if he should walk it off or go to the doctor.  What should Supervisor </a:t>
            </a:r>
            <a:r>
              <a:rPr lang="en-US" altLang="en-US" sz="1100" dirty="0" err="1">
                <a:latin typeface="Garamond" panose="02020404030301010803" pitchFamily="18" charset="0"/>
              </a:rPr>
              <a:t>Kevie</a:t>
            </a:r>
            <a:r>
              <a:rPr lang="en-US" altLang="en-US" sz="1100" dirty="0">
                <a:latin typeface="Garamond" panose="02020404030301010803" pitchFamily="18" charset="0"/>
              </a:rPr>
              <a:t> Wonder recommend?  Please select the one CORRECT answer: </a:t>
            </a:r>
          </a:p>
          <a:p>
            <a:pPr marL="0" indent="0">
              <a:buNone/>
            </a:pPr>
            <a:r>
              <a:rPr lang="en-US" altLang="en-US" sz="1100" dirty="0">
                <a:latin typeface="Garamond" panose="02020404030301010803" pitchFamily="18" charset="0"/>
              </a:rPr>
              <a:t>A. Go home and put some dirt on it.</a:t>
            </a:r>
          </a:p>
          <a:p>
            <a:pPr marL="0" indent="0">
              <a:buNone/>
            </a:pPr>
            <a:r>
              <a:rPr lang="en-US" altLang="en-US" sz="1100" dirty="0">
                <a:latin typeface="Garamond" panose="02020404030301010803" pitchFamily="18" charset="0"/>
              </a:rPr>
              <a:t>B. Advise Tad Bunny to quit and move to Antarctica.  </a:t>
            </a:r>
          </a:p>
          <a:p>
            <a:pPr marL="0" indent="0">
              <a:buNone/>
            </a:pPr>
            <a:r>
              <a:rPr lang="en-US" altLang="en-US" sz="1100" dirty="0">
                <a:latin typeface="Garamond" panose="02020404030301010803" pitchFamily="18" charset="0"/>
              </a:rPr>
              <a:t>C. Call Company Nurse to report the injury and receive appropriate medical referral. </a:t>
            </a:r>
          </a:p>
          <a:p>
            <a:pPr marL="0" indent="0">
              <a:buNone/>
            </a:pPr>
            <a:r>
              <a:rPr lang="en-US" altLang="en-US" sz="1100" dirty="0">
                <a:latin typeface="Garamond" panose="02020404030301010803" pitchFamily="18" charset="0"/>
              </a:rPr>
              <a:t>D.  A and B</a:t>
            </a:r>
          </a:p>
          <a:p>
            <a:pPr marL="0" indent="0">
              <a:buNone/>
            </a:pPr>
            <a:r>
              <a:rPr lang="en-US" altLang="en-US" sz="1100" dirty="0">
                <a:latin typeface="Garamond" panose="02020404030301010803" pitchFamily="18" charset="0"/>
              </a:rPr>
              <a:t>Certificated employee Larry Styles slips and falls in a puddle of water in the hallway.  The incident is unwitnessed.  Mr. Styles immediately reports the incident to Dean Cabe Bryant.  Mr. Styles calls Company Nurse and initially declines medical treatment. Two days later, Mr. Styles is having neck pain and headaches. What should Mr. Styles do? Please select the one CORRECT answer:</a:t>
            </a:r>
          </a:p>
          <a:p>
            <a:pPr marL="0" indent="0">
              <a:buNone/>
            </a:pPr>
            <a:r>
              <a:rPr lang="en-US" altLang="en-US" sz="1100" dirty="0">
                <a:latin typeface="Garamond" panose="02020404030301010803" pitchFamily="18" charset="0"/>
              </a:rPr>
              <a:t>A. Request a meeting with Dean Cabe Bryant and Dean </a:t>
            </a:r>
            <a:r>
              <a:rPr lang="en-US" altLang="en-US" sz="1100" dirty="0" err="1">
                <a:latin typeface="Garamond" panose="02020404030301010803" pitchFamily="18" charset="0"/>
              </a:rPr>
              <a:t>Barq</a:t>
            </a:r>
            <a:r>
              <a:rPr lang="en-US" altLang="en-US" sz="1100" dirty="0">
                <a:latin typeface="Garamond" panose="02020404030301010803" pitchFamily="18" charset="0"/>
              </a:rPr>
              <a:t> O’Neal </a:t>
            </a:r>
          </a:p>
          <a:p>
            <a:pPr marL="0" indent="0">
              <a:buNone/>
            </a:pPr>
            <a:r>
              <a:rPr lang="en-US" altLang="en-US" sz="1100" dirty="0">
                <a:latin typeface="Garamond" panose="02020404030301010803" pitchFamily="18" charset="0"/>
              </a:rPr>
              <a:t>B. Mr. Styles should call Company Nurse again to request a medical referral to a frontline provider. </a:t>
            </a:r>
          </a:p>
          <a:p>
            <a:pPr marL="0" indent="0">
              <a:buNone/>
            </a:pPr>
            <a:r>
              <a:rPr lang="en-US" altLang="en-US" sz="1100" dirty="0">
                <a:latin typeface="Garamond" panose="02020404030301010803" pitchFamily="18" charset="0"/>
              </a:rPr>
              <a:t>C. Write a love song about slipping and falling in water. </a:t>
            </a:r>
          </a:p>
          <a:p>
            <a:pPr marL="0" indent="0">
              <a:buNone/>
            </a:pPr>
            <a:r>
              <a:rPr lang="en-US" altLang="en-US" sz="1100" dirty="0">
                <a:latin typeface="Garamond" panose="02020404030301010803" pitchFamily="18" charset="0"/>
              </a:rPr>
              <a:t>D. Go home and put some dirt on it. </a:t>
            </a:r>
          </a:p>
          <a:p>
            <a:pPr marL="0" indent="0">
              <a:buNone/>
            </a:pPr>
            <a:r>
              <a:rPr lang="en-US" altLang="en-US" sz="1100" dirty="0">
                <a:latin typeface="Garamond" panose="02020404030301010803" pitchFamily="18" charset="0"/>
              </a:rPr>
              <a:t>Classified employee  </a:t>
            </a:r>
            <a:r>
              <a:rPr lang="en-US" altLang="en-US" sz="1100" dirty="0" err="1">
                <a:latin typeface="Garamond" panose="02020404030301010803" pitchFamily="18" charset="0"/>
              </a:rPr>
              <a:t>Hennifer</a:t>
            </a:r>
            <a:r>
              <a:rPr lang="en-US" altLang="en-US" sz="1100" dirty="0">
                <a:latin typeface="Garamond" panose="02020404030301010803" pitchFamily="18" charset="0"/>
              </a:rPr>
              <a:t> Lopez hurts her low back lifting some boxes.  Ms. Lopez reports the injury immediately to Manager Ken Affleck.  Ms. Lopez tells Mr. Affleck that she would prefer to speak in her native language when reporting the injury to Company Nurse.  Manger Affleck consults with another Manager,  Dr. Bee </a:t>
            </a:r>
            <a:r>
              <a:rPr lang="en-US" altLang="en-US" sz="1100" dirty="0" err="1">
                <a:latin typeface="Garamond" panose="02020404030301010803" pitchFamily="18" charset="0"/>
              </a:rPr>
              <a:t>Yonce</a:t>
            </a:r>
            <a:r>
              <a:rPr lang="en-US" altLang="en-US" sz="1100" dirty="0">
                <a:latin typeface="Garamond" panose="02020404030301010803" pitchFamily="18" charset="0"/>
              </a:rPr>
              <a:t>. . What should  Managers’  Affleck and </a:t>
            </a:r>
            <a:r>
              <a:rPr lang="en-US" altLang="en-US" sz="1100" dirty="0" err="1">
                <a:latin typeface="Garamond" panose="02020404030301010803" pitchFamily="18" charset="0"/>
              </a:rPr>
              <a:t>Yonce</a:t>
            </a:r>
            <a:r>
              <a:rPr lang="en-US" altLang="en-US" sz="1100" dirty="0">
                <a:latin typeface="Garamond" panose="02020404030301010803" pitchFamily="18" charset="0"/>
              </a:rPr>
              <a:t> recommend to Ms. Lopez?  </a:t>
            </a:r>
          </a:p>
          <a:p>
            <a:pPr marL="0" indent="0">
              <a:buNone/>
            </a:pPr>
            <a:r>
              <a:rPr lang="en-US" altLang="en-US" sz="1100" dirty="0">
                <a:latin typeface="Garamond" panose="02020404030301010803" pitchFamily="18" charset="0"/>
              </a:rPr>
              <a:t>A. Have an All manager meeting with Deans Lex Rodriguez,  JK Zee,  and Kat </a:t>
            </a:r>
            <a:r>
              <a:rPr lang="en-US" altLang="en-US" sz="1100" dirty="0" err="1">
                <a:latin typeface="Garamond" panose="02020404030301010803" pitchFamily="18" charset="0"/>
              </a:rPr>
              <a:t>Dogge</a:t>
            </a:r>
            <a:r>
              <a:rPr lang="en-US" altLang="en-US" sz="1100" dirty="0">
                <a:latin typeface="Garamond" panose="02020404030301010803" pitchFamily="18" charset="0"/>
              </a:rPr>
              <a:t>.  </a:t>
            </a:r>
          </a:p>
          <a:p>
            <a:pPr marL="0" indent="0">
              <a:buNone/>
            </a:pPr>
            <a:r>
              <a:rPr lang="en-US" altLang="en-US" sz="1100" dirty="0">
                <a:latin typeface="Garamond" panose="02020404030301010803" pitchFamily="18" charset="0"/>
              </a:rPr>
              <a:t>B. Move to Antarctica with Tad Bunny and live happily ever after. </a:t>
            </a:r>
          </a:p>
          <a:p>
            <a:pPr marL="0" indent="0">
              <a:buNone/>
            </a:pPr>
            <a:r>
              <a:rPr lang="en-US" altLang="en-US" sz="1100" dirty="0">
                <a:latin typeface="Garamond" panose="02020404030301010803" pitchFamily="18" charset="0"/>
              </a:rPr>
              <a:t>C. A and B  </a:t>
            </a:r>
          </a:p>
          <a:p>
            <a:pPr marL="0" indent="0">
              <a:buNone/>
            </a:pPr>
            <a:r>
              <a:rPr lang="en-US" altLang="en-US" sz="1100" dirty="0">
                <a:latin typeface="Garamond" panose="02020404030301010803" pitchFamily="18" charset="0"/>
              </a:rPr>
              <a:t>D. Call Company Nurse because they have interpreters in over 170 different languages. </a:t>
            </a:r>
          </a:p>
          <a:p>
            <a:pPr marL="0" indent="0">
              <a:buNone/>
            </a:pPr>
            <a:endParaRPr lang="en-US" altLang="en-US" sz="1100" dirty="0">
              <a:latin typeface="Garamond" panose="02020404030301010803" pitchFamily="18" charset="0"/>
            </a:endParaRPr>
          </a:p>
          <a:p>
            <a:endParaRPr lang="en-US" altLang="en-US" sz="1100" dirty="0">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fade">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fade">
                                      <p:cBhvr>
                                        <p:cTn id="17" dur="500"/>
                                        <p:tgtEl>
                                          <p:spTgt spid="94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fade">
                                      <p:cBhvr>
                                        <p:cTn id="22" dur="500"/>
                                        <p:tgtEl>
                                          <p:spTgt spid="94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211">
                                            <p:txEl>
                                              <p:pRg st="4" end="4"/>
                                            </p:txEl>
                                          </p:spTgt>
                                        </p:tgtEl>
                                        <p:attrNameLst>
                                          <p:attrName>style.visibility</p:attrName>
                                        </p:attrNameLst>
                                      </p:cBhvr>
                                      <p:to>
                                        <p:strVal val="visible"/>
                                      </p:to>
                                    </p:set>
                                    <p:animEffect transition="in" filter="fade">
                                      <p:cBhvr>
                                        <p:cTn id="27" dur="500"/>
                                        <p:tgtEl>
                                          <p:spTgt spid="94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211">
                                            <p:txEl>
                                              <p:pRg st="5" end="5"/>
                                            </p:txEl>
                                          </p:spTgt>
                                        </p:tgtEl>
                                        <p:attrNameLst>
                                          <p:attrName>style.visibility</p:attrName>
                                        </p:attrNameLst>
                                      </p:cBhvr>
                                      <p:to>
                                        <p:strVal val="visible"/>
                                      </p:to>
                                    </p:set>
                                    <p:animEffect transition="in" filter="fade">
                                      <p:cBhvr>
                                        <p:cTn id="32" dur="500"/>
                                        <p:tgtEl>
                                          <p:spTgt spid="94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4211">
                                            <p:txEl>
                                              <p:pRg st="6" end="6"/>
                                            </p:txEl>
                                          </p:spTgt>
                                        </p:tgtEl>
                                        <p:attrNameLst>
                                          <p:attrName>style.visibility</p:attrName>
                                        </p:attrNameLst>
                                      </p:cBhvr>
                                      <p:to>
                                        <p:strVal val="visible"/>
                                      </p:to>
                                    </p:set>
                                    <p:animEffect transition="in" filter="fade">
                                      <p:cBhvr>
                                        <p:cTn id="37" dur="500"/>
                                        <p:tgtEl>
                                          <p:spTgt spid="94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4211">
                                            <p:txEl>
                                              <p:pRg st="7" end="7"/>
                                            </p:txEl>
                                          </p:spTgt>
                                        </p:tgtEl>
                                        <p:attrNameLst>
                                          <p:attrName>style.visibility</p:attrName>
                                        </p:attrNameLst>
                                      </p:cBhvr>
                                      <p:to>
                                        <p:strVal val="visible"/>
                                      </p:to>
                                    </p:set>
                                    <p:animEffect transition="in" filter="fade">
                                      <p:cBhvr>
                                        <p:cTn id="42" dur="500"/>
                                        <p:tgtEl>
                                          <p:spTgt spid="942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4211">
                                            <p:txEl>
                                              <p:pRg st="8" end="8"/>
                                            </p:txEl>
                                          </p:spTgt>
                                        </p:tgtEl>
                                        <p:attrNameLst>
                                          <p:attrName>style.visibility</p:attrName>
                                        </p:attrNameLst>
                                      </p:cBhvr>
                                      <p:to>
                                        <p:strVal val="visible"/>
                                      </p:to>
                                    </p:set>
                                    <p:animEffect transition="in" filter="fade">
                                      <p:cBhvr>
                                        <p:cTn id="47" dur="500"/>
                                        <p:tgtEl>
                                          <p:spTgt spid="942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4211">
                                            <p:txEl>
                                              <p:pRg st="9" end="9"/>
                                            </p:txEl>
                                          </p:spTgt>
                                        </p:tgtEl>
                                        <p:attrNameLst>
                                          <p:attrName>style.visibility</p:attrName>
                                        </p:attrNameLst>
                                      </p:cBhvr>
                                      <p:to>
                                        <p:strVal val="visible"/>
                                      </p:to>
                                    </p:set>
                                    <p:animEffect transition="in" filter="fade">
                                      <p:cBhvr>
                                        <p:cTn id="52" dur="500"/>
                                        <p:tgtEl>
                                          <p:spTgt spid="942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4211">
                                            <p:txEl>
                                              <p:pRg st="10" end="10"/>
                                            </p:txEl>
                                          </p:spTgt>
                                        </p:tgtEl>
                                        <p:attrNameLst>
                                          <p:attrName>style.visibility</p:attrName>
                                        </p:attrNameLst>
                                      </p:cBhvr>
                                      <p:to>
                                        <p:strVal val="visible"/>
                                      </p:to>
                                    </p:set>
                                    <p:animEffect transition="in" filter="fade">
                                      <p:cBhvr>
                                        <p:cTn id="57" dur="500"/>
                                        <p:tgtEl>
                                          <p:spTgt spid="9421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4211">
                                            <p:txEl>
                                              <p:pRg st="11" end="11"/>
                                            </p:txEl>
                                          </p:spTgt>
                                        </p:tgtEl>
                                        <p:attrNameLst>
                                          <p:attrName>style.visibility</p:attrName>
                                        </p:attrNameLst>
                                      </p:cBhvr>
                                      <p:to>
                                        <p:strVal val="visible"/>
                                      </p:to>
                                    </p:set>
                                    <p:animEffect transition="in" filter="fade">
                                      <p:cBhvr>
                                        <p:cTn id="62" dur="500"/>
                                        <p:tgtEl>
                                          <p:spTgt spid="9421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4211">
                                            <p:txEl>
                                              <p:pRg st="12" end="12"/>
                                            </p:txEl>
                                          </p:spTgt>
                                        </p:tgtEl>
                                        <p:attrNameLst>
                                          <p:attrName>style.visibility</p:attrName>
                                        </p:attrNameLst>
                                      </p:cBhvr>
                                      <p:to>
                                        <p:strVal val="visible"/>
                                      </p:to>
                                    </p:set>
                                    <p:animEffect transition="in" filter="fade">
                                      <p:cBhvr>
                                        <p:cTn id="67" dur="500"/>
                                        <p:tgtEl>
                                          <p:spTgt spid="9421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4211">
                                            <p:txEl>
                                              <p:pRg st="13" end="13"/>
                                            </p:txEl>
                                          </p:spTgt>
                                        </p:tgtEl>
                                        <p:attrNameLst>
                                          <p:attrName>style.visibility</p:attrName>
                                        </p:attrNameLst>
                                      </p:cBhvr>
                                      <p:to>
                                        <p:strVal val="visible"/>
                                      </p:to>
                                    </p:set>
                                    <p:animEffect transition="in" filter="fade">
                                      <p:cBhvr>
                                        <p:cTn id="72" dur="500"/>
                                        <p:tgtEl>
                                          <p:spTgt spid="94211">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4211">
                                            <p:txEl>
                                              <p:pRg st="14" end="14"/>
                                            </p:txEl>
                                          </p:spTgt>
                                        </p:tgtEl>
                                        <p:attrNameLst>
                                          <p:attrName>style.visibility</p:attrName>
                                        </p:attrNameLst>
                                      </p:cBhvr>
                                      <p:to>
                                        <p:strVal val="visible"/>
                                      </p:to>
                                    </p:set>
                                    <p:animEffect transition="in" filter="fade">
                                      <p:cBhvr>
                                        <p:cTn id="77" dur="500"/>
                                        <p:tgtEl>
                                          <p:spTgt spid="942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B6D495-665E-4738-8771-D451BD85F8A0}"/>
              </a:ext>
            </a:extLst>
          </p:cNvPr>
          <p:cNvSpPr>
            <a:spLocks noGrp="1"/>
          </p:cNvSpPr>
          <p:nvPr>
            <p:ph type="title"/>
          </p:nvPr>
        </p:nvSpPr>
        <p:spPr/>
        <p:txBody>
          <a:bodyPr/>
          <a:lstStyle/>
          <a:p>
            <a:r>
              <a:rPr lang="en-US" dirty="0"/>
              <a:t>Any questions? </a:t>
            </a:r>
            <a:br>
              <a:rPr lang="en-US" dirty="0"/>
            </a:br>
            <a:r>
              <a:rPr lang="en-US" dirty="0"/>
              <a:t>Please have a safe day</a:t>
            </a:r>
          </a:p>
        </p:txBody>
      </p:sp>
    </p:spTree>
    <p:extLst>
      <p:ext uri="{BB962C8B-B14F-4D97-AF65-F5344CB8AC3E}">
        <p14:creationId xmlns:p14="http://schemas.microsoft.com/office/powerpoint/2010/main" val="184797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91F3-E6C6-43DF-A630-48CD49116E89}"/>
              </a:ext>
            </a:extLst>
          </p:cNvPr>
          <p:cNvSpPr>
            <a:spLocks noGrp="1"/>
          </p:cNvSpPr>
          <p:nvPr>
            <p:ph type="title"/>
          </p:nvPr>
        </p:nvSpPr>
        <p:spPr>
          <a:xfrm>
            <a:off x="76200" y="679846"/>
            <a:ext cx="8486774" cy="621506"/>
          </a:xfrm>
        </p:spPr>
        <p:txBody>
          <a:bodyPr>
            <a:normAutofit/>
          </a:bodyPr>
          <a:lstStyle/>
          <a:p>
            <a:r>
              <a:rPr lang="en-US" sz="2100" dirty="0">
                <a:latin typeface="Garamond" panose="02020404030301010803" pitchFamily="18" charset="0"/>
              </a:rPr>
              <a:t>DISCLAIMER</a:t>
            </a:r>
          </a:p>
        </p:txBody>
      </p:sp>
      <p:sp>
        <p:nvSpPr>
          <p:cNvPr id="6" name="Content Placeholder 5">
            <a:extLst>
              <a:ext uri="{FF2B5EF4-FFF2-40B4-BE49-F238E27FC236}">
                <a16:creationId xmlns:a16="http://schemas.microsoft.com/office/drawing/2014/main" id="{D3D17CB6-AC41-4156-A5D4-D1C16FFBD1BA}"/>
              </a:ext>
            </a:extLst>
          </p:cNvPr>
          <p:cNvSpPr>
            <a:spLocks noGrp="1"/>
          </p:cNvSpPr>
          <p:nvPr>
            <p:ph idx="1"/>
          </p:nvPr>
        </p:nvSpPr>
        <p:spPr/>
        <p:txBody>
          <a:bodyPr>
            <a:normAutofit fontScale="77500" lnSpcReduction="20000"/>
          </a:bodyPr>
          <a:lstStyle/>
          <a:p>
            <a:pPr marL="0" indent="0">
              <a:buNone/>
            </a:pPr>
            <a:r>
              <a:rPr lang="en-US" dirty="0">
                <a:latin typeface="Garamond" panose="02020404030301010803" pitchFamily="18" charset="0"/>
              </a:rPr>
              <a:t>Keenan is an insurance brokerage and consulting firm. It is not a law firm. We do not give legal advice.</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The discussion and materials provided are for informational purposes only and no opinion, suggestion, or recommendation shall constitute or should be construed as legal advice.  </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This material is provided as a general summary. Members are advised to consult with their own legal counsel for a determination of their respective legal rights, responsibilities and liabilities, including the interpretation of any statute or regulation, or its application to your business activities.  </a:t>
            </a:r>
          </a:p>
        </p:txBody>
      </p:sp>
    </p:spTree>
    <p:extLst>
      <p:ext uri="{BB962C8B-B14F-4D97-AF65-F5344CB8AC3E}">
        <p14:creationId xmlns:p14="http://schemas.microsoft.com/office/powerpoint/2010/main" val="13837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2" y="595677"/>
            <a:ext cx="8486774" cy="828675"/>
          </a:xfrm>
        </p:spPr>
        <p:txBody>
          <a:bodyPr>
            <a:normAutofit/>
          </a:bodyPr>
          <a:lstStyle/>
          <a:p>
            <a:r>
              <a:rPr lang="en-US" sz="2400" dirty="0">
                <a:latin typeface="Garamond" panose="02020404030301010803" pitchFamily="18" charset="0"/>
              </a:rPr>
              <a:t>Program Benefits for District</a:t>
            </a:r>
          </a:p>
        </p:txBody>
      </p:sp>
      <p:pic>
        <p:nvPicPr>
          <p:cNvPr id="7" name="Content Placeholder 7">
            <a:extLst>
              <a:ext uri="{FF2B5EF4-FFF2-40B4-BE49-F238E27FC236}">
                <a16:creationId xmlns:a16="http://schemas.microsoft.com/office/drawing/2014/main" id="{33ACC167-70C4-4C94-A4BB-97924F13B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220116" y="1523758"/>
            <a:ext cx="1923144" cy="453044"/>
          </a:xfrm>
          <a:prstGeom prst="rect">
            <a:avLst/>
          </a:prstGeom>
          <a:noFill/>
          <a:ln w="9525">
            <a:noFill/>
            <a:miter lim="800000"/>
            <a:headEnd/>
            <a:tailEnd/>
          </a:ln>
        </p:spPr>
      </p:pic>
      <p:sp>
        <p:nvSpPr>
          <p:cNvPr id="3" name="Rectangle 2">
            <a:extLst>
              <a:ext uri="{FF2B5EF4-FFF2-40B4-BE49-F238E27FC236}">
                <a16:creationId xmlns:a16="http://schemas.microsoft.com/office/drawing/2014/main" id="{5FD67A04-837A-44E4-8E6D-FBC0F9D6EEDD}"/>
              </a:ext>
            </a:extLst>
          </p:cNvPr>
          <p:cNvSpPr/>
          <p:nvPr/>
        </p:nvSpPr>
        <p:spPr>
          <a:xfrm>
            <a:off x="103942" y="1938090"/>
            <a:ext cx="8936115" cy="4337085"/>
          </a:xfrm>
          <a:prstGeom prst="rect">
            <a:avLst/>
          </a:prstGeom>
        </p:spPr>
        <p:txBody>
          <a:bodyPr wrap="square">
            <a:spAutoFit/>
          </a:bodyPr>
          <a:lstStyle/>
          <a:p>
            <a:pPr marL="260747" indent="-260747" defTabSz="685800" fontAlgn="auto">
              <a:spcBef>
                <a:spcPts val="0"/>
              </a:spcBef>
              <a:spcAft>
                <a:spcPts val="450"/>
              </a:spcAft>
              <a:buFont typeface="Arial" panose="020B0604020202020204" pitchFamily="34" charset="0"/>
              <a:buChar char="•"/>
            </a:pPr>
            <a:r>
              <a:rPr lang="en-US" sz="1600" dirty="0">
                <a:solidFill>
                  <a:prstClr val="black"/>
                </a:solidFill>
                <a:latin typeface="Garamond" panose="02020404030301010803" pitchFamily="18" charset="0"/>
              </a:rPr>
              <a:t>The injury hotline serves as the first point of contact to report workplace incidents/injuries – assists District Risk Management with compiling information for the completion of the 5020 for reporting the injury to Keenan and reduces claim reporting lag time. </a:t>
            </a:r>
          </a:p>
          <a:p>
            <a:pPr marL="260747" indent="-260747" defTabSz="685800" fontAlgn="auto">
              <a:spcBef>
                <a:spcPts val="0"/>
              </a:spcBef>
              <a:spcAft>
                <a:spcPts val="450"/>
              </a:spcAft>
              <a:buFont typeface="Arial" panose="020B0604020202020204" pitchFamily="34" charset="0"/>
              <a:buChar char="•"/>
            </a:pPr>
            <a:endParaRPr lang="en-US" sz="1600" dirty="0">
              <a:solidFill>
                <a:prstClr val="black"/>
              </a:solidFill>
              <a:latin typeface="Garamond" panose="02020404030301010803" pitchFamily="18" charset="0"/>
            </a:endParaRPr>
          </a:p>
          <a:p>
            <a:pPr marL="260747" indent="-260747" defTabSz="685800" fontAlgn="auto">
              <a:spcBef>
                <a:spcPts val="0"/>
              </a:spcBef>
              <a:spcAft>
                <a:spcPts val="450"/>
              </a:spcAft>
              <a:buFont typeface="Arial" panose="020B0604020202020204" pitchFamily="34" charset="0"/>
              <a:buChar char="•"/>
            </a:pPr>
            <a:r>
              <a:rPr lang="en-US" sz="1600" dirty="0">
                <a:solidFill>
                  <a:prstClr val="black"/>
                </a:solidFill>
                <a:latin typeface="Garamond" panose="02020404030301010803" pitchFamily="18" charset="0"/>
              </a:rPr>
              <a:t>The Program helps take the burden off supervisors by allowing Company Nurse to answer the question, “Should an employee be seen by a doctor or go to an emergency room”? Reduction in emergency room visits (triaged to MPN clinic/provider)</a:t>
            </a:r>
          </a:p>
          <a:p>
            <a:pPr marL="260747" indent="-260747" defTabSz="685800" fontAlgn="auto">
              <a:spcBef>
                <a:spcPts val="0"/>
              </a:spcBef>
              <a:spcAft>
                <a:spcPts val="450"/>
              </a:spcAft>
              <a:buFont typeface="Arial" panose="020B0604020202020204" pitchFamily="34" charset="0"/>
              <a:buChar char="•"/>
            </a:pPr>
            <a:endParaRPr lang="en-US" sz="1600" dirty="0">
              <a:solidFill>
                <a:prstClr val="black"/>
              </a:solidFill>
              <a:latin typeface="Garamond" panose="02020404030301010803" pitchFamily="18" charset="0"/>
            </a:endParaRPr>
          </a:p>
          <a:p>
            <a:pPr marL="347663" indent="-347663">
              <a:spcAft>
                <a:spcPts val="600"/>
              </a:spcAft>
              <a:buFont typeface="Arial" panose="020B0604020202020204" pitchFamily="34" charset="0"/>
              <a:buChar char="•"/>
            </a:pPr>
            <a:r>
              <a:rPr lang="en-US" sz="1600" dirty="0">
                <a:latin typeface="Garamond" panose="02020404030301010803" pitchFamily="18" charset="0"/>
              </a:rPr>
              <a:t>Increased focus on return to work through physician integration</a:t>
            </a:r>
          </a:p>
          <a:p>
            <a:pPr marL="347663" indent="-347663">
              <a:spcAft>
                <a:spcPts val="600"/>
              </a:spcAft>
              <a:buFont typeface="Arial" panose="020B0604020202020204" pitchFamily="34" charset="0"/>
              <a:buChar char="•"/>
            </a:pPr>
            <a:endParaRPr lang="en-US" sz="1600" dirty="0">
              <a:latin typeface="Garamond" panose="02020404030301010803" pitchFamily="18" charset="0"/>
            </a:endParaRPr>
          </a:p>
          <a:p>
            <a:pPr marL="347663" lvl="0" indent="-347663">
              <a:spcAft>
                <a:spcPts val="600"/>
              </a:spcAft>
              <a:buFont typeface="Arial" panose="020B0604020202020204" pitchFamily="34" charset="0"/>
              <a:buChar char="•"/>
            </a:pPr>
            <a:r>
              <a:rPr lang="en-US" sz="1600" dirty="0">
                <a:latin typeface="Garamond" panose="02020404030301010803" pitchFamily="18" charset="0"/>
              </a:rPr>
              <a:t>Injury reports are sent instantly to all involved parties in the WC process (i.e. District, Keenan and </a:t>
            </a:r>
            <a:r>
              <a:rPr lang="en-US" sz="1200" dirty="0">
                <a:latin typeface="Garamond" panose="02020404030301010803" pitchFamily="18" charset="0"/>
              </a:rPr>
              <a:t>clinic/provider</a:t>
            </a:r>
            <a:r>
              <a:rPr lang="en-US" sz="1600" dirty="0">
                <a:latin typeface="Garamond" panose="02020404030301010803" pitchFamily="18" charset="0"/>
              </a:rPr>
              <a:t>)</a:t>
            </a:r>
          </a:p>
          <a:p>
            <a:pPr marL="260747" indent="-260747" defTabSz="685800" fontAlgn="auto">
              <a:spcBef>
                <a:spcPts val="0"/>
              </a:spcBef>
              <a:spcAft>
                <a:spcPts val="450"/>
              </a:spcAft>
              <a:buFont typeface="Arial" panose="020B0604020202020204" pitchFamily="34" charset="0"/>
              <a:buChar char="•"/>
            </a:pPr>
            <a:endParaRPr lang="en-US" sz="1600" dirty="0">
              <a:solidFill>
                <a:prstClr val="black"/>
              </a:solidFill>
              <a:latin typeface="Garamond" panose="02020404030301010803" pitchFamily="18" charset="0"/>
            </a:endParaRPr>
          </a:p>
          <a:p>
            <a:pPr marL="342900" lvl="1" defTabSz="685800" fontAlgn="auto">
              <a:spcBef>
                <a:spcPts val="0"/>
              </a:spcBef>
              <a:spcAft>
                <a:spcPts val="0"/>
              </a:spcAft>
            </a:pPr>
            <a:endParaRPr lang="en-US" sz="1600" dirty="0">
              <a:solidFill>
                <a:prstClr val="black"/>
              </a:solidFill>
              <a:latin typeface="Garamond" panose="02020404030301010803" pitchFamily="18" charset="0"/>
            </a:endParaRPr>
          </a:p>
          <a:p>
            <a:pPr defTabSz="685800" fontAlgn="auto">
              <a:spcBef>
                <a:spcPts val="0"/>
              </a:spcBef>
              <a:spcAft>
                <a:spcPts val="0"/>
              </a:spcAft>
            </a:pPr>
            <a:endParaRPr lang="en-US" sz="1600" dirty="0">
              <a:solidFill>
                <a:prstClr val="black"/>
              </a:solidFill>
              <a:latin typeface="Garamond" panose="02020404030301010803" pitchFamily="18" charset="0"/>
            </a:endParaRPr>
          </a:p>
        </p:txBody>
      </p:sp>
      <p:pic>
        <p:nvPicPr>
          <p:cNvPr id="8" name="Picture 3">
            <a:extLst>
              <a:ext uri="{FF2B5EF4-FFF2-40B4-BE49-F238E27FC236}">
                <a16:creationId xmlns:a16="http://schemas.microsoft.com/office/drawing/2014/main" id="{4F122A1F-B92B-4CD9-9DC9-E34B4EEB5CA7}"/>
              </a:ext>
            </a:extLst>
          </p:cNvPr>
          <p:cNvPicPr>
            <a:picLocks noChangeAspect="1" noChangeArrowheads="1"/>
          </p:cNvPicPr>
          <p:nvPr/>
        </p:nvPicPr>
        <p:blipFill>
          <a:blip r:embed="rId4" cstate="print"/>
          <a:srcRect/>
          <a:stretch>
            <a:fillRect/>
          </a:stretch>
        </p:blipFill>
        <p:spPr bwMode="auto">
          <a:xfrm>
            <a:off x="533400" y="6281527"/>
            <a:ext cx="560504" cy="530445"/>
          </a:xfrm>
          <a:prstGeom prst="rect">
            <a:avLst/>
          </a:prstGeom>
          <a:noFill/>
          <a:ln w="9525">
            <a:noFill/>
            <a:miter lim="800000"/>
            <a:headEnd/>
            <a:tailEnd/>
          </a:ln>
        </p:spPr>
      </p:pic>
    </p:spTree>
    <p:extLst>
      <p:ext uri="{BB962C8B-B14F-4D97-AF65-F5344CB8AC3E}">
        <p14:creationId xmlns:p14="http://schemas.microsoft.com/office/powerpoint/2010/main" val="405326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7942"/>
            <a:ext cx="8486774" cy="828675"/>
          </a:xfrm>
        </p:spPr>
        <p:txBody>
          <a:bodyPr>
            <a:normAutofit/>
          </a:bodyPr>
          <a:lstStyle/>
          <a:p>
            <a:r>
              <a:rPr lang="en-US" sz="2400" dirty="0">
                <a:latin typeface="Garamond" panose="02020404030301010803" pitchFamily="18" charset="0"/>
              </a:rPr>
              <a:t>Program Benefits for Employees</a:t>
            </a:r>
          </a:p>
        </p:txBody>
      </p:sp>
      <p:pic>
        <p:nvPicPr>
          <p:cNvPr id="6" name="Picture 3">
            <a:extLst>
              <a:ext uri="{FF2B5EF4-FFF2-40B4-BE49-F238E27FC236}">
                <a16:creationId xmlns:a16="http://schemas.microsoft.com/office/drawing/2014/main" id="{8813833C-59F5-4993-A2D1-FA2FBC89014A}"/>
              </a:ext>
            </a:extLst>
          </p:cNvPr>
          <p:cNvPicPr>
            <a:picLocks noChangeAspect="1" noChangeArrowheads="1"/>
          </p:cNvPicPr>
          <p:nvPr/>
        </p:nvPicPr>
        <p:blipFill>
          <a:blip r:embed="rId3" cstate="print"/>
          <a:srcRect/>
          <a:stretch>
            <a:fillRect/>
          </a:stretch>
        </p:blipFill>
        <p:spPr bwMode="auto">
          <a:xfrm>
            <a:off x="58444" y="5286307"/>
            <a:ext cx="865304" cy="966443"/>
          </a:xfrm>
          <a:prstGeom prst="rect">
            <a:avLst/>
          </a:prstGeom>
          <a:noFill/>
          <a:ln w="9525">
            <a:noFill/>
            <a:miter lim="800000"/>
            <a:headEnd/>
            <a:tailEnd/>
          </a:ln>
        </p:spPr>
      </p:pic>
      <p:sp>
        <p:nvSpPr>
          <p:cNvPr id="4" name="Rectangle 3">
            <a:extLst>
              <a:ext uri="{FF2B5EF4-FFF2-40B4-BE49-F238E27FC236}">
                <a16:creationId xmlns:a16="http://schemas.microsoft.com/office/drawing/2014/main" id="{2F0FBFE0-EE9B-477E-A54F-318BD783FEC3}"/>
              </a:ext>
            </a:extLst>
          </p:cNvPr>
          <p:cNvSpPr/>
          <p:nvPr/>
        </p:nvSpPr>
        <p:spPr>
          <a:xfrm>
            <a:off x="56225" y="1676400"/>
            <a:ext cx="8859175" cy="2785378"/>
          </a:xfrm>
          <a:prstGeom prst="rect">
            <a:avLst/>
          </a:prstGeom>
        </p:spPr>
        <p:txBody>
          <a:bodyPr wrap="square">
            <a:spAutoFit/>
          </a:bodyPr>
          <a:lstStyle/>
          <a:p>
            <a:pPr marL="260747" indent="-260747" defTabSz="685800" fontAlgn="auto">
              <a:spcBef>
                <a:spcPts val="0"/>
              </a:spcBef>
              <a:spcAft>
                <a:spcPts val="450"/>
              </a:spcAft>
              <a:buFont typeface="Arial" panose="020B0604020202020204" pitchFamily="34" charset="0"/>
              <a:buChar char="•"/>
            </a:pPr>
            <a:r>
              <a:rPr lang="en-US" sz="1500" dirty="0">
                <a:solidFill>
                  <a:prstClr val="black"/>
                </a:solidFill>
                <a:latin typeface="Garamond" panose="02020404030301010803" pitchFamily="18" charset="0"/>
              </a:rPr>
              <a:t>Immediate access to a caring medical professional (RN) for evaluation </a:t>
            </a:r>
          </a:p>
          <a:p>
            <a:pPr marL="260747" indent="-260747" defTabSz="685800" fontAlgn="auto">
              <a:spcBef>
                <a:spcPts val="0"/>
              </a:spcBef>
              <a:spcAft>
                <a:spcPts val="450"/>
              </a:spcAft>
              <a:buFont typeface="Arial" panose="020B0604020202020204" pitchFamily="34" charset="0"/>
              <a:buChar char="•"/>
            </a:pPr>
            <a:endParaRPr lang="en-US" sz="1500" dirty="0">
              <a:solidFill>
                <a:prstClr val="black"/>
              </a:solidFill>
              <a:latin typeface="Garamond" panose="02020404030301010803" pitchFamily="18" charset="0"/>
            </a:endParaRPr>
          </a:p>
          <a:p>
            <a:pPr marL="260747" indent="-260747" defTabSz="685800" fontAlgn="auto">
              <a:spcBef>
                <a:spcPts val="0"/>
              </a:spcBef>
              <a:spcAft>
                <a:spcPts val="450"/>
              </a:spcAft>
              <a:buFont typeface="Arial" panose="020B0604020202020204" pitchFamily="34" charset="0"/>
              <a:buChar char="•"/>
            </a:pPr>
            <a:r>
              <a:rPr lang="en-US" sz="1500" dirty="0">
                <a:solidFill>
                  <a:prstClr val="black"/>
                </a:solidFill>
                <a:latin typeface="Garamond" panose="02020404030301010803" pitchFamily="18" charset="0"/>
              </a:rPr>
              <a:t>Nurses specialize in occupational injuries </a:t>
            </a:r>
          </a:p>
          <a:p>
            <a:pPr marL="260747" indent="-260747" defTabSz="685800" fontAlgn="auto">
              <a:spcBef>
                <a:spcPts val="0"/>
              </a:spcBef>
              <a:spcAft>
                <a:spcPts val="450"/>
              </a:spcAft>
              <a:buFont typeface="Arial" panose="020B0604020202020204" pitchFamily="34" charset="0"/>
              <a:buChar char="•"/>
            </a:pPr>
            <a:endParaRPr lang="en-US" sz="1500" dirty="0">
              <a:solidFill>
                <a:prstClr val="black"/>
              </a:solidFill>
              <a:latin typeface="Garamond" panose="02020404030301010803" pitchFamily="18" charset="0"/>
            </a:endParaRPr>
          </a:p>
          <a:p>
            <a:pPr marL="260747" indent="-260747" defTabSz="685800" fontAlgn="auto">
              <a:spcBef>
                <a:spcPts val="0"/>
              </a:spcBef>
              <a:spcAft>
                <a:spcPts val="450"/>
              </a:spcAft>
              <a:buFont typeface="Arial" panose="020B0604020202020204" pitchFamily="34" charset="0"/>
              <a:buChar char="•"/>
            </a:pPr>
            <a:r>
              <a:rPr lang="en-US" sz="1500" dirty="0">
                <a:solidFill>
                  <a:prstClr val="black"/>
                </a:solidFill>
                <a:latin typeface="Garamond" panose="02020404030301010803" pitchFamily="18" charset="0"/>
              </a:rPr>
              <a:t>24/7 nurse intake and follow up </a:t>
            </a:r>
          </a:p>
          <a:p>
            <a:pPr marL="260747" indent="-260747" defTabSz="685800" fontAlgn="auto">
              <a:spcBef>
                <a:spcPts val="0"/>
              </a:spcBef>
              <a:spcAft>
                <a:spcPts val="450"/>
              </a:spcAft>
              <a:buFont typeface="Arial" panose="020B0604020202020204" pitchFamily="34" charset="0"/>
              <a:buChar char="•"/>
            </a:pPr>
            <a:endParaRPr lang="en-US" sz="1500" dirty="0">
              <a:solidFill>
                <a:prstClr val="black"/>
              </a:solidFill>
              <a:latin typeface="Garamond" panose="02020404030301010803" pitchFamily="18" charset="0"/>
            </a:endParaRPr>
          </a:p>
          <a:p>
            <a:pPr marL="260747" indent="-260747" defTabSz="685800" fontAlgn="auto">
              <a:spcBef>
                <a:spcPts val="0"/>
              </a:spcBef>
              <a:spcAft>
                <a:spcPts val="0"/>
              </a:spcAft>
              <a:buFont typeface="Arial" panose="020B0604020202020204" pitchFamily="34" charset="0"/>
              <a:buChar char="•"/>
            </a:pPr>
            <a:r>
              <a:rPr lang="en-US" sz="1500" dirty="0">
                <a:solidFill>
                  <a:prstClr val="black"/>
                </a:solidFill>
                <a:latin typeface="Garamond" panose="02020404030301010803" pitchFamily="18" charset="0"/>
              </a:rPr>
              <a:t>Medical Provider paperwork is faxed immediately when referral to medical care is needed - reduces employee wait</a:t>
            </a:r>
          </a:p>
          <a:p>
            <a:pPr marL="260747" indent="-260747" defTabSz="685800" fontAlgn="auto">
              <a:spcBef>
                <a:spcPts val="0"/>
              </a:spcBef>
              <a:spcAft>
                <a:spcPts val="0"/>
              </a:spcAft>
              <a:buFont typeface="Arial" panose="020B0604020202020204" pitchFamily="34" charset="0"/>
              <a:buChar char="•"/>
            </a:pPr>
            <a:endParaRPr lang="en-US" sz="1500" dirty="0">
              <a:solidFill>
                <a:prstClr val="black"/>
              </a:solidFill>
              <a:latin typeface="Garamond" panose="02020404030301010803" pitchFamily="18" charset="0"/>
            </a:endParaRPr>
          </a:p>
          <a:p>
            <a:pPr marL="560785" lvl="1" indent="-260747" defTabSz="685800" fontAlgn="auto">
              <a:spcBef>
                <a:spcPts val="0"/>
              </a:spcBef>
              <a:spcAft>
                <a:spcPts val="0"/>
              </a:spcAft>
            </a:pPr>
            <a:r>
              <a:rPr lang="en-US" sz="1500" dirty="0">
                <a:solidFill>
                  <a:prstClr val="black"/>
                </a:solidFill>
                <a:latin typeface="Garamond" panose="02020404030301010803" pitchFamily="18" charset="0"/>
              </a:rPr>
              <a:t>Paperwork will include the pre-filled Temporary Prescription Card. </a:t>
            </a:r>
          </a:p>
          <a:p>
            <a:pPr marL="342900" lvl="1" defTabSz="685800" fontAlgn="auto">
              <a:spcBef>
                <a:spcPts val="0"/>
              </a:spcBef>
              <a:spcAft>
                <a:spcPts val="0"/>
              </a:spcAft>
            </a:pPr>
            <a:endParaRPr lang="en-US" sz="1500" dirty="0">
              <a:solidFill>
                <a:prstClr val="black"/>
              </a:solidFill>
              <a:latin typeface="Garamond" panose="02020404030301010803" pitchFamily="18" charset="0"/>
            </a:endParaRPr>
          </a:p>
        </p:txBody>
      </p:sp>
      <p:pic>
        <p:nvPicPr>
          <p:cNvPr id="8" name="Content Placeholder 7">
            <a:extLst>
              <a:ext uri="{FF2B5EF4-FFF2-40B4-BE49-F238E27FC236}">
                <a16:creationId xmlns:a16="http://schemas.microsoft.com/office/drawing/2014/main" id="{93A25518-6A4A-4E66-B401-05410C4C9E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694386" y="1516617"/>
            <a:ext cx="2415583" cy="566626"/>
          </a:xfrm>
          <a:prstGeom prst="rect">
            <a:avLst/>
          </a:prstGeom>
          <a:noFill/>
          <a:ln w="9525">
            <a:noFill/>
            <a:miter lim="800000"/>
            <a:headEnd/>
            <a:tailEnd/>
          </a:ln>
        </p:spPr>
      </p:pic>
    </p:spTree>
    <p:extLst>
      <p:ext uri="{BB962C8B-B14F-4D97-AF65-F5344CB8AC3E}">
        <p14:creationId xmlns:p14="http://schemas.microsoft.com/office/powerpoint/2010/main" val="389868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51065"/>
            <a:ext cx="8486774" cy="621506"/>
          </a:xfrm>
        </p:spPr>
        <p:txBody>
          <a:bodyPr/>
          <a:lstStyle/>
          <a:p>
            <a:r>
              <a:rPr lang="en-US" dirty="0">
                <a:latin typeface="Garamond" panose="02020404030301010803" pitchFamily="18" charset="0"/>
              </a:rPr>
              <a:t>What is Company Nurse?</a:t>
            </a:r>
          </a:p>
        </p:txBody>
      </p:sp>
      <p:sp>
        <p:nvSpPr>
          <p:cNvPr id="6" name="Content Placeholder 5"/>
          <p:cNvSpPr>
            <a:spLocks noGrp="1"/>
          </p:cNvSpPr>
          <p:nvPr>
            <p:ph idx="1"/>
          </p:nvPr>
        </p:nvSpPr>
        <p:spPr/>
        <p:txBody>
          <a:bodyPr>
            <a:normAutofit/>
          </a:bodyPr>
          <a:lstStyle/>
          <a:p>
            <a:r>
              <a:rPr lang="en-US" sz="1800" dirty="0">
                <a:latin typeface="Garamond" panose="02020404030301010803" pitchFamily="18" charset="0"/>
              </a:rPr>
              <a:t>Registered Nurse Hotline, Staffed 24/7/365 Days Per Year</a:t>
            </a:r>
          </a:p>
          <a:p>
            <a:pPr lvl="1"/>
            <a:r>
              <a:rPr lang="en-US" dirty="0">
                <a:latin typeface="Garamond" panose="02020404030301010803" pitchFamily="18" charset="0"/>
              </a:rPr>
              <a:t>Translators available for up to 170 different languages</a:t>
            </a:r>
          </a:p>
          <a:p>
            <a:pPr marL="1028700" lvl="4" indent="0">
              <a:buNone/>
            </a:pPr>
            <a:endParaRPr lang="en-US" dirty="0">
              <a:latin typeface="Garamond" panose="02020404030301010803" pitchFamily="18" charset="0"/>
            </a:endParaRPr>
          </a:p>
          <a:p>
            <a:r>
              <a:rPr lang="en-US" sz="1800" dirty="0">
                <a:latin typeface="Garamond" panose="02020404030301010803" pitchFamily="18" charset="0"/>
              </a:rPr>
              <a:t>The injured employee first speaks with an Injury Care Coordinator who:</a:t>
            </a:r>
          </a:p>
          <a:p>
            <a:pPr lvl="1"/>
            <a:r>
              <a:rPr lang="en-US" sz="1500" dirty="0">
                <a:latin typeface="Garamond" panose="02020404030301010803" pitchFamily="18" charset="0"/>
              </a:rPr>
              <a:t>Gathers employee information</a:t>
            </a:r>
          </a:p>
          <a:p>
            <a:pPr lvl="1"/>
            <a:r>
              <a:rPr lang="en-US" sz="1500" dirty="0">
                <a:latin typeface="Garamond" panose="02020404030301010803" pitchFamily="18" charset="0"/>
              </a:rPr>
              <a:t>Gathers preliminary incident information</a:t>
            </a:r>
          </a:p>
          <a:p>
            <a:pPr lvl="2"/>
            <a:r>
              <a:rPr lang="en-US" sz="1200" dirty="0">
                <a:latin typeface="Garamond" panose="02020404030301010803" pitchFamily="18" charset="0"/>
              </a:rPr>
              <a:t>The 5W’s Who, What, When, Where and Why</a:t>
            </a:r>
          </a:p>
          <a:p>
            <a:pPr lvl="1"/>
            <a:r>
              <a:rPr lang="en-US" sz="1500" dirty="0">
                <a:latin typeface="Garamond" panose="02020404030301010803" pitchFamily="18" charset="0"/>
              </a:rPr>
              <a:t>Facts are documented for the 5020 the Employers First report of Injury</a:t>
            </a:r>
          </a:p>
          <a:p>
            <a:pPr lvl="4"/>
            <a:endParaRPr lang="en-US" dirty="0">
              <a:latin typeface="Garamond" panose="02020404030301010803" pitchFamily="18" charset="0"/>
            </a:endParaRPr>
          </a:p>
          <a:p>
            <a:r>
              <a:rPr lang="en-US" sz="1800" dirty="0">
                <a:latin typeface="Garamond" panose="02020404030301010803" pitchFamily="18" charset="0"/>
              </a:rPr>
              <a:t>Next, the Injury Care Coordinator will transfer the employee call and collected information to a Registered Nurse who:</a:t>
            </a:r>
          </a:p>
          <a:p>
            <a:pPr lvl="1"/>
            <a:r>
              <a:rPr lang="en-US" sz="1500" dirty="0">
                <a:latin typeface="Garamond" panose="02020404030301010803" pitchFamily="18" charset="0"/>
              </a:rPr>
              <a:t>Assesses the injury, per AMA Medical Advice (standards used for all work related injuries)</a:t>
            </a:r>
          </a:p>
          <a:p>
            <a:pPr lvl="1"/>
            <a:r>
              <a:rPr lang="en-US" sz="1500" dirty="0">
                <a:latin typeface="Garamond" panose="02020404030301010803" pitchFamily="18" charset="0"/>
              </a:rPr>
              <a:t>Recommends the most appropriate level of care and/or treatment</a:t>
            </a:r>
          </a:p>
          <a:p>
            <a:pPr lvl="1"/>
            <a:r>
              <a:rPr lang="en-US" sz="1500" dirty="0">
                <a:latin typeface="Garamond" panose="02020404030301010803" pitchFamily="18" charset="0"/>
              </a:rPr>
              <a:t>Refers the injured employee to either self-care, designated clinic, or emergency room</a:t>
            </a:r>
          </a:p>
          <a:p>
            <a:pPr lvl="1"/>
            <a:endParaRPr lang="en-US" dirty="0"/>
          </a:p>
          <a:p>
            <a:endParaRPr lang="en-US" dirty="0"/>
          </a:p>
        </p:txBody>
      </p:sp>
      <p:pic>
        <p:nvPicPr>
          <p:cNvPr id="7" name="Content Placeholder 7">
            <a:extLst>
              <a:ext uri="{FF2B5EF4-FFF2-40B4-BE49-F238E27FC236}">
                <a16:creationId xmlns:a16="http://schemas.microsoft.com/office/drawing/2014/main" id="{5E8FC0C2-ED11-42DE-8516-8D55EE4F1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64255" y="228097"/>
            <a:ext cx="3068378" cy="69142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6815F9F-F8C2-4C44-9B3C-2F80638457A9}"/>
              </a:ext>
            </a:extLst>
          </p:cNvPr>
          <p:cNvPicPr>
            <a:picLocks noGrp="1" noChangeAspect="1"/>
          </p:cNvPicPr>
          <p:nvPr>
            <p:ph sz="half" idx="1"/>
          </p:nvPr>
        </p:nvPicPr>
        <p:blipFill>
          <a:blip r:embed="rId3"/>
          <a:stretch>
            <a:fillRect/>
          </a:stretch>
        </p:blipFill>
        <p:spPr>
          <a:xfrm>
            <a:off x="381000" y="1600200"/>
            <a:ext cx="8001000" cy="4191000"/>
          </a:xfrm>
        </p:spPr>
      </p:pic>
      <p:sp>
        <p:nvSpPr>
          <p:cNvPr id="5" name="Title 1">
            <a:extLst>
              <a:ext uri="{FF2B5EF4-FFF2-40B4-BE49-F238E27FC236}">
                <a16:creationId xmlns:a16="http://schemas.microsoft.com/office/drawing/2014/main" id="{B4EC7D3A-E97C-49E6-AD9F-1A5370392A00}"/>
              </a:ext>
            </a:extLst>
          </p:cNvPr>
          <p:cNvSpPr>
            <a:spLocks noGrp="1"/>
          </p:cNvSpPr>
          <p:nvPr>
            <p:ph type="title"/>
          </p:nvPr>
        </p:nvSpPr>
        <p:spPr>
          <a:xfrm>
            <a:off x="-37051" y="685800"/>
            <a:ext cx="7465460" cy="622697"/>
          </a:xfrm>
        </p:spPr>
        <p:txBody>
          <a:bodyPr>
            <a:normAutofit/>
          </a:bodyPr>
          <a:lstStyle/>
          <a:p>
            <a:r>
              <a:rPr lang="en-US" dirty="0">
                <a:latin typeface="Garamond" panose="02020404030301010803" pitchFamily="18" charset="0"/>
              </a:rPr>
              <a:t>What happens when the injured worker calls?</a:t>
            </a:r>
          </a:p>
        </p:txBody>
      </p:sp>
    </p:spTree>
    <p:extLst>
      <p:ext uri="{BB962C8B-B14F-4D97-AF65-F5344CB8AC3E}">
        <p14:creationId xmlns:p14="http://schemas.microsoft.com/office/powerpoint/2010/main" val="313323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C15342CE-50B4-4E16-968E-93CC091CE91A}"/>
              </a:ext>
            </a:extLst>
          </p:cNvPr>
          <p:cNvSpPr>
            <a:spLocks noGrp="1"/>
          </p:cNvSpPr>
          <p:nvPr>
            <p:ph sz="half" idx="1"/>
          </p:nvPr>
        </p:nvSpPr>
        <p:spPr>
          <a:xfrm>
            <a:off x="49040" y="1524000"/>
            <a:ext cx="5278349" cy="3098735"/>
          </a:xfrm>
        </p:spPr>
        <p:txBody>
          <a:bodyPr>
            <a:normAutofit/>
          </a:bodyPr>
          <a:lstStyle/>
          <a:p>
            <a:pPr marL="0" lvl="1" indent="0">
              <a:buNone/>
            </a:pPr>
            <a:r>
              <a:rPr lang="en-US" sz="2100" dirty="0">
                <a:latin typeface="Garamond" panose="02020404030301010803" pitchFamily="18" charset="0"/>
              </a:rPr>
              <a:t>The injured worker will have the option of receiving a text message with either the self care recommendation or the medical facility information.</a:t>
            </a:r>
          </a:p>
        </p:txBody>
      </p:sp>
      <p:sp>
        <p:nvSpPr>
          <p:cNvPr id="5" name="Title 1">
            <a:extLst>
              <a:ext uri="{FF2B5EF4-FFF2-40B4-BE49-F238E27FC236}">
                <a16:creationId xmlns:a16="http://schemas.microsoft.com/office/drawing/2014/main" id="{B4EC7D3A-E97C-49E6-AD9F-1A5370392A00}"/>
              </a:ext>
            </a:extLst>
          </p:cNvPr>
          <p:cNvSpPr>
            <a:spLocks noGrp="1"/>
          </p:cNvSpPr>
          <p:nvPr>
            <p:ph type="title"/>
          </p:nvPr>
        </p:nvSpPr>
        <p:spPr>
          <a:xfrm>
            <a:off x="0" y="609600"/>
            <a:ext cx="7588750" cy="622697"/>
          </a:xfrm>
        </p:spPr>
        <p:txBody>
          <a:bodyPr/>
          <a:lstStyle/>
          <a:p>
            <a:r>
              <a:rPr lang="en-US" dirty="0">
                <a:latin typeface="Garamond" panose="02020404030301010803" pitchFamily="18" charset="0"/>
              </a:rPr>
              <a:t>Text to Injured Worker</a:t>
            </a:r>
          </a:p>
        </p:txBody>
      </p:sp>
      <p:pic>
        <p:nvPicPr>
          <p:cNvPr id="14" name="Content Placeholder 13">
            <a:extLst>
              <a:ext uri="{FF2B5EF4-FFF2-40B4-BE49-F238E27FC236}">
                <a16:creationId xmlns:a16="http://schemas.microsoft.com/office/drawing/2014/main" id="{DA60646B-395A-4C64-A6A7-B034814B5063}"/>
              </a:ext>
            </a:extLst>
          </p:cNvPr>
          <p:cNvPicPr>
            <a:picLocks noGrp="1" noChangeAspect="1"/>
          </p:cNvPicPr>
          <p:nvPr>
            <p:ph sz="half" idx="2"/>
          </p:nvPr>
        </p:nvPicPr>
        <p:blipFill>
          <a:blip r:embed="rId3"/>
          <a:stretch>
            <a:fillRect/>
          </a:stretch>
        </p:blipFill>
        <p:spPr>
          <a:xfrm>
            <a:off x="5486401" y="1821090"/>
            <a:ext cx="2046089" cy="3722461"/>
          </a:xfrm>
        </p:spPr>
      </p:pic>
    </p:spTree>
    <p:extLst>
      <p:ext uri="{BB962C8B-B14F-4D97-AF65-F5344CB8AC3E}">
        <p14:creationId xmlns:p14="http://schemas.microsoft.com/office/powerpoint/2010/main" val="73105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9C82E-FD5C-42A6-B534-FC8BD2ADAFFB}"/>
              </a:ext>
            </a:extLst>
          </p:cNvPr>
          <p:cNvSpPr>
            <a:spLocks noGrp="1"/>
          </p:cNvSpPr>
          <p:nvPr>
            <p:ph sz="half" idx="1"/>
          </p:nvPr>
        </p:nvSpPr>
        <p:spPr>
          <a:xfrm>
            <a:off x="76200" y="1447800"/>
            <a:ext cx="5101916" cy="3506149"/>
          </a:xfrm>
        </p:spPr>
        <p:txBody>
          <a:bodyPr>
            <a:normAutofit lnSpcReduction="10000"/>
          </a:bodyPr>
          <a:lstStyle/>
          <a:p>
            <a:pPr marL="0" indent="0">
              <a:buNone/>
            </a:pPr>
            <a:r>
              <a:rPr lang="en-US" sz="1800" dirty="0">
                <a:latin typeface="Garamond" panose="02020404030301010803" pitchFamily="18" charset="0"/>
              </a:rPr>
              <a:t>Telehealth is available for qualifying injuries.  Company Nurse will triage and make the referral directly to Concentra Telehealth for:</a:t>
            </a:r>
          </a:p>
          <a:p>
            <a:pPr marL="0" indent="0">
              <a:buNone/>
            </a:pPr>
            <a:r>
              <a:rPr lang="sv-SE" b="0" i="0" u="none" strike="noStrike" baseline="0" dirty="0">
                <a:solidFill>
                  <a:srgbClr val="414142"/>
                </a:solidFill>
                <a:latin typeface="Garamond" panose="02020404030301010803" pitchFamily="18" charset="0"/>
              </a:rPr>
              <a:t>•    Grade I/II upper/lower extremity</a:t>
            </a:r>
          </a:p>
          <a:p>
            <a:pPr marL="0" indent="0">
              <a:buNone/>
            </a:pPr>
            <a:r>
              <a:rPr lang="en-US" b="0" i="0" u="none" strike="noStrike" baseline="0" dirty="0">
                <a:solidFill>
                  <a:srgbClr val="414142"/>
                </a:solidFill>
                <a:latin typeface="Garamond" panose="02020404030301010803" pitchFamily="18" charset="0"/>
              </a:rPr>
              <a:t>       strains/sprains</a:t>
            </a:r>
          </a:p>
          <a:p>
            <a:pPr algn="l"/>
            <a:r>
              <a:rPr lang="en-US" b="0" i="0" u="none" strike="noStrike" baseline="0" dirty="0">
                <a:solidFill>
                  <a:srgbClr val="414142"/>
                </a:solidFill>
                <a:latin typeface="Garamond" panose="02020404030301010803" pitchFamily="18" charset="0"/>
              </a:rPr>
              <a:t>Minor neck and back strains/sprains</a:t>
            </a:r>
          </a:p>
          <a:p>
            <a:pPr algn="l"/>
            <a:r>
              <a:rPr lang="en-US" b="0" i="0" u="none" strike="noStrike" baseline="0" dirty="0">
                <a:solidFill>
                  <a:srgbClr val="414142"/>
                </a:solidFill>
                <a:latin typeface="Garamond" panose="02020404030301010803" pitchFamily="18" charset="0"/>
              </a:rPr>
              <a:t>Bruises/contusions</a:t>
            </a:r>
          </a:p>
          <a:p>
            <a:pPr algn="l"/>
            <a:r>
              <a:rPr lang="en-US" b="0" i="0" u="none" strike="noStrike" baseline="0" dirty="0">
                <a:solidFill>
                  <a:srgbClr val="414142"/>
                </a:solidFill>
                <a:latin typeface="Garamond" panose="02020404030301010803" pitchFamily="18" charset="0"/>
              </a:rPr>
              <a:t>Minor burns</a:t>
            </a:r>
          </a:p>
          <a:p>
            <a:pPr algn="l"/>
            <a:r>
              <a:rPr lang="en-US" b="0" i="0" u="none" strike="noStrike" baseline="0" dirty="0">
                <a:solidFill>
                  <a:srgbClr val="414142"/>
                </a:solidFill>
                <a:latin typeface="Garamond" panose="02020404030301010803" pitchFamily="18" charset="0"/>
              </a:rPr>
              <a:t>Abrasions/scrapes</a:t>
            </a:r>
          </a:p>
          <a:p>
            <a:pPr algn="l"/>
            <a:r>
              <a:rPr lang="en-US" b="0" i="0" u="none" strike="noStrike" baseline="0" dirty="0">
                <a:solidFill>
                  <a:srgbClr val="414142"/>
                </a:solidFill>
                <a:latin typeface="Garamond" panose="02020404030301010803" pitchFamily="18" charset="0"/>
              </a:rPr>
              <a:t>Contact dermatitis/rashes</a:t>
            </a:r>
          </a:p>
          <a:p>
            <a:pPr algn="l"/>
            <a:r>
              <a:rPr lang="en-US" b="0" i="0" u="none" strike="noStrike" baseline="0" dirty="0">
                <a:solidFill>
                  <a:srgbClr val="414142"/>
                </a:solidFill>
                <a:latin typeface="Garamond" panose="02020404030301010803" pitchFamily="18" charset="0"/>
              </a:rPr>
              <a:t>Tendonitis/repetitive-use injuries</a:t>
            </a:r>
          </a:p>
          <a:p>
            <a:pPr algn="l"/>
            <a:r>
              <a:rPr lang="en-US" b="0" i="0" u="none" strike="noStrike" baseline="0" dirty="0">
                <a:solidFill>
                  <a:srgbClr val="414142"/>
                </a:solidFill>
                <a:latin typeface="Garamond" panose="02020404030301010803" pitchFamily="18" charset="0"/>
              </a:rPr>
              <a:t>Bloodborne pathogen exposures</a:t>
            </a:r>
            <a:endParaRPr lang="en-US" dirty="0">
              <a:latin typeface="Garamond" panose="02020404030301010803" pitchFamily="18" charset="0"/>
            </a:endParaRPr>
          </a:p>
        </p:txBody>
      </p:sp>
      <p:sp>
        <p:nvSpPr>
          <p:cNvPr id="4" name="Title 3">
            <a:extLst>
              <a:ext uri="{FF2B5EF4-FFF2-40B4-BE49-F238E27FC236}">
                <a16:creationId xmlns:a16="http://schemas.microsoft.com/office/drawing/2014/main" id="{393B5297-C50B-47E6-9F0C-B77C58B330F7}"/>
              </a:ext>
            </a:extLst>
          </p:cNvPr>
          <p:cNvSpPr>
            <a:spLocks noGrp="1"/>
          </p:cNvSpPr>
          <p:nvPr>
            <p:ph type="title"/>
          </p:nvPr>
        </p:nvSpPr>
        <p:spPr>
          <a:xfrm>
            <a:off x="-2590800" y="685800"/>
            <a:ext cx="8229600" cy="622697"/>
          </a:xfrm>
        </p:spPr>
        <p:txBody>
          <a:bodyPr/>
          <a:lstStyle/>
          <a:p>
            <a:pPr algn="ctr"/>
            <a:r>
              <a:rPr lang="en-US" dirty="0">
                <a:latin typeface="Garamond" panose="02020404030301010803" pitchFamily="18" charset="0"/>
              </a:rPr>
              <a:t>Telehealth Available</a:t>
            </a:r>
          </a:p>
        </p:txBody>
      </p:sp>
      <p:pic>
        <p:nvPicPr>
          <p:cNvPr id="8" name="Content Placeholder 7">
            <a:extLst>
              <a:ext uri="{FF2B5EF4-FFF2-40B4-BE49-F238E27FC236}">
                <a16:creationId xmlns:a16="http://schemas.microsoft.com/office/drawing/2014/main" id="{184BF4F5-5BAB-4EA3-AC58-4F59B6BE860B}"/>
              </a:ext>
            </a:extLst>
          </p:cNvPr>
          <p:cNvPicPr>
            <a:picLocks noGrp="1" noChangeAspect="1"/>
          </p:cNvPicPr>
          <p:nvPr>
            <p:ph sz="half" idx="2"/>
          </p:nvPr>
        </p:nvPicPr>
        <p:blipFill>
          <a:blip r:embed="rId3"/>
          <a:stretch>
            <a:fillRect/>
          </a:stretch>
        </p:blipFill>
        <p:spPr>
          <a:xfrm>
            <a:off x="5350022" y="1637643"/>
            <a:ext cx="2956634" cy="3734457"/>
          </a:xfrm>
        </p:spPr>
      </p:pic>
    </p:spTree>
    <p:extLst>
      <p:ext uri="{BB962C8B-B14F-4D97-AF65-F5344CB8AC3E}">
        <p14:creationId xmlns:p14="http://schemas.microsoft.com/office/powerpoint/2010/main" val="367302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9650F3-F14E-4455-AEAA-308535E177AC}"/>
              </a:ext>
            </a:extLst>
          </p:cNvPr>
          <p:cNvSpPr>
            <a:spLocks noGrp="1"/>
          </p:cNvSpPr>
          <p:nvPr>
            <p:ph sz="half" idx="1"/>
          </p:nvPr>
        </p:nvSpPr>
        <p:spPr>
          <a:xfrm>
            <a:off x="65498" y="1485904"/>
            <a:ext cx="9013004" cy="1352538"/>
          </a:xfrm>
        </p:spPr>
        <p:txBody>
          <a:bodyPr>
            <a:normAutofit/>
          </a:bodyPr>
          <a:lstStyle/>
          <a:p>
            <a:pPr marL="0" indent="0">
              <a:buNone/>
            </a:pPr>
            <a:r>
              <a:rPr lang="en-US" sz="1800" dirty="0">
                <a:latin typeface="Garamond" panose="02020404030301010803" pitchFamily="18" charset="0"/>
              </a:rPr>
              <a:t>Company Nurse will triage cases based on the CDC Covid guidelines and document contact tracing for the District. </a:t>
            </a:r>
          </a:p>
        </p:txBody>
      </p:sp>
      <p:pic>
        <p:nvPicPr>
          <p:cNvPr id="6" name="Content Placeholder 5" descr="Coronavirus labeled capsule">
            <a:extLst>
              <a:ext uri="{FF2B5EF4-FFF2-40B4-BE49-F238E27FC236}">
                <a16:creationId xmlns:a16="http://schemas.microsoft.com/office/drawing/2014/main" id="{3A3891F0-0D7D-4A96-AF97-EBA28990F17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977901" y="3107291"/>
            <a:ext cx="3028950" cy="2264805"/>
          </a:xfrm>
        </p:spPr>
      </p:pic>
      <p:sp>
        <p:nvSpPr>
          <p:cNvPr id="4" name="Title 3">
            <a:extLst>
              <a:ext uri="{FF2B5EF4-FFF2-40B4-BE49-F238E27FC236}">
                <a16:creationId xmlns:a16="http://schemas.microsoft.com/office/drawing/2014/main" id="{4B2A3065-A5BD-40C9-B616-57C360CA331D}"/>
              </a:ext>
            </a:extLst>
          </p:cNvPr>
          <p:cNvSpPr>
            <a:spLocks noGrp="1"/>
          </p:cNvSpPr>
          <p:nvPr>
            <p:ph type="title"/>
          </p:nvPr>
        </p:nvSpPr>
        <p:spPr>
          <a:xfrm>
            <a:off x="-76200" y="685800"/>
            <a:ext cx="8229600" cy="622697"/>
          </a:xfrm>
        </p:spPr>
        <p:txBody>
          <a:bodyPr/>
          <a:lstStyle/>
          <a:p>
            <a:r>
              <a:rPr lang="en-US" dirty="0">
                <a:latin typeface="Garamond" panose="02020404030301010803" pitchFamily="18" charset="0"/>
              </a:rPr>
              <a:t>Covid Cases</a:t>
            </a:r>
          </a:p>
        </p:txBody>
      </p:sp>
    </p:spTree>
    <p:extLst>
      <p:ext uri="{BB962C8B-B14F-4D97-AF65-F5344CB8AC3E}">
        <p14:creationId xmlns:p14="http://schemas.microsoft.com/office/powerpoint/2010/main" val="2405859488"/>
      </p:ext>
    </p:extLst>
  </p:cSld>
  <p:clrMapOvr>
    <a:masterClrMapping/>
  </p:clrMapOvr>
</p:sld>
</file>

<file path=ppt/theme/theme1.xml><?xml version="1.0" encoding="utf-8"?>
<a:theme xmlns:a="http://schemas.openxmlformats.org/drawingml/2006/main" name="Default Design">
  <a:themeElements>
    <a:clrScheme name="AP Keenan Colors">
      <a:dk1>
        <a:sysClr val="windowText" lastClr="000000"/>
      </a:dk1>
      <a:lt1>
        <a:sysClr val="window" lastClr="FFFFFF"/>
      </a:lt1>
      <a:dk2>
        <a:srgbClr val="00205C"/>
      </a:dk2>
      <a:lt2>
        <a:srgbClr val="FFFFFF"/>
      </a:lt2>
      <a:accent1>
        <a:srgbClr val="5C2541"/>
      </a:accent1>
      <a:accent2>
        <a:srgbClr val="2B7050"/>
      </a:accent2>
      <a:accent3>
        <a:srgbClr val="898A8D"/>
      </a:accent3>
      <a:accent4>
        <a:srgbClr val="EE7623"/>
      </a:accent4>
      <a:accent5>
        <a:srgbClr val="FBB040"/>
      </a:accent5>
      <a:accent6>
        <a:srgbClr val="00205C"/>
      </a:accent6>
      <a:hlink>
        <a:srgbClr val="FFFFFF"/>
      </a:hlink>
      <a:folHlink>
        <a:srgbClr val="4472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 Keenan Generic Template 2 Wide">
  <a:themeElements>
    <a:clrScheme name="AP Keenan Colors">
      <a:dk1>
        <a:sysClr val="windowText" lastClr="000000"/>
      </a:dk1>
      <a:lt1>
        <a:sysClr val="window" lastClr="FFFFFF"/>
      </a:lt1>
      <a:dk2>
        <a:srgbClr val="00205C"/>
      </a:dk2>
      <a:lt2>
        <a:srgbClr val="FFFFFF"/>
      </a:lt2>
      <a:accent1>
        <a:srgbClr val="5C2541"/>
      </a:accent1>
      <a:accent2>
        <a:srgbClr val="2B7050"/>
      </a:accent2>
      <a:accent3>
        <a:srgbClr val="898A8D"/>
      </a:accent3>
      <a:accent4>
        <a:srgbClr val="EE7623"/>
      </a:accent4>
      <a:accent5>
        <a:srgbClr val="FBB040"/>
      </a:accent5>
      <a:accent6>
        <a:srgbClr val="00205C"/>
      </a:accent6>
      <a:hlink>
        <a:srgbClr val="FFFFFF"/>
      </a:hlink>
      <a:folHlink>
        <a:srgbClr val="4472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P Keenan Generic Template 2 Wide">
  <a:themeElements>
    <a:clrScheme name="AP Keenan Colors">
      <a:dk1>
        <a:sysClr val="windowText" lastClr="000000"/>
      </a:dk1>
      <a:lt1>
        <a:sysClr val="window" lastClr="FFFFFF"/>
      </a:lt1>
      <a:dk2>
        <a:srgbClr val="00205C"/>
      </a:dk2>
      <a:lt2>
        <a:srgbClr val="FFFFFF"/>
      </a:lt2>
      <a:accent1>
        <a:srgbClr val="5C2541"/>
      </a:accent1>
      <a:accent2>
        <a:srgbClr val="2B7050"/>
      </a:accent2>
      <a:accent3>
        <a:srgbClr val="898A8D"/>
      </a:accent3>
      <a:accent4>
        <a:srgbClr val="EE7623"/>
      </a:accent4>
      <a:accent5>
        <a:srgbClr val="FBB040"/>
      </a:accent5>
      <a:accent6>
        <a:srgbClr val="00205C"/>
      </a:accent6>
      <a:hlink>
        <a:srgbClr val="FFFFFF"/>
      </a:hlink>
      <a:folHlink>
        <a:srgbClr val="4472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_x0020_Type xmlns="a644d562-ed7b-4b03-859e-c83a7456db6c">Templates</Category_x0020_Type>
    <_dlc_DocId xmlns="98324f49-ded0-4bda-b5a5-744cb81eed4a">MRKT-1906022147-147</_dlc_DocId>
    <_dlc_DocIdUrl xmlns="98324f49-ded0-4bda-b5a5-744cb81eed4a">
      <Url>https://keeanan1com.sharepoint.com/sites/MarketingCenter/_layouts/15/DocIdRedir.aspx?ID=MRKT-1906022147-147</Url>
      <Description>MRKT-1906022147-147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ED027D87661D4290FA705BDD28F1C3" ma:contentTypeVersion="8" ma:contentTypeDescription="Create a new document." ma:contentTypeScope="" ma:versionID="f958126c8e0252f14c8a102c0027962e">
  <xsd:schema xmlns:xsd="http://www.w3.org/2001/XMLSchema" xmlns:xs="http://www.w3.org/2001/XMLSchema" xmlns:p="http://schemas.microsoft.com/office/2006/metadata/properties" xmlns:ns2="98324f49-ded0-4bda-b5a5-744cb81eed4a" xmlns:ns3="a644d562-ed7b-4b03-859e-c83a7456db6c" targetNamespace="http://schemas.microsoft.com/office/2006/metadata/properties" ma:root="true" ma:fieldsID="19f836166a84baf590d52a6ea82582b4" ns2:_="" ns3:_="">
    <xsd:import namespace="98324f49-ded0-4bda-b5a5-744cb81eed4a"/>
    <xsd:import namespace="a644d562-ed7b-4b03-859e-c83a7456db6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Category_x0020_Type"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324f49-ded0-4bda-b5a5-744cb81eed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644d562-ed7b-4b03-859e-c83a7456db6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Category_x0020_Type" ma:index="13" nillable="true" ma:displayName="Category Type" ma:default="Templates" ma:format="Dropdown" ma:internalName="Category_x0020_Type">
      <xsd:simpleType>
        <xsd:restriction base="dms:Choice">
          <xsd:enumeration value="Slides"/>
          <xsd:enumeration value="Templates"/>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95C66B-2E6F-490E-83E6-427414D00855}">
  <ds:schemaRefs>
    <ds:schemaRef ds:uri="http://purl.org/dc/terms/"/>
    <ds:schemaRef ds:uri="http://schemas.openxmlformats.org/package/2006/metadata/core-properties"/>
    <ds:schemaRef ds:uri="98324f49-ded0-4bda-b5a5-744cb81eed4a"/>
    <ds:schemaRef ds:uri="http://purl.org/dc/dcmitype/"/>
    <ds:schemaRef ds:uri="http://schemas.microsoft.com/office/infopath/2007/PartnerControls"/>
    <ds:schemaRef ds:uri="a644d562-ed7b-4b03-859e-c83a7456db6c"/>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CF18BA4E-DDF0-487C-B940-F542C11D79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324f49-ded0-4bda-b5a5-744cb81eed4a"/>
    <ds:schemaRef ds:uri="a644d562-ed7b-4b03-859e-c83a7456db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E92988-4F13-401E-BEB9-94FA73EF1ACC}">
  <ds:schemaRefs>
    <ds:schemaRef ds:uri="http://schemas.microsoft.com/sharepoint/events"/>
  </ds:schemaRefs>
</ds:datastoreItem>
</file>

<file path=customXml/itemProps4.xml><?xml version="1.0" encoding="utf-8"?>
<ds:datastoreItem xmlns:ds="http://schemas.openxmlformats.org/officeDocument/2006/customXml" ds:itemID="{8E140AF2-137D-4B4E-85D8-9ED4348D09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23572</TotalTime>
  <Words>1387</Words>
  <Application>Microsoft Office PowerPoint</Application>
  <PresentationFormat>On-screen Show (4:3)</PresentationFormat>
  <Paragraphs>130</Paragraphs>
  <Slides>17</Slides>
  <Notes>13</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Calibri Light</vt:lpstr>
      <vt:lpstr>Garamond</vt:lpstr>
      <vt:lpstr>Default Design</vt:lpstr>
      <vt:lpstr>AP Keenan Generic Template 2 Wide</vt:lpstr>
      <vt:lpstr>1_AP Keenan Generic Template 2 Wide</vt:lpstr>
      <vt:lpstr>Mount San Antonio Community College District  Workers’ Compensation Reporting and Company Nurse Program </vt:lpstr>
      <vt:lpstr>DISCLAIMER</vt:lpstr>
      <vt:lpstr>Program Benefits for District</vt:lpstr>
      <vt:lpstr>Program Benefits for Employees</vt:lpstr>
      <vt:lpstr>What is Company Nurse?</vt:lpstr>
      <vt:lpstr>What happens when the injured worker calls?</vt:lpstr>
      <vt:lpstr>Text to Injured Worker</vt:lpstr>
      <vt:lpstr>Telehealth Available</vt:lpstr>
      <vt:lpstr>Covid Cases</vt:lpstr>
      <vt:lpstr>Medical Provider Alert</vt:lpstr>
      <vt:lpstr>Company Nurse Injury Reporting video</vt:lpstr>
      <vt:lpstr>What’s the process?</vt:lpstr>
      <vt:lpstr>Supervisor – Flow chart</vt:lpstr>
      <vt:lpstr>Company Nurse materials (Posters)</vt:lpstr>
      <vt:lpstr>Company Nurse materials (wallet cards &amp; stickers)</vt:lpstr>
      <vt:lpstr>What Would You Do?</vt:lpstr>
      <vt:lpstr>Any questions?  Please have a safe day</vt:lpstr>
    </vt:vector>
  </TitlesOfParts>
  <Company>Keenan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Jerry Healy</dc:creator>
  <cp:lastModifiedBy>Langevin, Duetta</cp:lastModifiedBy>
  <cp:revision>304</cp:revision>
  <dcterms:created xsi:type="dcterms:W3CDTF">2010-11-17T21:55:22Z</dcterms:created>
  <dcterms:modified xsi:type="dcterms:W3CDTF">2023-02-14T23:00:14Z</dcterms:modified>
  <cp:category>CASBO 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0x0101009EED027D87661D4290FA705BDD28F1C3</vt:lpwstr>
  </property>
  <property fmtid="{D5CDD505-2E9C-101B-9397-08002B2CF9AE}" pid="3" name="_dlc_DocIdItemGuid">
    <vt:lpwstr>fce78e84-46fa-422a-b204-ea9a706dc95f</vt:lpwstr>
  </property>
</Properties>
</file>