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4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105" name="Google Shape;105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3CBG/CISOA Monterey Conference 2015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4f717d2d98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4f717d2d98_0_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g4f717d2d98_0_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4cd98261bd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4cd98261bd_0_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4cd98261bd_0_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4cd98261bd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4cd98261bd_0_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4cd98261bd_0_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4cd98261bd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4cd98261bd_0_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4cd98261bd_0_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4cd98261bd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4cd98261bd_0_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4cd98261bd_0_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4cd98261bd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4cd98261bd_0_1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g4cd98261bd_0_1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4cd98261bd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4cd98261bd_0_1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g4cd98261bd_0_1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4cd98261bd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4cd98261bd_0_1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g4cd98261bd_0_1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4cd98261bd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4cd98261bd_1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g4cd98261bd_1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4cd98261bd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4cd98261bd_1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g4cd98261bd_1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4d7d0cb8ab_0_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g4d7d0cb8ab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4d507fb33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4d507fb335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g4d507fb335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4d7d0cb8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4d7d0cb8ab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g4d7d0cb8ab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4d507fb33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4d507fb335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g4d507fb335_0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4e55e20d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4e55e20dfd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g4e55e20dfd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4d507fb335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4d507fb335_0_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g4d507fb335_0_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4d507fb335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4d507fb335_0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g4d507fb335_0_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4e5ac3a5e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4e5ac3a5e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g4e5ac3a5e3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4d507fb335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4d507fb335_0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g4d507fb335_0_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4d51b5ce7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4d51b5ce7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g4d51b5ce7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4ec90ec20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4ec90ec203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g4ec90ec203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4d51b5ce7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4d51b5ce70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g4d51b5ce70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4d51b5ce70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4d51b5ce70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g4d51b5ce70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4f9a72f79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4f9a72f79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g4f9a72f795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4d7d0cb8a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4d7d0cb8ab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g4d7d0cb8ab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4cd98261bd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g4cd98261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4cd98261bd_0_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g4cd98261bd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4cd98261bd_0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g4cd98261bd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4cd98261bd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g4cd98261bd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4e5a64a6d6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g4e5a64a6d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4f717d2d9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4f717d2d98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g4f717d2d98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4f717d2d98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4f717d2d98_0_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4f717d2d98_0_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4f717d2d98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4f717d2d98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4f717d2d98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4f717d2d9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4f717d2d98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4f717d2d98_0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4f717d2d98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4f717d2d98_0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4f717d2d98_0_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4f717d2d9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4f717d2d98_0_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g4f717d2d98_0_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6" name="Google Shape;26;p2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1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body" idx="1"/>
          </p:nvPr>
        </p:nvSpPr>
        <p:spPr>
          <a:xfrm rot="5400000">
            <a:off x="4114800" y="-1171786"/>
            <a:ext cx="4023360" cy="10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/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90" name="Google Shape;90;p11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1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1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2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2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2"/>
          <p:cNvSpPr txBox="1">
            <a:spLocks noGrp="1"/>
          </p:cNvSpPr>
          <p:nvPr>
            <p:ph type="title"/>
          </p:nvPr>
        </p:nvSpPr>
        <p:spPr>
          <a:xfrm rot="5400000">
            <a:off x="7159401" y="1977801"/>
            <a:ext cx="575989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2"/>
          <p:cNvSpPr txBox="1">
            <a:spLocks noGrp="1"/>
          </p:cNvSpPr>
          <p:nvPr>
            <p:ph type="body" idx="1"/>
          </p:nvPr>
        </p:nvSpPr>
        <p:spPr>
          <a:xfrm rot="5400000">
            <a:off x="1825401" y="-574899"/>
            <a:ext cx="575989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/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98" name="Google Shape;98;p12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2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2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 b="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7" name="Google Shape;47;p5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4937760" cy="4023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2"/>
          </p:nvPr>
        </p:nvSpPr>
        <p:spPr>
          <a:xfrm>
            <a:off x="6217920" y="1845735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body" idx="2"/>
          </p:nvPr>
        </p:nvSpPr>
        <p:spPr>
          <a:xfrm>
            <a:off x="1097280" y="2582335"/>
            <a:ext cx="4937760" cy="3286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body" idx="3"/>
          </p:nvPr>
        </p:nvSpPr>
        <p:spPr>
          <a:xfrm>
            <a:off x="621792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body" idx="4"/>
          </p:nvPr>
        </p:nvSpPr>
        <p:spPr>
          <a:xfrm>
            <a:off x="6217920" y="2582334"/>
            <a:ext cx="4937760" cy="3286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9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body" idx="1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body" idx="2"/>
          </p:nvPr>
        </p:nvSpPr>
        <p:spPr>
          <a:xfrm>
            <a:off x="457200" y="2926080"/>
            <a:ext cx="3200400" cy="3379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dt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ft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9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0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0"/>
          <p:cNvSpPr txBox="1"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/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0"/>
          <p:cNvSpPr>
            <a:spLocks noGrp="1"/>
          </p:cNvSpPr>
          <p:nvPr>
            <p:ph type="pic" idx="2"/>
          </p:nvPr>
        </p:nvSpPr>
        <p:spPr>
          <a:xfrm>
            <a:off x="15" y="0"/>
            <a:ext cx="12191985" cy="4915076"/>
          </a:xfrm>
          <a:prstGeom prst="rect">
            <a:avLst/>
          </a:prstGeom>
          <a:solidFill>
            <a:srgbClr val="BECAD4"/>
          </a:solidFill>
          <a:ln>
            <a:noFill/>
          </a:ln>
        </p:spPr>
        <p:txBody>
          <a:bodyPr spcFirstLastPara="1" wrap="square" lIns="457200" tIns="457200" rIns="0" bIns="45700" anchor="t" anchorCtr="0"/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0"/>
          <p:cNvSpPr txBox="1">
            <a:spLocks noGrp="1"/>
          </p:cNvSpPr>
          <p:nvPr>
            <p:ph type="body" idx="1"/>
          </p:nvPr>
        </p:nvSpPr>
        <p:spPr>
          <a:xfrm>
            <a:off x="1097280" y="5907024"/>
            <a:ext cx="10113264" cy="59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/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4" name="Google Shape;84;p10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0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0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1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/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1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7" name="Google Shape;17;p1"/>
          <p:cNvCxnSpPr/>
          <p:nvPr/>
        </p:nvCxnSpPr>
        <p:spPr>
          <a:xfrm>
            <a:off x="1193532" y="1737845"/>
            <a:ext cx="996696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mtsac.edu/guided-pathways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mbidart@mtsac.edu" TargetMode="External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mestas@mtsac.edu" TargetMode="External"/><Relationship Id="rId5" Type="http://schemas.openxmlformats.org/officeDocument/2006/relationships/hyperlink" Target="mailto:cgomes4@mtsac.edu" TargetMode="External"/><Relationship Id="rId4" Type="http://schemas.openxmlformats.org/officeDocument/2006/relationships/hyperlink" Target="mailto:ctran@mtsac.edu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3"/>
          <p:cNvSpPr txBox="1">
            <a:spLocks noGrp="1"/>
          </p:cNvSpPr>
          <p:nvPr>
            <p:ph type="ctrTitle"/>
          </p:nvPr>
        </p:nvSpPr>
        <p:spPr>
          <a:xfrm>
            <a:off x="857250" y="643750"/>
            <a:ext cx="10641600" cy="3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</a:pPr>
            <a:r>
              <a:rPr lang="en-US" sz="5500" dirty="0"/>
              <a:t>Maximizing Current Technology in Guided Pathways Using </a:t>
            </a:r>
            <a:r>
              <a:rPr lang="en-US" sz="5500" dirty="0" err="1"/>
              <a:t>DegreeWorks</a:t>
            </a:r>
            <a:r>
              <a:rPr lang="en-US" sz="5500" dirty="0"/>
              <a:t> Templates</a:t>
            </a:r>
            <a:endParaRPr sz="5500" dirty="0"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1"/>
          </p:nvPr>
        </p:nvSpPr>
        <p:spPr>
          <a:xfrm>
            <a:off x="1316300" y="4394648"/>
            <a:ext cx="9562500" cy="13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800" dirty="0"/>
              <a:t>Session 4: Monday, February 25, 2019 9:30am-10:30am</a:t>
            </a:r>
            <a:endParaRPr sz="2800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800" dirty="0"/>
              <a:t>Matt Bidart, Caron Gomes, Sara Mestas &amp; Chuong Tran</a:t>
            </a:r>
            <a:endParaRPr sz="28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800" dirty="0"/>
              <a:t>Mt. San Antonio College</a:t>
            </a:r>
            <a:endParaRPr sz="2800" dirty="0"/>
          </a:p>
        </p:txBody>
      </p:sp>
      <p:pic>
        <p:nvPicPr>
          <p:cNvPr id="109" name="Google Shape;10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43450" y="5810250"/>
            <a:ext cx="3838575" cy="521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962650"/>
            <a:ext cx="4664808" cy="43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3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CISOA/3CBG/4CUG 2019 CONFERENCE, GARDEN GROVE, CA</a:t>
            </a:r>
            <a:endParaRPr/>
          </a:p>
        </p:txBody>
      </p:sp>
      <p:pic>
        <p:nvPicPr>
          <p:cNvPr id="112" name="Google Shape;112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60675" y="5768425"/>
            <a:ext cx="3423850" cy="521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2"/>
          <p:cNvSpPr txBox="1">
            <a:spLocks noGrp="1"/>
          </p:cNvSpPr>
          <p:nvPr>
            <p:ph type="title"/>
          </p:nvPr>
        </p:nvSpPr>
        <p:spPr>
          <a:xfrm>
            <a:off x="5" y="3"/>
            <a:ext cx="10058400" cy="1450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/>
              <a:t>Guided Pathways Website</a:t>
            </a:r>
            <a:endParaRPr sz="4500" b="1" dirty="0"/>
          </a:p>
        </p:txBody>
      </p:sp>
      <p:sp>
        <p:nvSpPr>
          <p:cNvPr id="198" name="Google Shape;198;p22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200"/>
              </a:spcAft>
              <a:buNone/>
            </a:pPr>
            <a:endParaRPr/>
          </a:p>
        </p:txBody>
      </p:sp>
      <p:pic>
        <p:nvPicPr>
          <p:cNvPr id="199" name="Google Shape;1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613" y="1737401"/>
            <a:ext cx="10550774" cy="447002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2"/>
          <p:cNvSpPr txBox="1"/>
          <p:nvPr/>
        </p:nvSpPr>
        <p:spPr>
          <a:xfrm>
            <a:off x="8541100" y="0"/>
            <a:ext cx="3651000" cy="6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https://www.mtsac.edu/guided-pathways</a:t>
            </a:r>
            <a:r>
              <a:rPr lang="en-US"/>
              <a:t>/</a:t>
            </a:r>
            <a:endParaRPr/>
          </a:p>
        </p:txBody>
      </p:sp>
      <p:sp>
        <p:nvSpPr>
          <p:cNvPr id="201" name="Google Shape;201;p22"/>
          <p:cNvSpPr txBox="1"/>
          <p:nvPr/>
        </p:nvSpPr>
        <p:spPr>
          <a:xfrm>
            <a:off x="4626475" y="6405450"/>
            <a:ext cx="30000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CISOA/3CBG/4CUG 2019 CONFERENCE, GARDEN GROVE, CA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3"/>
          <p:cNvSpPr txBox="1">
            <a:spLocks noGrp="1"/>
          </p:cNvSpPr>
          <p:nvPr>
            <p:ph type="title"/>
          </p:nvPr>
        </p:nvSpPr>
        <p:spPr>
          <a:xfrm>
            <a:off x="369276" y="179228"/>
            <a:ext cx="11561885" cy="1450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2413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200"/>
              <a:buFont typeface="Arial"/>
              <a:buNone/>
            </a:pPr>
            <a:r>
              <a:rPr lang="en-US" sz="4500" b="1" dirty="0">
                <a:solidFill>
                  <a:schemeClr val="dk1"/>
                </a:solidFill>
              </a:rPr>
              <a:t>How to </a:t>
            </a:r>
            <a:r>
              <a:rPr lang="en-US" sz="4500" b="1" dirty="0" smtClean="0">
                <a:solidFill>
                  <a:schemeClr val="dk1"/>
                </a:solidFill>
              </a:rPr>
              <a:t>Make </a:t>
            </a:r>
            <a:r>
              <a:rPr lang="en-US" sz="4500" b="1" dirty="0">
                <a:solidFill>
                  <a:schemeClr val="dk1"/>
                </a:solidFill>
              </a:rPr>
              <a:t>U</a:t>
            </a:r>
            <a:r>
              <a:rPr lang="en-US" sz="4500" b="1" dirty="0" smtClean="0">
                <a:solidFill>
                  <a:schemeClr val="dk1"/>
                </a:solidFill>
              </a:rPr>
              <a:t>se </a:t>
            </a:r>
            <a:r>
              <a:rPr lang="en-US" sz="4500" b="1" dirty="0">
                <a:solidFill>
                  <a:schemeClr val="dk1"/>
                </a:solidFill>
              </a:rPr>
              <a:t>of </a:t>
            </a:r>
            <a:r>
              <a:rPr lang="en-US" sz="4500" b="1" dirty="0" smtClean="0">
                <a:solidFill>
                  <a:schemeClr val="dk1"/>
                </a:solidFill>
              </a:rPr>
              <a:t>Existing </a:t>
            </a:r>
            <a:r>
              <a:rPr lang="en-US" sz="4500" b="1" dirty="0">
                <a:solidFill>
                  <a:schemeClr val="dk1"/>
                </a:solidFill>
              </a:rPr>
              <a:t>Degree Works Templates for the Guided Pathways </a:t>
            </a:r>
            <a:r>
              <a:rPr lang="en-US" sz="4500" b="1" dirty="0" smtClean="0">
                <a:solidFill>
                  <a:schemeClr val="dk1"/>
                </a:solidFill>
              </a:rPr>
              <a:t>Project</a:t>
            </a:r>
            <a:endParaRPr sz="4500" b="1" dirty="0"/>
          </a:p>
        </p:txBody>
      </p:sp>
      <p:sp>
        <p:nvSpPr>
          <p:cNvPr id="208" name="Google Shape;208;p23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Autofit/>
          </a:bodyPr>
          <a:lstStyle/>
          <a:p>
            <a:pPr marL="45720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endParaRPr sz="2900" dirty="0">
              <a:solidFill>
                <a:srgbClr val="21274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3260C"/>
              </a:buClr>
              <a:buSzPts val="3800"/>
              <a:buFont typeface="Calibri"/>
              <a:buChar char="•"/>
            </a:pPr>
            <a:r>
              <a:rPr lang="en-US" sz="3200" dirty="0">
                <a:solidFill>
                  <a:srgbClr val="212745"/>
                </a:solidFill>
              </a:rPr>
              <a:t>Data extracted from Degree Works Templates must allow the mapping between student educational plan templates information and guided pathways information.</a:t>
            </a:r>
            <a:endParaRPr sz="3200" dirty="0">
              <a:solidFill>
                <a:srgbClr val="212745"/>
              </a:solidFill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3260C"/>
              </a:buClr>
              <a:buSzPts val="3800"/>
              <a:buFont typeface="Calibri"/>
              <a:buChar char="•"/>
            </a:pPr>
            <a:r>
              <a:rPr lang="en-US" sz="3200" dirty="0">
                <a:solidFill>
                  <a:srgbClr val="212745"/>
                </a:solidFill>
              </a:rPr>
              <a:t>Data should be extracted in XML format so that it can be readily used by other web development tools such as PHP, Java, etc.</a:t>
            </a:r>
            <a:endParaRPr sz="2400" dirty="0"/>
          </a:p>
        </p:txBody>
      </p:sp>
      <p:sp>
        <p:nvSpPr>
          <p:cNvPr id="209" name="Google Shape;209;p23"/>
          <p:cNvSpPr txBox="1"/>
          <p:nvPr/>
        </p:nvSpPr>
        <p:spPr>
          <a:xfrm>
            <a:off x="4848725" y="6396000"/>
            <a:ext cx="30000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CISOA/3CBG/4CUG 2019 CONFERENCE, GARDEN GROVE, CA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4"/>
          <p:cNvSpPr txBox="1">
            <a:spLocks noGrp="1"/>
          </p:cNvSpPr>
          <p:nvPr>
            <p:ph type="title"/>
          </p:nvPr>
        </p:nvSpPr>
        <p:spPr>
          <a:xfrm>
            <a:off x="283986" y="182812"/>
            <a:ext cx="11684977" cy="773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dk1"/>
                </a:solidFill>
              </a:rPr>
              <a:t>Templates </a:t>
            </a:r>
            <a:r>
              <a:rPr lang="en-US" sz="4000" b="1" dirty="0" smtClean="0">
                <a:solidFill>
                  <a:schemeClr val="dk1"/>
                </a:solidFill>
              </a:rPr>
              <a:t>Not </a:t>
            </a:r>
            <a:r>
              <a:rPr lang="en-US" sz="4000" b="1" dirty="0">
                <a:solidFill>
                  <a:schemeClr val="dk1"/>
                </a:solidFill>
              </a:rPr>
              <a:t>U</a:t>
            </a:r>
            <a:r>
              <a:rPr lang="en-US" sz="4000" b="1" dirty="0" smtClean="0">
                <a:solidFill>
                  <a:schemeClr val="dk1"/>
                </a:solidFill>
              </a:rPr>
              <a:t>niquely </a:t>
            </a:r>
            <a:r>
              <a:rPr lang="en-US" sz="4000" b="1" dirty="0">
                <a:solidFill>
                  <a:schemeClr val="dk1"/>
                </a:solidFill>
              </a:rPr>
              <a:t>I</a:t>
            </a:r>
            <a:r>
              <a:rPr lang="en-US" sz="4000" b="1" dirty="0" smtClean="0">
                <a:solidFill>
                  <a:schemeClr val="dk1"/>
                </a:solidFill>
              </a:rPr>
              <a:t>dentified </a:t>
            </a:r>
            <a:r>
              <a:rPr lang="en-US" sz="4000" b="1" dirty="0">
                <a:solidFill>
                  <a:schemeClr val="dk1"/>
                </a:solidFill>
              </a:rPr>
              <a:t>by Banner </a:t>
            </a:r>
            <a:r>
              <a:rPr lang="en-US" sz="4000" b="1" dirty="0" smtClean="0">
                <a:solidFill>
                  <a:schemeClr val="dk1"/>
                </a:solidFill>
              </a:rPr>
              <a:t>Codes   </a:t>
            </a:r>
            <a:endParaRPr sz="4000" dirty="0"/>
          </a:p>
        </p:txBody>
      </p:sp>
      <p:sp>
        <p:nvSpPr>
          <p:cNvPr id="216" name="Google Shape;216;p24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Autofit/>
          </a:bodyPr>
          <a:lstStyle/>
          <a:p>
            <a:pPr marL="45720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900">
              <a:solidFill>
                <a:srgbClr val="21274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3260C"/>
              </a:buClr>
              <a:buSzPts val="3800"/>
              <a:buFont typeface="Arial"/>
              <a:buChar char="•"/>
            </a:pPr>
            <a:endParaRPr/>
          </a:p>
        </p:txBody>
      </p:sp>
      <p:sp>
        <p:nvSpPr>
          <p:cNvPr id="217" name="Google Shape;217;p24"/>
          <p:cNvSpPr txBox="1"/>
          <p:nvPr/>
        </p:nvSpPr>
        <p:spPr>
          <a:xfrm>
            <a:off x="4626475" y="6433750"/>
            <a:ext cx="30000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CISOA/3CBG/4CUG 2019 CONFERENCE, GARDEN GROVE, CA</a:t>
            </a:r>
            <a:endParaRPr/>
          </a:p>
        </p:txBody>
      </p:sp>
      <p:pic>
        <p:nvPicPr>
          <p:cNvPr id="218" name="Google Shape;21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4294" y="1093981"/>
            <a:ext cx="10253845" cy="5064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5"/>
          <p:cNvSpPr txBox="1">
            <a:spLocks noGrp="1"/>
          </p:cNvSpPr>
          <p:nvPr>
            <p:ph type="title"/>
          </p:nvPr>
        </p:nvSpPr>
        <p:spPr>
          <a:xfrm>
            <a:off x="1189800" y="677401"/>
            <a:ext cx="10058400" cy="773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</a:rPr>
              <a:t>Solution </a:t>
            </a:r>
            <a:endParaRPr dirty="0"/>
          </a:p>
        </p:txBody>
      </p:sp>
      <p:sp>
        <p:nvSpPr>
          <p:cNvPr id="225" name="Google Shape;225;p25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Autofit/>
          </a:bodyPr>
          <a:lstStyle/>
          <a:p>
            <a:pPr marL="45720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900">
              <a:solidFill>
                <a:srgbClr val="21274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6096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5"/>
          <p:cNvSpPr txBox="1"/>
          <p:nvPr/>
        </p:nvSpPr>
        <p:spPr>
          <a:xfrm>
            <a:off x="5122275" y="6433750"/>
            <a:ext cx="30000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CISOA/3CBG/4CUG 2019 CONFERENCE, GARDEN GROVE, CA</a:t>
            </a:r>
            <a:endParaRPr/>
          </a:p>
        </p:txBody>
      </p:sp>
      <p:sp>
        <p:nvSpPr>
          <p:cNvPr id="227" name="Google Shape;227;p25"/>
          <p:cNvSpPr txBox="1"/>
          <p:nvPr/>
        </p:nvSpPr>
        <p:spPr>
          <a:xfrm>
            <a:off x="808892" y="1919525"/>
            <a:ext cx="10849708" cy="39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Clr>
                <a:srgbClr val="C3260C"/>
              </a:buClr>
              <a:buSzPts val="3000"/>
              <a:buFont typeface="Calibri"/>
              <a:buChar char="•"/>
            </a:pPr>
            <a:r>
              <a:rPr lang="en-US" sz="3600" dirty="0">
                <a:solidFill>
                  <a:srgbClr val="212745"/>
                </a:solidFill>
                <a:latin typeface="Calibri"/>
                <a:ea typeface="Calibri"/>
                <a:cs typeface="Calibri"/>
                <a:sym typeface="Calibri"/>
              </a:rPr>
              <a:t>Using Banner Program Code in the </a:t>
            </a:r>
            <a:r>
              <a:rPr lang="en-US" sz="3600" dirty="0" smtClean="0">
                <a:solidFill>
                  <a:srgbClr val="212745"/>
                </a:solidFill>
                <a:latin typeface="Calibri"/>
                <a:ea typeface="Calibri"/>
                <a:cs typeface="Calibri"/>
                <a:sym typeface="Calibri"/>
              </a:rPr>
              <a:t>template </a:t>
            </a:r>
            <a:r>
              <a:rPr lang="en-US" sz="3600" dirty="0">
                <a:solidFill>
                  <a:srgbClr val="212745"/>
                </a:solidFill>
                <a:latin typeface="Calibri"/>
                <a:ea typeface="Calibri"/>
                <a:cs typeface="Calibri"/>
                <a:sym typeface="Calibri"/>
              </a:rPr>
              <a:t>descriptions</a:t>
            </a:r>
            <a:endParaRPr sz="3600" dirty="0">
              <a:solidFill>
                <a:srgbClr val="21274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Clr>
                <a:srgbClr val="C3260C"/>
              </a:buClr>
              <a:buSzPts val="3000"/>
              <a:buFont typeface="Calibri"/>
              <a:buChar char="•"/>
            </a:pPr>
            <a:r>
              <a:rPr lang="en-US" sz="3600" dirty="0">
                <a:solidFill>
                  <a:srgbClr val="212745"/>
                </a:solidFill>
                <a:latin typeface="Calibri"/>
                <a:ea typeface="Calibri"/>
                <a:cs typeface="Calibri"/>
                <a:sym typeface="Calibri"/>
              </a:rPr>
              <a:t>Guided Pathways </a:t>
            </a:r>
            <a:r>
              <a:rPr lang="en-US" sz="3600">
                <a:solidFill>
                  <a:srgbClr val="212745"/>
                </a:solidFill>
                <a:latin typeface="Calibri"/>
                <a:ea typeface="Calibri"/>
                <a:cs typeface="Calibri"/>
                <a:sym typeface="Calibri"/>
              </a:rPr>
              <a:t>program </a:t>
            </a:r>
            <a:r>
              <a:rPr lang="en-US" sz="3600" smtClean="0">
                <a:solidFill>
                  <a:srgbClr val="212745"/>
                </a:solidFill>
                <a:latin typeface="Calibri"/>
                <a:ea typeface="Calibri"/>
                <a:cs typeface="Calibri"/>
                <a:sym typeface="Calibri"/>
              </a:rPr>
              <a:t>then </a:t>
            </a:r>
            <a:r>
              <a:rPr lang="en-US" sz="3600" dirty="0">
                <a:solidFill>
                  <a:srgbClr val="212745"/>
                </a:solidFill>
                <a:latin typeface="Calibri"/>
                <a:ea typeface="Calibri"/>
                <a:cs typeface="Calibri"/>
                <a:sym typeface="Calibri"/>
              </a:rPr>
              <a:t>use that code to map with program requirements.</a:t>
            </a:r>
            <a:endParaRPr sz="36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6"/>
          <p:cNvSpPr txBox="1">
            <a:spLocks noGrp="1"/>
          </p:cNvSpPr>
          <p:nvPr>
            <p:ph type="title"/>
          </p:nvPr>
        </p:nvSpPr>
        <p:spPr>
          <a:xfrm>
            <a:off x="1338525" y="1"/>
            <a:ext cx="10058400" cy="773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2413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500" b="1" dirty="0">
                <a:solidFill>
                  <a:schemeClr val="dk1"/>
                </a:solidFill>
              </a:rPr>
              <a:t>Complex Tables Structure</a:t>
            </a:r>
            <a:endParaRPr sz="4500" b="1" dirty="0">
              <a:solidFill>
                <a:schemeClr val="dk1"/>
              </a:solidFill>
            </a:endParaRPr>
          </a:p>
        </p:txBody>
      </p:sp>
      <p:sp>
        <p:nvSpPr>
          <p:cNvPr id="234" name="Google Shape;234;p26"/>
          <p:cNvSpPr txBox="1">
            <a:spLocks noGrp="1"/>
          </p:cNvSpPr>
          <p:nvPr>
            <p:ph type="body" idx="1"/>
          </p:nvPr>
        </p:nvSpPr>
        <p:spPr>
          <a:xfrm>
            <a:off x="1212955" y="1399709"/>
            <a:ext cx="10058400" cy="40233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Autofit/>
          </a:bodyPr>
          <a:lstStyle/>
          <a:p>
            <a:pPr marL="45720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900">
              <a:solidFill>
                <a:srgbClr val="21274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3260C"/>
              </a:buClr>
              <a:buSzPts val="3800"/>
              <a:buFont typeface="Arial"/>
              <a:buChar char="•"/>
            </a:pPr>
            <a:endParaRPr/>
          </a:p>
        </p:txBody>
      </p:sp>
      <p:sp>
        <p:nvSpPr>
          <p:cNvPr id="235" name="Google Shape;235;p26"/>
          <p:cNvSpPr txBox="1"/>
          <p:nvPr/>
        </p:nvSpPr>
        <p:spPr>
          <a:xfrm>
            <a:off x="115675" y="5817925"/>
            <a:ext cx="30000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CISOA/3CBG 2018 CONFERENCE, ONTARIO, CA</a:t>
            </a:r>
            <a:endParaRPr/>
          </a:p>
        </p:txBody>
      </p:sp>
      <p:sp>
        <p:nvSpPr>
          <p:cNvPr id="236" name="Google Shape;236;p26"/>
          <p:cNvSpPr txBox="1"/>
          <p:nvPr/>
        </p:nvSpPr>
        <p:spPr>
          <a:xfrm>
            <a:off x="2016500" y="773400"/>
            <a:ext cx="9237600" cy="39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6"/>
          <p:cNvSpPr/>
          <p:nvPr/>
        </p:nvSpPr>
        <p:spPr>
          <a:xfrm>
            <a:off x="5376043" y="1047152"/>
            <a:ext cx="2260500" cy="12465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SEP_TMPL_MST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26"/>
          <p:cNvSpPr/>
          <p:nvPr/>
        </p:nvSpPr>
        <p:spPr>
          <a:xfrm>
            <a:off x="1311702" y="1351748"/>
            <a:ext cx="2621100" cy="12465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SEP_TMPL_NOTE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26"/>
          <p:cNvSpPr/>
          <p:nvPr/>
        </p:nvSpPr>
        <p:spPr>
          <a:xfrm>
            <a:off x="9023475" y="1446716"/>
            <a:ext cx="2260500" cy="12465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SEP_TMPL_TAG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26"/>
          <p:cNvSpPr/>
          <p:nvPr/>
        </p:nvSpPr>
        <p:spPr>
          <a:xfrm>
            <a:off x="636234" y="3312955"/>
            <a:ext cx="3696300" cy="12465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SEP_TMPL_TERM_NOTE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6"/>
          <p:cNvSpPr/>
          <p:nvPr/>
        </p:nvSpPr>
        <p:spPr>
          <a:xfrm>
            <a:off x="5300018" y="2965262"/>
            <a:ext cx="2370000" cy="12465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SEP_TMPL_TERM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26"/>
          <p:cNvSpPr/>
          <p:nvPr/>
        </p:nvSpPr>
        <p:spPr>
          <a:xfrm>
            <a:off x="5376043" y="4883349"/>
            <a:ext cx="2518500" cy="12465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SEP_TMPL_GROUP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3" name="Google Shape;243;p26"/>
          <p:cNvCxnSpPr/>
          <p:nvPr/>
        </p:nvCxnSpPr>
        <p:spPr>
          <a:xfrm rot="10800000">
            <a:off x="7636275" y="1670451"/>
            <a:ext cx="1387200" cy="0"/>
          </a:xfrm>
          <a:prstGeom prst="straightConnector1">
            <a:avLst/>
          </a:prstGeom>
          <a:noFill/>
          <a:ln w="9525" cap="flat" cmpd="sng">
            <a:solidFill>
              <a:srgbClr val="4962C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44" name="Google Shape;244;p26"/>
          <p:cNvCxnSpPr>
            <a:endCxn id="237" idx="1"/>
          </p:cNvCxnSpPr>
          <p:nvPr/>
        </p:nvCxnSpPr>
        <p:spPr>
          <a:xfrm>
            <a:off x="3988843" y="1670402"/>
            <a:ext cx="1387200" cy="0"/>
          </a:xfrm>
          <a:prstGeom prst="straightConnector1">
            <a:avLst/>
          </a:prstGeom>
          <a:noFill/>
          <a:ln w="9525" cap="flat" cmpd="sng">
            <a:solidFill>
              <a:srgbClr val="4962C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45" name="Google Shape;245;p26"/>
          <p:cNvCxnSpPr/>
          <p:nvPr/>
        </p:nvCxnSpPr>
        <p:spPr>
          <a:xfrm rot="10800000">
            <a:off x="6485027" y="2242427"/>
            <a:ext cx="0" cy="584700"/>
          </a:xfrm>
          <a:prstGeom prst="straightConnector1">
            <a:avLst/>
          </a:prstGeom>
          <a:noFill/>
          <a:ln w="9525" cap="flat" cmpd="sng">
            <a:solidFill>
              <a:srgbClr val="4962C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46" name="Google Shape;246;p26"/>
          <p:cNvCxnSpPr/>
          <p:nvPr/>
        </p:nvCxnSpPr>
        <p:spPr>
          <a:xfrm rot="10800000" flipH="1">
            <a:off x="4332647" y="3691134"/>
            <a:ext cx="1043100" cy="27300"/>
          </a:xfrm>
          <a:prstGeom prst="straightConnector1">
            <a:avLst/>
          </a:prstGeom>
          <a:noFill/>
          <a:ln w="9525" cap="flat" cmpd="sng">
            <a:solidFill>
              <a:srgbClr val="4962C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47" name="Google Shape;247;p26"/>
          <p:cNvCxnSpPr/>
          <p:nvPr/>
        </p:nvCxnSpPr>
        <p:spPr>
          <a:xfrm rot="10800000">
            <a:off x="6543904" y="4143249"/>
            <a:ext cx="26100" cy="740100"/>
          </a:xfrm>
          <a:prstGeom prst="straightConnector1">
            <a:avLst/>
          </a:prstGeom>
          <a:noFill/>
          <a:ln w="9525" cap="flat" cmpd="sng">
            <a:solidFill>
              <a:srgbClr val="4962C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48" name="Google Shape;248;p26"/>
          <p:cNvSpPr txBox="1"/>
          <p:nvPr/>
        </p:nvSpPr>
        <p:spPr>
          <a:xfrm>
            <a:off x="4867725" y="6471225"/>
            <a:ext cx="3000000" cy="2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CISOA/3CBG/4CUG 2019 CONFERENCE, GARDEN GROVE, CA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7"/>
          <p:cNvSpPr txBox="1">
            <a:spLocks noGrp="1"/>
          </p:cNvSpPr>
          <p:nvPr>
            <p:ph type="title"/>
          </p:nvPr>
        </p:nvSpPr>
        <p:spPr>
          <a:xfrm>
            <a:off x="1338525" y="1"/>
            <a:ext cx="10058400" cy="773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2413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chemeClr val="dk1"/>
                </a:solidFill>
              </a:rPr>
              <a:t>Complex Tables Structure</a:t>
            </a:r>
            <a:endParaRPr sz="4500" b="1" dirty="0">
              <a:solidFill>
                <a:schemeClr val="dk1"/>
              </a:solidFill>
            </a:endParaRPr>
          </a:p>
        </p:txBody>
      </p:sp>
      <p:sp>
        <p:nvSpPr>
          <p:cNvPr id="255" name="Google Shape;255;p27"/>
          <p:cNvSpPr/>
          <p:nvPr/>
        </p:nvSpPr>
        <p:spPr>
          <a:xfrm>
            <a:off x="4961172" y="2344891"/>
            <a:ext cx="2518500" cy="516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SEP_TMPL_GROUP</a:t>
            </a:r>
            <a:endParaRPr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27"/>
          <p:cNvSpPr/>
          <p:nvPr/>
        </p:nvSpPr>
        <p:spPr>
          <a:xfrm>
            <a:off x="264788" y="3899652"/>
            <a:ext cx="1808400" cy="516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SEP_TMPL_TEST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27"/>
          <p:cNvSpPr/>
          <p:nvPr/>
        </p:nvSpPr>
        <p:spPr>
          <a:xfrm>
            <a:off x="2264307" y="3908825"/>
            <a:ext cx="2525100" cy="516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SEP_TMPL_PLACEHOLDER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27"/>
          <p:cNvSpPr/>
          <p:nvPr/>
        </p:nvSpPr>
        <p:spPr>
          <a:xfrm>
            <a:off x="4961173" y="3899655"/>
            <a:ext cx="2408700" cy="516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SEP_TMPL_NONCOURSE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27"/>
          <p:cNvSpPr/>
          <p:nvPr/>
        </p:nvSpPr>
        <p:spPr>
          <a:xfrm>
            <a:off x="7634063" y="3899653"/>
            <a:ext cx="1710900" cy="516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SEP_TMPL_GPA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27"/>
          <p:cNvSpPr/>
          <p:nvPr/>
        </p:nvSpPr>
        <p:spPr>
          <a:xfrm>
            <a:off x="9844925" y="3899652"/>
            <a:ext cx="1865100" cy="516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SEP_TMPL_CLASS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27"/>
          <p:cNvSpPr/>
          <p:nvPr/>
        </p:nvSpPr>
        <p:spPr>
          <a:xfrm>
            <a:off x="846475" y="2602879"/>
            <a:ext cx="2480400" cy="516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SEP_TMPL_GROUP_NOTE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7"/>
          <p:cNvSpPr/>
          <p:nvPr/>
        </p:nvSpPr>
        <p:spPr>
          <a:xfrm>
            <a:off x="250104" y="5018515"/>
            <a:ext cx="2343900" cy="6939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SEP_TMPL_TEST_NOTE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27"/>
          <p:cNvSpPr/>
          <p:nvPr/>
        </p:nvSpPr>
        <p:spPr>
          <a:xfrm>
            <a:off x="2881328" y="5016152"/>
            <a:ext cx="2158800" cy="6963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SEP_TMPL_</a:t>
            </a:r>
            <a:br>
              <a:rPr lang="en-U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PLACEHOLDER_NOTE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7"/>
          <p:cNvSpPr/>
          <p:nvPr/>
        </p:nvSpPr>
        <p:spPr>
          <a:xfrm>
            <a:off x="5227367" y="5006981"/>
            <a:ext cx="1965300" cy="7056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SEP_TMPL_</a:t>
            </a:r>
            <a:br>
              <a:rPr lang="en-U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NONCOURSE_NOTE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7"/>
          <p:cNvSpPr/>
          <p:nvPr/>
        </p:nvSpPr>
        <p:spPr>
          <a:xfrm>
            <a:off x="7479480" y="5006980"/>
            <a:ext cx="2178000" cy="7056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SEP_TMPL_GPA_NOTE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7"/>
          <p:cNvSpPr/>
          <p:nvPr/>
        </p:nvSpPr>
        <p:spPr>
          <a:xfrm>
            <a:off x="9844925" y="5006979"/>
            <a:ext cx="1865100" cy="7056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SEP_TMPL_</a:t>
            </a:r>
            <a:br>
              <a:rPr lang="en-U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CLASS_NOTE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7" name="Google Shape;267;p27"/>
          <p:cNvCxnSpPr>
            <a:stCxn id="261" idx="3"/>
            <a:endCxn id="255" idx="1"/>
          </p:cNvCxnSpPr>
          <p:nvPr/>
        </p:nvCxnSpPr>
        <p:spPr>
          <a:xfrm rot="10800000" flipH="1">
            <a:off x="3326875" y="2602879"/>
            <a:ext cx="1634400" cy="258000"/>
          </a:xfrm>
          <a:prstGeom prst="bentConnector3">
            <a:avLst>
              <a:gd name="adj1" fmla="val 49997"/>
            </a:avLst>
          </a:prstGeom>
          <a:noFill/>
          <a:ln w="9525" cap="flat" cmpd="sng">
            <a:solidFill>
              <a:srgbClr val="4962C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68" name="Google Shape;268;p27"/>
          <p:cNvCxnSpPr/>
          <p:nvPr/>
        </p:nvCxnSpPr>
        <p:spPr>
          <a:xfrm rot="10800000" flipH="1">
            <a:off x="1602768" y="2860752"/>
            <a:ext cx="3282900" cy="1038900"/>
          </a:xfrm>
          <a:prstGeom prst="straightConnector1">
            <a:avLst/>
          </a:prstGeom>
          <a:noFill/>
          <a:ln w="9525" cap="flat" cmpd="sng">
            <a:solidFill>
              <a:srgbClr val="4962C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69" name="Google Shape;269;p27"/>
          <p:cNvCxnSpPr/>
          <p:nvPr/>
        </p:nvCxnSpPr>
        <p:spPr>
          <a:xfrm rot="10800000" flipH="1">
            <a:off x="4274049" y="2860752"/>
            <a:ext cx="1053300" cy="1038900"/>
          </a:xfrm>
          <a:prstGeom prst="straightConnector1">
            <a:avLst/>
          </a:prstGeom>
          <a:noFill/>
          <a:ln w="9525" cap="flat" cmpd="sng">
            <a:solidFill>
              <a:srgbClr val="4962C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70" name="Google Shape;270;p27"/>
          <p:cNvCxnSpPr/>
          <p:nvPr/>
        </p:nvCxnSpPr>
        <p:spPr>
          <a:xfrm rot="10800000" flipH="1">
            <a:off x="6274085" y="2860789"/>
            <a:ext cx="13500" cy="920100"/>
          </a:xfrm>
          <a:prstGeom prst="straightConnector1">
            <a:avLst/>
          </a:prstGeom>
          <a:noFill/>
          <a:ln w="9525" cap="flat" cmpd="sng">
            <a:solidFill>
              <a:srgbClr val="4962C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71" name="Google Shape;271;p27"/>
          <p:cNvCxnSpPr/>
          <p:nvPr/>
        </p:nvCxnSpPr>
        <p:spPr>
          <a:xfrm rot="10800000">
            <a:off x="7326456" y="2895253"/>
            <a:ext cx="1119600" cy="1004400"/>
          </a:xfrm>
          <a:prstGeom prst="straightConnector1">
            <a:avLst/>
          </a:prstGeom>
          <a:noFill/>
          <a:ln w="9525" cap="flat" cmpd="sng">
            <a:solidFill>
              <a:srgbClr val="4962C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72" name="Google Shape;272;p27"/>
          <p:cNvCxnSpPr>
            <a:stCxn id="260" idx="0"/>
            <a:endCxn id="255" idx="3"/>
          </p:cNvCxnSpPr>
          <p:nvPr/>
        </p:nvCxnSpPr>
        <p:spPr>
          <a:xfrm rot="10800000">
            <a:off x="7479575" y="2602752"/>
            <a:ext cx="3297900" cy="1296900"/>
          </a:xfrm>
          <a:prstGeom prst="straightConnector1">
            <a:avLst/>
          </a:prstGeom>
          <a:noFill/>
          <a:ln w="9525" cap="flat" cmpd="sng">
            <a:solidFill>
              <a:srgbClr val="4962C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73" name="Google Shape;273;p27"/>
          <p:cNvCxnSpPr/>
          <p:nvPr/>
        </p:nvCxnSpPr>
        <p:spPr>
          <a:xfrm rot="10800000">
            <a:off x="3781088" y="4433679"/>
            <a:ext cx="13500" cy="573300"/>
          </a:xfrm>
          <a:prstGeom prst="straightConnector1">
            <a:avLst/>
          </a:prstGeom>
          <a:noFill/>
          <a:ln w="9525" cap="flat" cmpd="sng">
            <a:solidFill>
              <a:srgbClr val="4962C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74" name="Google Shape;274;p27"/>
          <p:cNvCxnSpPr>
            <a:stCxn id="266" idx="0"/>
            <a:endCxn id="260" idx="2"/>
          </p:cNvCxnSpPr>
          <p:nvPr/>
        </p:nvCxnSpPr>
        <p:spPr>
          <a:xfrm rot="10800000">
            <a:off x="10777475" y="4415679"/>
            <a:ext cx="0" cy="591300"/>
          </a:xfrm>
          <a:prstGeom prst="straightConnector1">
            <a:avLst/>
          </a:prstGeom>
          <a:noFill/>
          <a:ln w="9525" cap="flat" cmpd="sng">
            <a:solidFill>
              <a:srgbClr val="4962C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75" name="Google Shape;275;p27"/>
          <p:cNvCxnSpPr>
            <a:stCxn id="265" idx="0"/>
          </p:cNvCxnSpPr>
          <p:nvPr/>
        </p:nvCxnSpPr>
        <p:spPr>
          <a:xfrm rot="10800000" flipH="1">
            <a:off x="8568480" y="4433680"/>
            <a:ext cx="6900" cy="573300"/>
          </a:xfrm>
          <a:prstGeom prst="straightConnector1">
            <a:avLst/>
          </a:prstGeom>
          <a:noFill/>
          <a:ln w="9525" cap="flat" cmpd="sng">
            <a:solidFill>
              <a:srgbClr val="4962C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76" name="Google Shape;276;p27"/>
          <p:cNvCxnSpPr/>
          <p:nvPr/>
        </p:nvCxnSpPr>
        <p:spPr>
          <a:xfrm rot="10800000">
            <a:off x="1082211" y="4434152"/>
            <a:ext cx="0" cy="582000"/>
          </a:xfrm>
          <a:prstGeom prst="straightConnector1">
            <a:avLst/>
          </a:prstGeom>
          <a:noFill/>
          <a:ln w="9525" cap="flat" cmpd="sng">
            <a:solidFill>
              <a:srgbClr val="4962C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77" name="Google Shape;277;p27"/>
          <p:cNvCxnSpPr>
            <a:stCxn id="264" idx="0"/>
            <a:endCxn id="258" idx="2"/>
          </p:cNvCxnSpPr>
          <p:nvPr/>
        </p:nvCxnSpPr>
        <p:spPr>
          <a:xfrm rot="10800000">
            <a:off x="6165617" y="4415681"/>
            <a:ext cx="44400" cy="591300"/>
          </a:xfrm>
          <a:prstGeom prst="straightConnector1">
            <a:avLst/>
          </a:prstGeom>
          <a:noFill/>
          <a:ln w="9525" cap="flat" cmpd="sng">
            <a:solidFill>
              <a:srgbClr val="4962C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78" name="Google Shape;278;p27"/>
          <p:cNvSpPr txBox="1"/>
          <p:nvPr/>
        </p:nvSpPr>
        <p:spPr>
          <a:xfrm>
            <a:off x="4885675" y="64240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CISOA/3CBG/4CUG 2019 CONFERENCE, GARDEN GROVE, CA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8"/>
          <p:cNvSpPr txBox="1"/>
          <p:nvPr/>
        </p:nvSpPr>
        <p:spPr>
          <a:xfrm>
            <a:off x="254977" y="597877"/>
            <a:ext cx="11171100" cy="14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413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Solution</a:t>
            </a:r>
            <a:endParaRPr sz="4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28"/>
          <p:cNvSpPr txBox="1"/>
          <p:nvPr/>
        </p:nvSpPr>
        <p:spPr>
          <a:xfrm>
            <a:off x="422031" y="1949975"/>
            <a:ext cx="11201400" cy="3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algn="l" rtl="0">
              <a:spcBef>
                <a:spcPts val="1000"/>
              </a:spcBef>
              <a:spcAft>
                <a:spcPts val="0"/>
              </a:spcAft>
              <a:buClr>
                <a:srgbClr val="C3260C"/>
              </a:buClr>
              <a:buSzPts val="3800"/>
              <a:buFont typeface="Calibri"/>
              <a:buChar char="•"/>
            </a:pPr>
            <a:r>
              <a:rPr lang="en-US" sz="3600" dirty="0">
                <a:solidFill>
                  <a:srgbClr val="212745"/>
                </a:solidFill>
                <a:latin typeface="Calibri"/>
                <a:ea typeface="Calibri"/>
                <a:cs typeface="Calibri"/>
                <a:sym typeface="Calibri"/>
              </a:rPr>
              <a:t>Study template data structures from “Degree Works Advanced Reporting Technical Guide” document.</a:t>
            </a:r>
            <a:endParaRPr sz="3600" dirty="0">
              <a:solidFill>
                <a:srgbClr val="21274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 algn="l" rtl="0">
              <a:spcBef>
                <a:spcPts val="1000"/>
              </a:spcBef>
              <a:spcAft>
                <a:spcPts val="0"/>
              </a:spcAft>
              <a:buClr>
                <a:srgbClr val="C3260C"/>
              </a:buClr>
              <a:buSzPts val="3800"/>
              <a:buFont typeface="Calibri"/>
              <a:buChar char="•"/>
            </a:pPr>
            <a:r>
              <a:rPr lang="en-US" sz="3600" dirty="0">
                <a:solidFill>
                  <a:srgbClr val="212745"/>
                </a:solidFill>
                <a:latin typeface="Calibri"/>
                <a:ea typeface="Calibri"/>
                <a:cs typeface="Calibri"/>
                <a:sym typeface="Calibri"/>
              </a:rPr>
              <a:t>Get familiar with each table: how data are stored and organized</a:t>
            </a:r>
            <a:endParaRPr sz="3600" dirty="0">
              <a:solidFill>
                <a:srgbClr val="21274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 algn="l" rtl="0">
              <a:spcBef>
                <a:spcPts val="1000"/>
              </a:spcBef>
              <a:spcAft>
                <a:spcPts val="0"/>
              </a:spcAft>
              <a:buClr>
                <a:srgbClr val="C3260C"/>
              </a:buClr>
              <a:buSzPts val="3800"/>
              <a:buFont typeface="Calibri"/>
              <a:buChar char="•"/>
            </a:pPr>
            <a:r>
              <a:rPr lang="en-US" sz="3600" dirty="0">
                <a:solidFill>
                  <a:srgbClr val="212745"/>
                </a:solidFill>
                <a:latin typeface="Calibri"/>
                <a:ea typeface="Calibri"/>
                <a:cs typeface="Calibri"/>
                <a:sym typeface="Calibri"/>
              </a:rPr>
              <a:t>Use outer joins to get all the information needed.</a:t>
            </a:r>
            <a:endParaRPr sz="3600" dirty="0">
              <a:solidFill>
                <a:srgbClr val="21274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28"/>
          <p:cNvSpPr txBox="1"/>
          <p:nvPr/>
        </p:nvSpPr>
        <p:spPr>
          <a:xfrm>
            <a:off x="4980750" y="64618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CISOA/3CBG/4CUG 2019 CONFERENCE, GARDEN GROVE, CA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9"/>
          <p:cNvSpPr txBox="1"/>
          <p:nvPr/>
        </p:nvSpPr>
        <p:spPr>
          <a:xfrm>
            <a:off x="510450" y="297450"/>
            <a:ext cx="11171100" cy="14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413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Convert Data to XML Format</a:t>
            </a:r>
            <a:endParaRPr sz="4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29"/>
          <p:cNvSpPr txBox="1"/>
          <p:nvPr/>
        </p:nvSpPr>
        <p:spPr>
          <a:xfrm>
            <a:off x="1272438" y="1626577"/>
            <a:ext cx="9386400" cy="118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09600" lvl="0" indent="-698500" algn="l" rtl="0">
              <a:spcBef>
                <a:spcPts val="1000"/>
              </a:spcBef>
              <a:spcAft>
                <a:spcPts val="0"/>
              </a:spcAft>
              <a:buClr>
                <a:srgbClr val="C3260C"/>
              </a:buClr>
              <a:buSzPts val="2400"/>
              <a:buFont typeface="Calibri"/>
              <a:buChar char="•"/>
            </a:pPr>
            <a:r>
              <a:rPr lang="en-US" sz="2400" dirty="0">
                <a:solidFill>
                  <a:srgbClr val="212745"/>
                </a:solidFill>
                <a:latin typeface="Calibri"/>
                <a:ea typeface="Calibri"/>
                <a:cs typeface="Calibri"/>
                <a:sym typeface="Calibri"/>
              </a:rPr>
              <a:t>Use Oracle DBMS_XMLGEN package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698500" algn="l" rtl="0">
              <a:spcBef>
                <a:spcPts val="1000"/>
              </a:spcBef>
              <a:spcAft>
                <a:spcPts val="0"/>
              </a:spcAft>
              <a:buClr>
                <a:srgbClr val="C3260C"/>
              </a:buClr>
              <a:buSzPts val="2400"/>
              <a:buFont typeface="Calibri"/>
              <a:buChar char="•"/>
            </a:pPr>
            <a:r>
              <a:rPr lang="en-US" sz="2400" dirty="0">
                <a:solidFill>
                  <a:srgbClr val="212745"/>
                </a:solidFill>
                <a:latin typeface="Calibri"/>
                <a:ea typeface="Calibri"/>
                <a:cs typeface="Calibri"/>
                <a:sym typeface="Calibri"/>
              </a:rPr>
              <a:t>In PL/SQL Developer:</a:t>
            </a:r>
            <a:endParaRPr sz="2400" dirty="0">
              <a:solidFill>
                <a:srgbClr val="21274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4" name="Google Shape;29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7464" y="2665654"/>
            <a:ext cx="9356329" cy="3552589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9"/>
          <p:cNvSpPr txBox="1"/>
          <p:nvPr/>
        </p:nvSpPr>
        <p:spPr>
          <a:xfrm>
            <a:off x="4773275" y="64995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CISOA/3CBG/4CUG 2019 CONFERENCE, GARDEN GROVE, CA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0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2413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200"/>
              <a:buFont typeface="Arial"/>
              <a:buNone/>
            </a:pPr>
            <a:r>
              <a:rPr lang="en-US" sz="4500" b="1" dirty="0">
                <a:solidFill>
                  <a:schemeClr val="dk1"/>
                </a:solidFill>
              </a:rPr>
              <a:t>Technical Challenges</a:t>
            </a:r>
            <a:endParaRPr sz="4500" dirty="0"/>
          </a:p>
        </p:txBody>
      </p:sp>
      <p:sp>
        <p:nvSpPr>
          <p:cNvPr id="302" name="Google Shape;302;p30"/>
          <p:cNvSpPr txBox="1">
            <a:spLocks noGrp="1"/>
          </p:cNvSpPr>
          <p:nvPr>
            <p:ph type="body" idx="1"/>
          </p:nvPr>
        </p:nvSpPr>
        <p:spPr>
          <a:xfrm>
            <a:off x="395653" y="1845734"/>
            <a:ext cx="11342077" cy="40233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Autofit/>
          </a:bodyPr>
          <a:lstStyle/>
          <a:p>
            <a:pPr marL="457200" lvl="0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3260C"/>
              </a:buClr>
              <a:buSzPts val="2400"/>
              <a:buFont typeface="Calibri"/>
              <a:buChar char="•"/>
            </a:pPr>
            <a:r>
              <a:rPr lang="en-US" sz="4000" dirty="0">
                <a:solidFill>
                  <a:srgbClr val="212745"/>
                </a:solidFill>
              </a:rPr>
              <a:t>Manually clean up the data</a:t>
            </a:r>
            <a:endParaRPr sz="4000" dirty="0">
              <a:solidFill>
                <a:srgbClr val="212745"/>
              </a:solidFill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3260C"/>
              </a:buClr>
              <a:buSzPts val="2400"/>
              <a:buFont typeface="Calibri"/>
              <a:buChar char="•"/>
            </a:pPr>
            <a:r>
              <a:rPr lang="en-US" sz="4000" dirty="0">
                <a:solidFill>
                  <a:srgbClr val="212745"/>
                </a:solidFill>
              </a:rPr>
              <a:t>Automate the extract process</a:t>
            </a:r>
            <a:endParaRPr sz="4000" dirty="0">
              <a:solidFill>
                <a:srgbClr val="212745"/>
              </a:solidFill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3260C"/>
              </a:buClr>
              <a:buSzPts val="2400"/>
              <a:buFont typeface="Calibri"/>
              <a:buChar char="•"/>
            </a:pPr>
            <a:r>
              <a:rPr lang="en-US" sz="4000" dirty="0">
                <a:solidFill>
                  <a:srgbClr val="212745"/>
                </a:solidFill>
              </a:rPr>
              <a:t>Integrate with </a:t>
            </a:r>
            <a:r>
              <a:rPr lang="en-US" sz="4000" dirty="0" err="1">
                <a:solidFill>
                  <a:srgbClr val="212745"/>
                </a:solidFill>
              </a:rPr>
              <a:t>Courseleaf</a:t>
            </a:r>
            <a:endParaRPr sz="4000" dirty="0">
              <a:solidFill>
                <a:srgbClr val="212745"/>
              </a:solidFill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3260C"/>
              </a:buClr>
              <a:buSzPts val="2400"/>
              <a:buFont typeface="Calibri"/>
              <a:buChar char="•"/>
            </a:pPr>
            <a:r>
              <a:rPr lang="en-US" sz="4000" dirty="0">
                <a:solidFill>
                  <a:srgbClr val="212745"/>
                </a:solidFill>
              </a:rPr>
              <a:t>Extract comments, placeholders, requirements info</a:t>
            </a:r>
            <a:endParaRPr sz="4000" dirty="0">
              <a:solidFill>
                <a:srgbClr val="212745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lang="en-US" sz="2400" dirty="0">
                <a:solidFill>
                  <a:srgbClr val="212745"/>
                </a:solidFill>
              </a:rPr>
              <a:t> </a:t>
            </a:r>
            <a:endParaRPr sz="2400" dirty="0">
              <a:solidFill>
                <a:srgbClr val="212745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200"/>
              </a:spcAft>
              <a:buNone/>
            </a:pPr>
            <a:endParaRPr sz="2400" dirty="0"/>
          </a:p>
        </p:txBody>
      </p:sp>
      <p:sp>
        <p:nvSpPr>
          <p:cNvPr id="303" name="Google Shape;303;p30"/>
          <p:cNvSpPr txBox="1"/>
          <p:nvPr/>
        </p:nvSpPr>
        <p:spPr>
          <a:xfrm>
            <a:off x="3802496" y="5977355"/>
            <a:ext cx="4243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https://www.mtsac.edu/guided-pathways</a:t>
            </a:r>
            <a:endParaRPr sz="16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04" name="Google Shape;304;p30"/>
          <p:cNvSpPr txBox="1"/>
          <p:nvPr/>
        </p:nvSpPr>
        <p:spPr>
          <a:xfrm>
            <a:off x="4763800" y="64474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CISOA/3CBG/4CUG 2019 CONFERENCE, GARDEN GROVE, CA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1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2413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Arial"/>
              <a:buNone/>
            </a:pPr>
            <a:r>
              <a:rPr lang="en-US" sz="4500" b="1" dirty="0">
                <a:solidFill>
                  <a:srgbClr val="000000"/>
                </a:solidFill>
              </a:rPr>
              <a:t>Convert Data to XML Format</a:t>
            </a:r>
            <a:endParaRPr sz="4500"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11" name="Google Shape;31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6737" y="1009347"/>
            <a:ext cx="9438528" cy="5133244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1"/>
          <p:cNvSpPr txBox="1"/>
          <p:nvPr/>
        </p:nvSpPr>
        <p:spPr>
          <a:xfrm>
            <a:off x="4744950" y="6461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CISOA/3CBG/4CUG 2019 CONFERENCE, GARDEN GROVE, CA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4"/>
          <p:cNvSpPr txBox="1">
            <a:spLocks noGrp="1"/>
          </p:cNvSpPr>
          <p:nvPr>
            <p:ph type="ftr" idx="11"/>
          </p:nvPr>
        </p:nvSpPr>
        <p:spPr>
          <a:xfrm>
            <a:off x="34653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CISOA/3CBG/4CUG 2019 CONFERENCE, GARDEN GROVE, CA</a:t>
            </a:r>
            <a:endParaRPr/>
          </a:p>
        </p:txBody>
      </p:sp>
      <p:sp>
        <p:nvSpPr>
          <p:cNvPr id="118" name="Google Shape;118;p14"/>
          <p:cNvSpPr txBox="1">
            <a:spLocks noGrp="1"/>
          </p:cNvSpPr>
          <p:nvPr>
            <p:ph type="ftr" idx="11"/>
          </p:nvPr>
        </p:nvSpPr>
        <p:spPr>
          <a:xfrm>
            <a:off x="70724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mtsac.edu/guided-pathways</a:t>
            </a:r>
            <a:endParaRPr/>
          </a:p>
        </p:txBody>
      </p:sp>
      <p:sp>
        <p:nvSpPr>
          <p:cNvPr id="119" name="Google Shape;119;p14"/>
          <p:cNvSpPr txBox="1"/>
          <p:nvPr/>
        </p:nvSpPr>
        <p:spPr>
          <a:xfrm>
            <a:off x="8689650" y="5190875"/>
            <a:ext cx="3502500" cy="11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Chuong Tran</a:t>
            </a:r>
            <a:endParaRPr sz="18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Assistant Director, Enterprise Application Systems</a:t>
            </a:r>
            <a:endParaRPr sz="1200"/>
          </a:p>
        </p:txBody>
      </p:sp>
      <p:sp>
        <p:nvSpPr>
          <p:cNvPr id="120" name="Google Shape;120;p14"/>
          <p:cNvSpPr txBox="1"/>
          <p:nvPr/>
        </p:nvSpPr>
        <p:spPr>
          <a:xfrm>
            <a:off x="2835950" y="5223675"/>
            <a:ext cx="3000000" cy="10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</a:rPr>
              <a:t>Sara Mestas</a:t>
            </a:r>
            <a:endParaRPr sz="18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Counselor</a:t>
            </a:r>
            <a:endParaRPr sz="1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Student Services | Guided Pathways |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21" name="Google Shape;121;p14"/>
          <p:cNvSpPr txBox="1"/>
          <p:nvPr/>
        </p:nvSpPr>
        <p:spPr>
          <a:xfrm>
            <a:off x="0" y="5223675"/>
            <a:ext cx="3000000" cy="10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</a:rPr>
              <a:t>Caron Gomes</a:t>
            </a:r>
            <a:endParaRPr sz="18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Systems Analyst</a:t>
            </a:r>
            <a:endParaRPr sz="1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Student Services | Counseling Department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22" name="Google Shape;122;p14"/>
          <p:cNvSpPr txBox="1"/>
          <p:nvPr/>
        </p:nvSpPr>
        <p:spPr>
          <a:xfrm>
            <a:off x="5689650" y="5190875"/>
            <a:ext cx="3000000" cy="11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</a:rPr>
              <a:t>Matt Bidart</a:t>
            </a:r>
            <a:endParaRPr sz="18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Web Designer/Developer</a:t>
            </a:r>
            <a:endParaRPr sz="1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Student Services | Guided Pathways | Title V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123" name="Google Shape;12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2051" y="679894"/>
            <a:ext cx="7287898" cy="4510983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4"/>
          <p:cNvSpPr txBox="1"/>
          <p:nvPr/>
        </p:nvSpPr>
        <p:spPr>
          <a:xfrm>
            <a:off x="0" y="106500"/>
            <a:ext cx="4728300" cy="8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Presentation Team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71273" y="232088"/>
            <a:ext cx="1524000" cy="112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2"/>
          <p:cNvSpPr txBox="1">
            <a:spLocks noGrp="1"/>
          </p:cNvSpPr>
          <p:nvPr>
            <p:ph type="ftr" idx="11"/>
          </p:nvPr>
        </p:nvSpPr>
        <p:spPr>
          <a:xfrm>
            <a:off x="70724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mtsac.edu/guided-pathways</a:t>
            </a:r>
            <a:endParaRPr/>
          </a:p>
        </p:txBody>
      </p:sp>
      <p:pic>
        <p:nvPicPr>
          <p:cNvPr id="319" name="Google Shape;31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475" y="875752"/>
            <a:ext cx="7005887" cy="5106499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2"/>
          <p:cNvSpPr txBox="1"/>
          <p:nvPr/>
        </p:nvSpPr>
        <p:spPr>
          <a:xfrm>
            <a:off x="4219050" y="88560"/>
            <a:ext cx="3753900" cy="7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latin typeface="Calibri"/>
                <a:ea typeface="Calibri"/>
                <a:cs typeface="Calibri"/>
                <a:sym typeface="Calibri"/>
              </a:rPr>
              <a:t>Data Overview</a:t>
            </a:r>
            <a:endParaRPr sz="45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32"/>
          <p:cNvSpPr txBox="1"/>
          <p:nvPr/>
        </p:nvSpPr>
        <p:spPr>
          <a:xfrm>
            <a:off x="4596000" y="64052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CISOA/3CBG/4CUG 2019 CONFERENCE, GARDEN GROVE, CA</a:t>
            </a: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653" y="88560"/>
            <a:ext cx="3833446" cy="31849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1124" y="3328076"/>
            <a:ext cx="3386504" cy="3005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3"/>
          <p:cNvSpPr txBox="1"/>
          <p:nvPr/>
        </p:nvSpPr>
        <p:spPr>
          <a:xfrm>
            <a:off x="386862" y="1573249"/>
            <a:ext cx="5870938" cy="4563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OmniUpdate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CMS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Foundation (Responsive Framework)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XML (Export from 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DegreeWorks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PHP (To Process XML)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Jquery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Datatables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/API)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Courseleaf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API Calls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33"/>
          <p:cNvSpPr txBox="1"/>
          <p:nvPr/>
        </p:nvSpPr>
        <p:spPr>
          <a:xfrm>
            <a:off x="3352800" y="226540"/>
            <a:ext cx="5486400" cy="7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latin typeface="Calibri"/>
                <a:ea typeface="Calibri"/>
                <a:cs typeface="Calibri"/>
                <a:sym typeface="Calibri"/>
              </a:rPr>
              <a:t>Web Tools Used</a:t>
            </a:r>
            <a:endParaRPr sz="45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9" name="Google Shape;32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0200" y="1263900"/>
            <a:ext cx="5629400" cy="268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9825" y="3502722"/>
            <a:ext cx="3575450" cy="61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40200" y="3834075"/>
            <a:ext cx="1849879" cy="127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97900" y="4633775"/>
            <a:ext cx="897375" cy="89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40175" y="4285229"/>
            <a:ext cx="2080371" cy="61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187150" y="344075"/>
            <a:ext cx="2381250" cy="238125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3"/>
          <p:cNvSpPr txBox="1"/>
          <p:nvPr/>
        </p:nvSpPr>
        <p:spPr>
          <a:xfrm>
            <a:off x="4596000" y="63863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CISOA/3CBG/4CUG 2019 CONFERENCE, GARDEN GROVE, CA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4"/>
          <p:cNvSpPr txBox="1"/>
          <p:nvPr/>
        </p:nvSpPr>
        <p:spPr>
          <a:xfrm>
            <a:off x="70338" y="1301262"/>
            <a:ext cx="4755162" cy="460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Began in July 2018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Programs Organized by Clusters 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Single Scrolling page of Clickable Clusters that reveal applicable programs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2" name="Google Shape;34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8575" y="211095"/>
            <a:ext cx="4234200" cy="5945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53050" y="2880725"/>
            <a:ext cx="3977275" cy="275115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4"/>
          <p:cNvSpPr txBox="1"/>
          <p:nvPr/>
        </p:nvSpPr>
        <p:spPr>
          <a:xfrm>
            <a:off x="316523" y="351600"/>
            <a:ext cx="4091277" cy="7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latin typeface="Calibri"/>
                <a:ea typeface="Calibri"/>
                <a:cs typeface="Calibri"/>
                <a:sym typeface="Calibri"/>
              </a:rPr>
              <a:t>Initial Design</a:t>
            </a:r>
            <a:endParaRPr sz="45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34"/>
          <p:cNvSpPr txBox="1"/>
          <p:nvPr/>
        </p:nvSpPr>
        <p:spPr>
          <a:xfrm>
            <a:off x="4953050" y="63580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CISOA/3CBG/4CUG 2019 CONFERENCE, GARDEN GROVE, CA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5"/>
          <p:cNvSpPr txBox="1"/>
          <p:nvPr/>
        </p:nvSpPr>
        <p:spPr>
          <a:xfrm>
            <a:off x="0" y="1283445"/>
            <a:ext cx="4328400" cy="408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Initiated October 2018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Cluster Option or Search Option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Tabbed Format on First Page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More Efficient Use of Space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35"/>
          <p:cNvSpPr txBox="1"/>
          <p:nvPr/>
        </p:nvSpPr>
        <p:spPr>
          <a:xfrm>
            <a:off x="105508" y="-27849"/>
            <a:ext cx="8001000" cy="101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latin typeface="Calibri"/>
                <a:ea typeface="Calibri"/>
                <a:cs typeface="Calibri"/>
                <a:sym typeface="Calibri"/>
              </a:rPr>
              <a:t>Current </a:t>
            </a:r>
            <a:r>
              <a:rPr lang="en-US" sz="4500" b="1" dirty="0" smtClean="0">
                <a:latin typeface="Calibri"/>
                <a:ea typeface="Calibri"/>
                <a:cs typeface="Calibri"/>
                <a:sym typeface="Calibri"/>
              </a:rPr>
              <a:t>Design Tabbed </a:t>
            </a:r>
            <a:r>
              <a:rPr lang="en-US" sz="4500" b="1" dirty="0">
                <a:latin typeface="Calibri"/>
                <a:ea typeface="Calibri"/>
                <a:cs typeface="Calibri"/>
                <a:sym typeface="Calibri"/>
              </a:rPr>
              <a:t>Design</a:t>
            </a:r>
            <a:endParaRPr sz="45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3" name="Google Shape;35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8400" y="1111500"/>
            <a:ext cx="4314825" cy="478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22625" y="1111488"/>
            <a:ext cx="3164575" cy="4970872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5"/>
          <p:cNvSpPr txBox="1"/>
          <p:nvPr/>
        </p:nvSpPr>
        <p:spPr>
          <a:xfrm>
            <a:off x="5027950" y="64052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CISOA/3CBG/4CUG 2019 CONFERENCE, GARDEN GROVE, CA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6"/>
          <p:cNvSpPr txBox="1"/>
          <p:nvPr/>
        </p:nvSpPr>
        <p:spPr>
          <a:xfrm>
            <a:off x="413750" y="1935150"/>
            <a:ext cx="6062700" cy="39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Dedicated page for clusters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Tabbed options within the clusters to locate program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Return button to inspect other programs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36"/>
          <p:cNvSpPr txBox="1"/>
          <p:nvPr/>
        </p:nvSpPr>
        <p:spPr>
          <a:xfrm>
            <a:off x="246185" y="351599"/>
            <a:ext cx="6145823" cy="1583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Current Design</a:t>
            </a:r>
            <a:br>
              <a:rPr lang="en-US" sz="4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Cluster - Secondary Page</a:t>
            </a:r>
            <a:endParaRPr sz="45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Google Shape;36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1300" y="308350"/>
            <a:ext cx="5410751" cy="5584711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36"/>
          <p:cNvSpPr txBox="1"/>
          <p:nvPr/>
        </p:nvSpPr>
        <p:spPr>
          <a:xfrm>
            <a:off x="4707200" y="63863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CISOA/3CBG/4CUG 2019 CONFERENCE, GARDEN GROVE, CA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7"/>
          <p:cNvSpPr txBox="1"/>
          <p:nvPr/>
        </p:nvSpPr>
        <p:spPr>
          <a:xfrm>
            <a:off x="413749" y="1935150"/>
            <a:ext cx="6848697" cy="39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Search Bar Limiter (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Datatables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Jquery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App)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Good for those unsure of which cluster to search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Ability to search through all available programs from 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DegreeWorks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Run on PHP/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Jquery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DataTables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37"/>
          <p:cNvSpPr txBox="1"/>
          <p:nvPr/>
        </p:nvSpPr>
        <p:spPr>
          <a:xfrm>
            <a:off x="653899" y="351599"/>
            <a:ext cx="6335985" cy="1450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Current Design</a:t>
            </a:r>
            <a:br>
              <a:rPr lang="en-US" sz="4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Search Bar Option</a:t>
            </a:r>
            <a:endParaRPr sz="45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/>
          </a:p>
        </p:txBody>
      </p:sp>
      <p:pic>
        <p:nvPicPr>
          <p:cNvPr id="372" name="Google Shape;37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9884" y="61546"/>
            <a:ext cx="5202116" cy="6233746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7"/>
          <p:cNvSpPr txBox="1"/>
          <p:nvPr/>
        </p:nvSpPr>
        <p:spPr>
          <a:xfrm>
            <a:off x="4650600" y="64146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CISOA/3CBG/4CUG 2019 CONFERENCE, GARDEN GROVE, CA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8"/>
          <p:cNvSpPr txBox="1"/>
          <p:nvPr/>
        </p:nvSpPr>
        <p:spPr>
          <a:xfrm>
            <a:off x="413750" y="1664950"/>
            <a:ext cx="7297104" cy="39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Included on Search Page and Results Page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Provides Links to Course Catalog, Financial Aid and other helpful Links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An include file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38"/>
          <p:cNvSpPr txBox="1"/>
          <p:nvPr/>
        </p:nvSpPr>
        <p:spPr>
          <a:xfrm>
            <a:off x="653900" y="351600"/>
            <a:ext cx="5442000" cy="7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latin typeface="Calibri"/>
                <a:ea typeface="Calibri"/>
                <a:cs typeface="Calibri"/>
                <a:sym typeface="Calibri"/>
              </a:rPr>
              <a:t>Resource Links</a:t>
            </a:r>
            <a:endParaRPr sz="45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1" name="Google Shape;38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19350" y="166150"/>
            <a:ext cx="1750850" cy="6064201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38"/>
          <p:cNvSpPr txBox="1"/>
          <p:nvPr/>
        </p:nvSpPr>
        <p:spPr>
          <a:xfrm>
            <a:off x="4971325" y="6386400"/>
            <a:ext cx="30000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CISOA/3CBG/4CUG 2019 CONFERENCE, GARDEN GROVE, CA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9"/>
          <p:cNvSpPr txBox="1"/>
          <p:nvPr/>
        </p:nvSpPr>
        <p:spPr>
          <a:xfrm>
            <a:off x="229111" y="1750378"/>
            <a:ext cx="4558068" cy="39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Used to populate Search function 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Used in Results Page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Coming from a periodically run job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39"/>
          <p:cNvSpPr txBox="1"/>
          <p:nvPr/>
        </p:nvSpPr>
        <p:spPr>
          <a:xfrm>
            <a:off x="79130" y="145978"/>
            <a:ext cx="6034354" cy="1200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Results Page</a:t>
            </a:r>
            <a:br>
              <a:rPr lang="en-US" sz="4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XML </a:t>
            </a: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DegreeWorks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Data</a:t>
            </a:r>
            <a:endParaRPr sz="40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0" name="Google Shape;39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1675" y="284050"/>
            <a:ext cx="5791300" cy="582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26024" y="2057100"/>
            <a:ext cx="3616950" cy="4234974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9"/>
          <p:cNvSpPr txBox="1"/>
          <p:nvPr/>
        </p:nvSpPr>
        <p:spPr>
          <a:xfrm>
            <a:off x="4848725" y="6424050"/>
            <a:ext cx="30000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CISOA/3CBG/4CUG 2019 CONFERENCE, GARDEN GROVE, CA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0"/>
          <p:cNvSpPr txBox="1"/>
          <p:nvPr/>
        </p:nvSpPr>
        <p:spPr>
          <a:xfrm>
            <a:off x="140677" y="3560885"/>
            <a:ext cx="5882053" cy="280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Program Code/ Description is Primary Key that is used to pull data from catalog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First Node of XML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40"/>
          <p:cNvSpPr txBox="1"/>
          <p:nvPr/>
        </p:nvSpPr>
        <p:spPr>
          <a:xfrm>
            <a:off x="140677" y="351599"/>
            <a:ext cx="5955223" cy="2778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latin typeface="Calibri"/>
                <a:ea typeface="Calibri"/>
                <a:cs typeface="Calibri"/>
                <a:sym typeface="Calibri"/>
              </a:rPr>
              <a:t>Results Page</a:t>
            </a:r>
            <a:br>
              <a:rPr lang="en-US" sz="45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1" dirty="0">
                <a:latin typeface="Calibri"/>
                <a:ea typeface="Calibri"/>
                <a:cs typeface="Calibri"/>
                <a:sym typeface="Calibri"/>
              </a:rPr>
              <a:t>XML </a:t>
            </a:r>
            <a:r>
              <a:rPr lang="en-US" sz="4500" b="1" dirty="0" err="1">
                <a:latin typeface="Calibri"/>
                <a:ea typeface="Calibri"/>
                <a:cs typeface="Calibri"/>
                <a:sym typeface="Calibri"/>
              </a:rPr>
              <a:t>DegreeWorks</a:t>
            </a:r>
            <a:r>
              <a:rPr lang="en-US" sz="4500" b="1" dirty="0">
                <a:latin typeface="Calibri"/>
                <a:ea typeface="Calibri"/>
                <a:cs typeface="Calibri"/>
                <a:sym typeface="Calibri"/>
              </a:rPr>
              <a:t> Data</a:t>
            </a:r>
            <a:endParaRPr sz="45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latin typeface="Calibri"/>
                <a:ea typeface="Calibri"/>
                <a:cs typeface="Calibri"/>
                <a:sym typeface="Calibri"/>
              </a:rPr>
              <a:t>Point 1: Match Program Code</a:t>
            </a:r>
            <a:endParaRPr sz="45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0" name="Google Shape;400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629375"/>
            <a:ext cx="5791300" cy="5115344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40"/>
          <p:cNvSpPr txBox="1"/>
          <p:nvPr/>
        </p:nvSpPr>
        <p:spPr>
          <a:xfrm>
            <a:off x="4848700" y="6499550"/>
            <a:ext cx="3000000" cy="2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CISOA/3CBG/4CUG 2019 CONFERENCE, GARDEN GROVE, CA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1"/>
          <p:cNvSpPr txBox="1"/>
          <p:nvPr/>
        </p:nvSpPr>
        <p:spPr>
          <a:xfrm>
            <a:off x="0" y="2954215"/>
            <a:ext cx="6095900" cy="329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Limit your results to display Fall, Winter, Spring, Summer terms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Once targeted, we are pulling Course Prefix and number, Course Title and Credits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Credits are accrued and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totaled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at bottom of page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41"/>
          <p:cNvSpPr txBox="1"/>
          <p:nvPr/>
        </p:nvSpPr>
        <p:spPr>
          <a:xfrm>
            <a:off x="79131" y="32144"/>
            <a:ext cx="6016769" cy="2738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latin typeface="Calibri"/>
                <a:ea typeface="Calibri"/>
                <a:cs typeface="Calibri"/>
                <a:sym typeface="Calibri"/>
              </a:rPr>
              <a:t>Results Page</a:t>
            </a:r>
            <a:br>
              <a:rPr lang="en-US" sz="45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1" dirty="0">
                <a:latin typeface="Calibri"/>
                <a:ea typeface="Calibri"/>
                <a:cs typeface="Calibri"/>
                <a:sym typeface="Calibri"/>
              </a:rPr>
              <a:t>XML </a:t>
            </a:r>
            <a:r>
              <a:rPr lang="en-US" sz="4500" b="1" dirty="0" err="1">
                <a:latin typeface="Calibri"/>
                <a:ea typeface="Calibri"/>
                <a:cs typeface="Calibri"/>
                <a:sym typeface="Calibri"/>
              </a:rPr>
              <a:t>DegreeWorks</a:t>
            </a:r>
            <a:r>
              <a:rPr lang="en-US" sz="4500" b="1" dirty="0">
                <a:latin typeface="Calibri"/>
                <a:ea typeface="Calibri"/>
                <a:cs typeface="Calibri"/>
                <a:sym typeface="Calibri"/>
              </a:rPr>
              <a:t> Data</a:t>
            </a:r>
            <a:endParaRPr sz="45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latin typeface="Calibri"/>
                <a:ea typeface="Calibri"/>
                <a:cs typeface="Calibri"/>
                <a:sym typeface="Calibri"/>
              </a:rPr>
              <a:t>Point 2: Match Term/Pull Nodes</a:t>
            </a:r>
            <a:endParaRPr sz="45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" name="Google Shape;40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0725" y="675900"/>
            <a:ext cx="5791300" cy="5115344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41"/>
          <p:cNvSpPr txBox="1"/>
          <p:nvPr/>
        </p:nvSpPr>
        <p:spPr>
          <a:xfrm>
            <a:off x="4596000" y="6435000"/>
            <a:ext cx="3000000" cy="4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CISOA/3CBG/4CUG 2019 CONFERENCE, GARDEN GROVE, CA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5"/>
          <p:cNvSpPr txBox="1"/>
          <p:nvPr/>
        </p:nvSpPr>
        <p:spPr>
          <a:xfrm>
            <a:off x="4495775" y="6466200"/>
            <a:ext cx="3000000" cy="3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CISOA/3CBG/4CUG 2019 CONFERENCE, GARDEN GROVE, CA</a:t>
            </a:r>
            <a:endParaRPr/>
          </a:p>
        </p:txBody>
      </p:sp>
      <p:sp>
        <p:nvSpPr>
          <p:cNvPr id="132" name="Google Shape;132;p15"/>
          <p:cNvSpPr txBox="1"/>
          <p:nvPr/>
        </p:nvSpPr>
        <p:spPr>
          <a:xfrm>
            <a:off x="270900" y="1992638"/>
            <a:ext cx="11650200" cy="40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40404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Implementation of Guided Pathways begins with program mapping. Degree Works templates provide an immediate solution for implementation without purchasing additional technology. Degree Works templates provide a functional home for program maps so that users can view real-time information of courses needed for program completion while ensuring accuracy. Presentation will cover templates for Guided Pathway, tags allowing users a meta-major filter, and data extract making it possible to uploads program maps to websites for public displays.</a:t>
            </a:r>
            <a:endParaRPr sz="3000" dirty="0"/>
          </a:p>
        </p:txBody>
      </p:sp>
      <p:sp>
        <p:nvSpPr>
          <p:cNvPr id="133" name="Google Shape;133;p15"/>
          <p:cNvSpPr txBox="1">
            <a:spLocks noGrp="1"/>
          </p:cNvSpPr>
          <p:nvPr>
            <p:ph type="title"/>
          </p:nvPr>
        </p:nvSpPr>
        <p:spPr>
          <a:xfrm>
            <a:off x="100055" y="138103"/>
            <a:ext cx="10058400" cy="1450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/>
              <a:t>Session Abstract</a:t>
            </a:r>
            <a:endParaRPr sz="45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2"/>
          <p:cNvSpPr txBox="1"/>
          <p:nvPr/>
        </p:nvSpPr>
        <p:spPr>
          <a:xfrm>
            <a:off x="61951" y="3001596"/>
            <a:ext cx="6157849" cy="3147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Any Group Sequence Node that has the same number is an option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Individual courses are indicated by a zero (0)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42"/>
          <p:cNvSpPr txBox="1"/>
          <p:nvPr/>
        </p:nvSpPr>
        <p:spPr>
          <a:xfrm>
            <a:off x="140677" y="166960"/>
            <a:ext cx="5955223" cy="2725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smtClean="0">
                <a:latin typeface="Calibri"/>
                <a:ea typeface="Calibri"/>
                <a:cs typeface="Calibri"/>
                <a:sym typeface="Calibri"/>
              </a:rPr>
              <a:t>Results Page</a:t>
            </a:r>
            <a:br>
              <a:rPr lang="en-US" sz="4500" b="1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1" dirty="0" smtClean="0">
                <a:latin typeface="Calibri"/>
                <a:ea typeface="Calibri"/>
                <a:cs typeface="Calibri"/>
                <a:sym typeface="Calibri"/>
              </a:rPr>
              <a:t>XML </a:t>
            </a:r>
            <a:r>
              <a:rPr lang="en-US" sz="4500" b="1" dirty="0" err="1" smtClean="0">
                <a:latin typeface="Calibri"/>
                <a:ea typeface="Calibri"/>
                <a:cs typeface="Calibri"/>
                <a:sym typeface="Calibri"/>
              </a:rPr>
              <a:t>DegreeWorks</a:t>
            </a:r>
            <a:r>
              <a:rPr lang="en-US" sz="4500" b="1" dirty="0" smtClean="0">
                <a:latin typeface="Calibri"/>
                <a:ea typeface="Calibri"/>
                <a:cs typeface="Calibri"/>
                <a:sym typeface="Calibri"/>
              </a:rPr>
              <a:t> Data</a:t>
            </a:r>
            <a:endParaRPr sz="4500" b="1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smtClean="0">
                <a:latin typeface="Calibri"/>
                <a:ea typeface="Calibri"/>
                <a:cs typeface="Calibri"/>
                <a:sym typeface="Calibri"/>
              </a:rPr>
              <a:t>Point 3: Identify Course Options</a:t>
            </a:r>
            <a:endParaRPr sz="45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8" name="Google Shape;41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9800" y="787367"/>
            <a:ext cx="5791300" cy="5115344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42"/>
          <p:cNvSpPr txBox="1"/>
          <p:nvPr/>
        </p:nvSpPr>
        <p:spPr>
          <a:xfrm>
            <a:off x="4792125" y="6395775"/>
            <a:ext cx="30000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CISOA/3CBG/4CUG 2019 CONFERENCE, GARDEN GROVE, CA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3"/>
          <p:cNvSpPr txBox="1"/>
          <p:nvPr/>
        </p:nvSpPr>
        <p:spPr>
          <a:xfrm>
            <a:off x="0" y="2309738"/>
            <a:ext cx="5525275" cy="3935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Courseleaf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Catalog Offers API with Information Bubble Option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Bubbles preview course information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Courseleaf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API is triggered by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passing Course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Number and Title. 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Ajax call/Proxy function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43"/>
          <p:cNvSpPr txBox="1"/>
          <p:nvPr/>
        </p:nvSpPr>
        <p:spPr>
          <a:xfrm>
            <a:off x="165875" y="67547"/>
            <a:ext cx="5442000" cy="252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Results Page</a:t>
            </a:r>
            <a:br>
              <a:rPr lang="en-US" sz="4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XML </a:t>
            </a: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DegreeWorks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Data</a:t>
            </a:r>
            <a:endParaRPr sz="40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Point 4: Marry Catalog Data</a:t>
            </a:r>
            <a:endParaRPr sz="40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43"/>
          <p:cNvSpPr txBox="1"/>
          <p:nvPr/>
        </p:nvSpPr>
        <p:spPr>
          <a:xfrm>
            <a:off x="0" y="6106344"/>
            <a:ext cx="7856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Sample API Call - https://www.mtsac.edu/guided-pathways/search/?P=BUSA%205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8" name="Google Shape;42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7875" y="251775"/>
            <a:ext cx="4722352" cy="417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43" descr="bubbles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4010" y="2249908"/>
            <a:ext cx="3763881" cy="3856436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43"/>
          <p:cNvSpPr txBox="1"/>
          <p:nvPr/>
        </p:nvSpPr>
        <p:spPr>
          <a:xfrm>
            <a:off x="4786975" y="6401050"/>
            <a:ext cx="30000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CISOA/3CBG/4CUG 2019 CONFERENCE, GARDEN GROVE, CA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4"/>
          <p:cNvSpPr txBox="1"/>
          <p:nvPr/>
        </p:nvSpPr>
        <p:spPr>
          <a:xfrm>
            <a:off x="189175" y="1223825"/>
            <a:ext cx="7168500" cy="24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Reference to take to a counselor or register for classes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Created with Print CSS Conditioning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Eliminated other elements in the page to condense information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44"/>
          <p:cNvSpPr txBox="1"/>
          <p:nvPr/>
        </p:nvSpPr>
        <p:spPr>
          <a:xfrm>
            <a:off x="349100" y="351600"/>
            <a:ext cx="5442000" cy="7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latin typeface="Calibri"/>
                <a:ea typeface="Calibri"/>
                <a:cs typeface="Calibri"/>
                <a:sym typeface="Calibri"/>
              </a:rPr>
              <a:t>Printout Option</a:t>
            </a:r>
            <a:endParaRPr sz="45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8" name="Google Shape;43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0675" y="152400"/>
            <a:ext cx="4734604" cy="6154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4053" y="3808300"/>
            <a:ext cx="4918744" cy="246546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4"/>
          <p:cNvSpPr txBox="1"/>
          <p:nvPr/>
        </p:nvSpPr>
        <p:spPr>
          <a:xfrm>
            <a:off x="4886450" y="6386325"/>
            <a:ext cx="30000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CISOA/3CBG/4CUG 2019 CONFERENCE, GARDEN GROVE, CA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5"/>
          <p:cNvSpPr txBox="1"/>
          <p:nvPr/>
        </p:nvSpPr>
        <p:spPr>
          <a:xfrm>
            <a:off x="61546" y="1400017"/>
            <a:ext cx="7508631" cy="462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Link to GP site from every department page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Long description of Program before MAP information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Cross Promote with our CTE Site (mtsac.edu/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cte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Salary Information (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CareerOneStop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Onet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Info)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Employment Information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Data comes from 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Onet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CareerOneStop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45"/>
          <p:cNvSpPr txBox="1"/>
          <p:nvPr/>
        </p:nvSpPr>
        <p:spPr>
          <a:xfrm>
            <a:off x="61546" y="219715"/>
            <a:ext cx="5442000" cy="7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latin typeface="Calibri"/>
                <a:ea typeface="Calibri"/>
                <a:cs typeface="Calibri"/>
                <a:sym typeface="Calibri"/>
              </a:rPr>
              <a:t>Future Plans with Site</a:t>
            </a:r>
            <a:endParaRPr sz="45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8" name="Google Shape;44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7175" y="93975"/>
            <a:ext cx="4171002" cy="6154983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45"/>
          <p:cNvSpPr txBox="1"/>
          <p:nvPr/>
        </p:nvSpPr>
        <p:spPr>
          <a:xfrm>
            <a:off x="5273225" y="6442800"/>
            <a:ext cx="30000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CISOA/3CBG/4CUG 2019 CONFERENCE, GARDEN GROVE, CA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6"/>
          <p:cNvSpPr txBox="1"/>
          <p:nvPr/>
        </p:nvSpPr>
        <p:spPr>
          <a:xfrm>
            <a:off x="2864700" y="3752300"/>
            <a:ext cx="6462600" cy="6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/>
          </a:p>
        </p:txBody>
      </p:sp>
      <p:sp>
        <p:nvSpPr>
          <p:cNvPr id="455" name="Google Shape;455;p46"/>
          <p:cNvSpPr txBox="1"/>
          <p:nvPr/>
        </p:nvSpPr>
        <p:spPr>
          <a:xfrm>
            <a:off x="89100" y="8792"/>
            <a:ext cx="12013800" cy="14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latin typeface="Calibri"/>
                <a:ea typeface="Calibri"/>
                <a:cs typeface="Calibri"/>
                <a:sym typeface="Calibri"/>
              </a:rPr>
              <a:t>Updates and Maintenance</a:t>
            </a:r>
            <a:endParaRPr sz="4500" b="1" dirty="0">
              <a:latin typeface="Calibri"/>
              <a:ea typeface="Calibri"/>
              <a:cs typeface="Calibri"/>
              <a:sym typeface="Calibri"/>
            </a:endParaRPr>
          </a:p>
          <a:p>
            <a:pPr marL="5943600" lvl="0" indent="457200" algn="r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56" name="Google Shape;456;p46"/>
          <p:cNvSpPr txBox="1"/>
          <p:nvPr/>
        </p:nvSpPr>
        <p:spPr>
          <a:xfrm>
            <a:off x="72950" y="1657056"/>
            <a:ext cx="3813600" cy="43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21274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spcBef>
                <a:spcPts val="440"/>
              </a:spcBef>
              <a:spcAft>
                <a:spcPts val="0"/>
              </a:spcAft>
              <a:buClr>
                <a:srgbClr val="C3260C"/>
              </a:buClr>
              <a:buSzPts val="2400"/>
              <a:buFont typeface="Calibri"/>
              <a:buChar char="●"/>
            </a:pPr>
            <a:r>
              <a:rPr lang="en-US" sz="2800" dirty="0">
                <a:solidFill>
                  <a:srgbClr val="212745"/>
                </a:solidFill>
                <a:latin typeface="Calibri"/>
                <a:ea typeface="Calibri"/>
                <a:cs typeface="Calibri"/>
                <a:sym typeface="Calibri"/>
              </a:rPr>
              <a:t>Update the Template scheme</a:t>
            </a:r>
            <a:endParaRPr sz="2800" dirty="0">
              <a:solidFill>
                <a:srgbClr val="21274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2400"/>
              <a:buFont typeface="Calibri"/>
              <a:buChar char="●"/>
            </a:pPr>
            <a:r>
              <a:rPr lang="en-US" sz="2800" dirty="0">
                <a:solidFill>
                  <a:srgbClr val="212745"/>
                </a:solidFill>
                <a:latin typeface="Calibri"/>
                <a:ea typeface="Calibri"/>
                <a:cs typeface="Calibri"/>
                <a:sym typeface="Calibri"/>
              </a:rPr>
              <a:t>Clean up &amp; Maintenance</a:t>
            </a:r>
            <a:endParaRPr sz="2800" dirty="0">
              <a:solidFill>
                <a:srgbClr val="21274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440"/>
              </a:spcBef>
              <a:spcAft>
                <a:spcPts val="300"/>
              </a:spcAft>
              <a:buNone/>
            </a:pPr>
            <a:endParaRPr sz="1800" dirty="0"/>
          </a:p>
        </p:txBody>
      </p:sp>
      <p:pic>
        <p:nvPicPr>
          <p:cNvPr id="457" name="Google Shape;45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8810" y="1341969"/>
            <a:ext cx="7882730" cy="4555373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46"/>
          <p:cNvSpPr txBox="1"/>
          <p:nvPr/>
        </p:nvSpPr>
        <p:spPr>
          <a:xfrm>
            <a:off x="5103400" y="6395750"/>
            <a:ext cx="3000000" cy="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CISOA/3CBG/4CUG 2019 CONFERENCE, GARDEN GROVE, CA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7"/>
          <p:cNvSpPr txBox="1"/>
          <p:nvPr/>
        </p:nvSpPr>
        <p:spPr>
          <a:xfrm>
            <a:off x="2864700" y="3752300"/>
            <a:ext cx="6462600" cy="6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/>
          </a:p>
        </p:txBody>
      </p:sp>
      <p:sp>
        <p:nvSpPr>
          <p:cNvPr id="464" name="Google Shape;464;p47"/>
          <p:cNvSpPr txBox="1"/>
          <p:nvPr/>
        </p:nvSpPr>
        <p:spPr>
          <a:xfrm>
            <a:off x="0" y="0"/>
            <a:ext cx="12013800" cy="14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latin typeface="Calibri"/>
                <a:ea typeface="Calibri"/>
                <a:cs typeface="Calibri"/>
                <a:sym typeface="Calibri"/>
              </a:rPr>
              <a:t>Updates to the </a:t>
            </a:r>
            <a:r>
              <a:rPr lang="en-US" sz="4500" b="1" dirty="0" smtClean="0">
                <a:latin typeface="Calibri"/>
                <a:ea typeface="Calibri"/>
                <a:cs typeface="Calibri"/>
                <a:sym typeface="Calibri"/>
              </a:rPr>
              <a:t>Template </a:t>
            </a:r>
            <a:r>
              <a:rPr lang="en-US" sz="4500" b="1" dirty="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4500" b="1" dirty="0" smtClean="0">
                <a:latin typeface="Calibri"/>
                <a:ea typeface="Calibri"/>
                <a:cs typeface="Calibri"/>
                <a:sym typeface="Calibri"/>
              </a:rPr>
              <a:t>cheme</a:t>
            </a:r>
            <a:endParaRPr sz="4500" b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5943600" lvl="0" indent="457200" algn="r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65" name="Google Shape;465;p47"/>
          <p:cNvSpPr txBox="1"/>
          <p:nvPr/>
        </p:nvSpPr>
        <p:spPr>
          <a:xfrm>
            <a:off x="63725" y="605600"/>
            <a:ext cx="3326400" cy="43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rgbClr val="212745"/>
                </a:solidFill>
                <a:latin typeface="Calibri"/>
                <a:ea typeface="Calibri"/>
                <a:cs typeface="Calibri"/>
                <a:sym typeface="Calibri"/>
              </a:rPr>
              <a:t>PROBLEM</a:t>
            </a:r>
            <a:endParaRPr sz="1800" b="1" dirty="0">
              <a:solidFill>
                <a:srgbClr val="21274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440"/>
              </a:spcBef>
              <a:spcAft>
                <a:spcPts val="0"/>
              </a:spcAft>
              <a:buClr>
                <a:srgbClr val="C3260C"/>
              </a:buClr>
              <a:buSzPts val="1800"/>
              <a:buFont typeface="Calibri"/>
              <a:buChar char="●"/>
            </a:pPr>
            <a:r>
              <a:rPr lang="en-US" sz="1800" dirty="0">
                <a:solidFill>
                  <a:srgbClr val="212745"/>
                </a:solidFill>
                <a:latin typeface="Calibri"/>
                <a:ea typeface="Calibri"/>
                <a:cs typeface="Calibri"/>
                <a:sym typeface="Calibri"/>
              </a:rPr>
              <a:t>The configured template scheme used the 4 year degree settings - 16 rows</a:t>
            </a:r>
            <a:endParaRPr sz="1800" dirty="0">
              <a:solidFill>
                <a:srgbClr val="21274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1800"/>
              <a:buFont typeface="Calibri"/>
              <a:buChar char="●"/>
            </a:pPr>
            <a:r>
              <a:rPr lang="en-US" sz="1800" dirty="0">
                <a:solidFill>
                  <a:srgbClr val="212745"/>
                </a:solidFill>
                <a:latin typeface="Calibri"/>
                <a:ea typeface="Calibri"/>
                <a:cs typeface="Calibri"/>
                <a:sym typeface="Calibri"/>
              </a:rPr>
              <a:t>Created extra empty rows that needed to be deleted</a:t>
            </a:r>
            <a:endParaRPr sz="1800" dirty="0">
              <a:solidFill>
                <a:srgbClr val="21274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1800"/>
              <a:buFont typeface="Calibri"/>
              <a:buChar char="●"/>
            </a:pPr>
            <a:r>
              <a:rPr lang="en-US" sz="1800" dirty="0">
                <a:solidFill>
                  <a:srgbClr val="212745"/>
                </a:solidFill>
                <a:latin typeface="Calibri"/>
                <a:ea typeface="Calibri"/>
                <a:cs typeface="Calibri"/>
                <a:sym typeface="Calibri"/>
              </a:rPr>
              <a:t>Slowed down the whole process and consumed resources</a:t>
            </a:r>
            <a:endParaRPr sz="1800" dirty="0">
              <a:solidFill>
                <a:srgbClr val="21274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44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rgbClr val="212745"/>
                </a:solidFill>
                <a:latin typeface="Calibri"/>
                <a:ea typeface="Calibri"/>
                <a:cs typeface="Calibri"/>
                <a:sym typeface="Calibri"/>
              </a:rPr>
              <a:t>        SOLUTION</a:t>
            </a:r>
            <a:endParaRPr sz="1800" b="1" dirty="0">
              <a:solidFill>
                <a:srgbClr val="21274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440"/>
              </a:spcBef>
              <a:spcAft>
                <a:spcPts val="0"/>
              </a:spcAft>
              <a:buClr>
                <a:srgbClr val="C3260C"/>
              </a:buClr>
              <a:buSzPts val="1800"/>
              <a:buFont typeface="Calibri"/>
              <a:buChar char="●"/>
            </a:pPr>
            <a:r>
              <a:rPr lang="en-US" sz="1800" dirty="0">
                <a:solidFill>
                  <a:srgbClr val="212745"/>
                </a:solidFill>
                <a:latin typeface="Calibri"/>
                <a:ea typeface="Calibri"/>
                <a:cs typeface="Calibri"/>
                <a:sym typeface="Calibri"/>
              </a:rPr>
              <a:t>Change the template terms schemes set in UCX-SEP002 - </a:t>
            </a:r>
            <a:r>
              <a:rPr lang="en-US" sz="1800" dirty="0" err="1">
                <a:solidFill>
                  <a:srgbClr val="212745"/>
                </a:solidFill>
                <a:latin typeface="Calibri"/>
                <a:ea typeface="Calibri"/>
                <a:cs typeface="Calibri"/>
                <a:sym typeface="Calibri"/>
              </a:rPr>
              <a:t>SureCode</a:t>
            </a:r>
            <a:r>
              <a:rPr lang="en-US" sz="1800" dirty="0">
                <a:solidFill>
                  <a:srgbClr val="212745"/>
                </a:solidFill>
                <a:latin typeface="Calibri"/>
                <a:ea typeface="Calibri"/>
                <a:cs typeface="Calibri"/>
                <a:sym typeface="Calibri"/>
              </a:rPr>
              <a:t> UCX Tables Technical Guide - Release 4.1.0</a:t>
            </a:r>
            <a:endParaRPr sz="1800" dirty="0">
              <a:solidFill>
                <a:srgbClr val="21274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1800"/>
              <a:buFont typeface="Calibri"/>
              <a:buChar char="●"/>
            </a:pPr>
            <a:r>
              <a:rPr lang="en-US" sz="1800" dirty="0">
                <a:solidFill>
                  <a:srgbClr val="212745"/>
                </a:solidFill>
                <a:latin typeface="Calibri"/>
                <a:ea typeface="Calibri"/>
                <a:cs typeface="Calibri"/>
                <a:sym typeface="Calibri"/>
              </a:rPr>
              <a:t>Provide the choice of 1/2/3 or </a:t>
            </a:r>
            <a:r>
              <a:rPr lang="en-US" sz="1800" dirty="0" smtClean="0">
                <a:solidFill>
                  <a:srgbClr val="212745"/>
                </a:solidFill>
                <a:latin typeface="Calibri"/>
                <a:ea typeface="Calibri"/>
                <a:cs typeface="Calibri"/>
                <a:sym typeface="Calibri"/>
              </a:rPr>
              <a:t>4-yr </a:t>
            </a:r>
            <a:r>
              <a:rPr lang="en-US" sz="1800" dirty="0">
                <a:solidFill>
                  <a:srgbClr val="212745"/>
                </a:solidFill>
                <a:latin typeface="Calibri"/>
                <a:ea typeface="Calibri"/>
                <a:cs typeface="Calibri"/>
                <a:sym typeface="Calibri"/>
              </a:rPr>
              <a:t>templates </a:t>
            </a:r>
            <a:endParaRPr sz="1800" dirty="0">
              <a:solidFill>
                <a:srgbClr val="21274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1800"/>
              <a:buFont typeface="Calibri"/>
              <a:buChar char="●"/>
            </a:pPr>
            <a:r>
              <a:rPr lang="en-US" sz="1800" dirty="0">
                <a:solidFill>
                  <a:srgbClr val="212745"/>
                </a:solidFill>
                <a:latin typeface="Calibri"/>
                <a:ea typeface="Calibri"/>
                <a:cs typeface="Calibri"/>
                <a:sym typeface="Calibri"/>
              </a:rPr>
              <a:t>Choice of 4 rows min to 16 rows max</a:t>
            </a:r>
            <a:endParaRPr sz="1800" dirty="0">
              <a:solidFill>
                <a:srgbClr val="21274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440"/>
              </a:spcBef>
              <a:spcAft>
                <a:spcPts val="300"/>
              </a:spcAft>
              <a:buNone/>
            </a:pPr>
            <a:endParaRPr sz="1800" dirty="0">
              <a:solidFill>
                <a:srgbClr val="212745"/>
              </a:solidFill>
            </a:endParaRPr>
          </a:p>
        </p:txBody>
      </p:sp>
      <p:pic>
        <p:nvPicPr>
          <p:cNvPr id="466" name="Google Shape;46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7150" y="866450"/>
            <a:ext cx="8776651" cy="4001125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7"/>
          <p:cNvSpPr txBox="1"/>
          <p:nvPr/>
        </p:nvSpPr>
        <p:spPr>
          <a:xfrm>
            <a:off x="4905325" y="6405200"/>
            <a:ext cx="30000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CISOA/3CBG/4CUG 2019 CONFERENCE, GARDEN GROVE, CA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8"/>
          <p:cNvSpPr txBox="1"/>
          <p:nvPr/>
        </p:nvSpPr>
        <p:spPr>
          <a:xfrm>
            <a:off x="2864700" y="3752300"/>
            <a:ext cx="6462600" cy="6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/>
          </a:p>
        </p:txBody>
      </p:sp>
      <p:sp>
        <p:nvSpPr>
          <p:cNvPr id="473" name="Google Shape;473;p48"/>
          <p:cNvSpPr txBox="1"/>
          <p:nvPr/>
        </p:nvSpPr>
        <p:spPr>
          <a:xfrm>
            <a:off x="223888" y="181775"/>
            <a:ext cx="12013800" cy="14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Update the T</a:t>
            </a:r>
            <a:r>
              <a:rPr lang="en-US" sz="45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emplate </a:t>
            </a:r>
            <a:r>
              <a:rPr lang="en-US" sz="4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45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cheme</a:t>
            </a:r>
            <a:endParaRPr sz="45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943600" lvl="0" indent="457200" algn="r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74" name="Google Shape;47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825" y="1146900"/>
            <a:ext cx="10889924" cy="4554325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48"/>
          <p:cNvSpPr txBox="1"/>
          <p:nvPr/>
        </p:nvSpPr>
        <p:spPr>
          <a:xfrm>
            <a:off x="5065700" y="6414625"/>
            <a:ext cx="30000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CISOA/3CBG/4CUG 2019 CONFERENCE, GARDEN GROVE, CA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9"/>
          <p:cNvSpPr txBox="1"/>
          <p:nvPr/>
        </p:nvSpPr>
        <p:spPr>
          <a:xfrm>
            <a:off x="2864700" y="3752300"/>
            <a:ext cx="6462600" cy="6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/>
          </a:p>
        </p:txBody>
      </p:sp>
      <p:sp>
        <p:nvSpPr>
          <p:cNvPr id="481" name="Google Shape;481;p49"/>
          <p:cNvSpPr txBox="1"/>
          <p:nvPr/>
        </p:nvSpPr>
        <p:spPr>
          <a:xfrm>
            <a:off x="1237500" y="276825"/>
            <a:ext cx="9717000" cy="13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Clean-up </a:t>
            </a:r>
            <a:r>
              <a:rPr lang="en-US" sz="45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&amp; </a:t>
            </a:r>
            <a:r>
              <a:rPr lang="en-US" sz="45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Maintenance</a:t>
            </a:r>
            <a:endParaRPr sz="45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49"/>
          <p:cNvSpPr txBox="1"/>
          <p:nvPr/>
        </p:nvSpPr>
        <p:spPr>
          <a:xfrm>
            <a:off x="1116623" y="1854500"/>
            <a:ext cx="9915027" cy="3165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440"/>
              </a:spcBef>
              <a:spcAft>
                <a:spcPts val="0"/>
              </a:spcAft>
              <a:buClr>
                <a:srgbClr val="C3260C"/>
              </a:buClr>
              <a:buSzPts val="2400"/>
              <a:buFont typeface="Calibri"/>
              <a:buChar char="●"/>
            </a:pPr>
            <a:r>
              <a:rPr lang="en-US" sz="2800" dirty="0">
                <a:solidFill>
                  <a:srgbClr val="212745"/>
                </a:solidFill>
                <a:latin typeface="Calibri"/>
                <a:ea typeface="Calibri"/>
                <a:cs typeface="Calibri"/>
                <a:sym typeface="Calibri"/>
              </a:rPr>
              <a:t>Restructure all the templates based on the new template schemes available.</a:t>
            </a:r>
            <a:endParaRPr sz="2800" dirty="0">
              <a:solidFill>
                <a:srgbClr val="21274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2400"/>
              <a:buFont typeface="Calibri"/>
              <a:buChar char="●"/>
            </a:pPr>
            <a:r>
              <a:rPr lang="en-US" sz="2800" dirty="0">
                <a:solidFill>
                  <a:srgbClr val="212745"/>
                </a:solidFill>
                <a:latin typeface="Calibri"/>
                <a:ea typeface="Calibri"/>
                <a:cs typeface="Calibri"/>
                <a:sym typeface="Calibri"/>
              </a:rPr>
              <a:t>Verify that the major codes in </a:t>
            </a:r>
            <a:r>
              <a:rPr lang="en-US" sz="2800" dirty="0" err="1">
                <a:solidFill>
                  <a:srgbClr val="212745"/>
                </a:solidFill>
                <a:latin typeface="Calibri"/>
                <a:ea typeface="Calibri"/>
                <a:cs typeface="Calibri"/>
                <a:sym typeface="Calibri"/>
              </a:rPr>
              <a:t>Degreeworks</a:t>
            </a:r>
            <a:r>
              <a:rPr lang="en-US" sz="2800" dirty="0">
                <a:solidFill>
                  <a:srgbClr val="212745"/>
                </a:solidFill>
                <a:latin typeface="Calibri"/>
                <a:ea typeface="Calibri"/>
                <a:cs typeface="Calibri"/>
                <a:sym typeface="Calibri"/>
              </a:rPr>
              <a:t> match the catalog</a:t>
            </a:r>
            <a:endParaRPr sz="2800" dirty="0">
              <a:solidFill>
                <a:srgbClr val="21274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2400"/>
              <a:buFont typeface="Calibri"/>
              <a:buChar char="●"/>
            </a:pPr>
            <a:r>
              <a:rPr lang="en-US" sz="2800" dirty="0">
                <a:solidFill>
                  <a:srgbClr val="212745"/>
                </a:solidFill>
                <a:latin typeface="Calibri"/>
                <a:ea typeface="Calibri"/>
                <a:cs typeface="Calibri"/>
                <a:sym typeface="Calibri"/>
              </a:rPr>
              <a:t>Verify code extracted from </a:t>
            </a:r>
            <a:r>
              <a:rPr lang="en-US" sz="2800" dirty="0" err="1">
                <a:solidFill>
                  <a:srgbClr val="212745"/>
                </a:solidFill>
                <a:latin typeface="Calibri"/>
                <a:ea typeface="Calibri"/>
                <a:cs typeface="Calibri"/>
                <a:sym typeface="Calibri"/>
              </a:rPr>
              <a:t>Degreeworks</a:t>
            </a:r>
            <a:r>
              <a:rPr lang="en-US" sz="2800" dirty="0">
                <a:solidFill>
                  <a:srgbClr val="212745"/>
                </a:solidFill>
                <a:latin typeface="Calibri"/>
                <a:ea typeface="Calibri"/>
                <a:cs typeface="Calibri"/>
                <a:sym typeface="Calibri"/>
              </a:rPr>
              <a:t> before updates to the MAP site</a:t>
            </a:r>
            <a:endParaRPr sz="2800" dirty="0">
              <a:solidFill>
                <a:srgbClr val="21274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0" algn="l" rtl="0">
              <a:spcBef>
                <a:spcPts val="440"/>
              </a:spcBef>
              <a:spcAft>
                <a:spcPts val="30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49"/>
          <p:cNvSpPr txBox="1"/>
          <p:nvPr/>
        </p:nvSpPr>
        <p:spPr>
          <a:xfrm>
            <a:off x="4914725" y="6395775"/>
            <a:ext cx="30000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CISOA/3CBG/4CUG 2019 CONFERENCE, GARDEN GROVE, CA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0"/>
          <p:cNvSpPr txBox="1">
            <a:spLocks noGrp="1"/>
          </p:cNvSpPr>
          <p:nvPr>
            <p:ph type="ftr" idx="11"/>
          </p:nvPr>
        </p:nvSpPr>
        <p:spPr>
          <a:xfrm>
            <a:off x="242960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CISOA/3CBG 2018 CONFERENCE, ONTARIO, CA</a:t>
            </a:r>
            <a:endParaRPr/>
          </a:p>
        </p:txBody>
      </p:sp>
      <p:sp>
        <p:nvSpPr>
          <p:cNvPr id="489" name="Google Shape;489;p50"/>
          <p:cNvSpPr txBox="1">
            <a:spLocks noGrp="1"/>
          </p:cNvSpPr>
          <p:nvPr>
            <p:ph type="ftr" idx="11"/>
          </p:nvPr>
        </p:nvSpPr>
        <p:spPr>
          <a:xfrm>
            <a:off x="70724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mtsac.edu/guided-pathways</a:t>
            </a:r>
            <a:endParaRPr/>
          </a:p>
        </p:txBody>
      </p:sp>
      <p:sp>
        <p:nvSpPr>
          <p:cNvPr id="490" name="Google Shape;490;p50"/>
          <p:cNvSpPr txBox="1"/>
          <p:nvPr/>
        </p:nvSpPr>
        <p:spPr>
          <a:xfrm>
            <a:off x="5221741" y="4135420"/>
            <a:ext cx="3569100" cy="14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/>
              <a:t>Matt Bidart</a:t>
            </a: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chemeClr val="dk1"/>
                </a:solidFill>
              </a:rPr>
              <a:t>Web Designer/Developer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</a:rPr>
              <a:t>Student Services | Guided Pathways | Title V</a:t>
            </a:r>
            <a:br>
              <a:rPr lang="en-US" sz="1200" dirty="0">
                <a:solidFill>
                  <a:schemeClr val="dk1"/>
                </a:solidFill>
              </a:rPr>
            </a:br>
            <a:r>
              <a:rPr lang="en-US" sz="1200" u="sng" dirty="0">
                <a:solidFill>
                  <a:schemeClr val="hlink"/>
                </a:solidFill>
                <a:hlinkClick r:id="rId3"/>
              </a:rPr>
              <a:t>mbidart@mtsac.edu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(909) 274-6224</a:t>
            </a:r>
            <a:endParaRPr sz="1200" dirty="0"/>
          </a:p>
        </p:txBody>
      </p:sp>
      <p:cxnSp>
        <p:nvCxnSpPr>
          <p:cNvPr id="492" name="Google Shape;492;p50"/>
          <p:cNvCxnSpPr/>
          <p:nvPr/>
        </p:nvCxnSpPr>
        <p:spPr>
          <a:xfrm>
            <a:off x="1474050" y="2470975"/>
            <a:ext cx="9243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3" name="Google Shape;493;p50"/>
          <p:cNvSpPr txBox="1"/>
          <p:nvPr/>
        </p:nvSpPr>
        <p:spPr>
          <a:xfrm>
            <a:off x="5221741" y="2539633"/>
            <a:ext cx="3569100" cy="14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/>
              <a:t>Chuong Tran</a:t>
            </a: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chemeClr val="dk1"/>
                </a:solidFill>
              </a:rPr>
              <a:t>Director Enterprise Application Systems</a:t>
            </a:r>
            <a:br>
              <a:rPr lang="en-US" sz="1200" dirty="0">
                <a:solidFill>
                  <a:schemeClr val="dk1"/>
                </a:solidFill>
              </a:rPr>
            </a:br>
            <a:r>
              <a:rPr lang="en-US" sz="1200" u="sng" dirty="0">
                <a:solidFill>
                  <a:schemeClr val="hlink"/>
                </a:solidFill>
                <a:hlinkClick r:id="rId4"/>
              </a:rPr>
              <a:t>ctran@mtsac.edu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(909) 274-5569</a:t>
            </a:r>
            <a:endParaRPr sz="1200" dirty="0"/>
          </a:p>
        </p:txBody>
      </p:sp>
      <p:sp>
        <p:nvSpPr>
          <p:cNvPr id="494" name="Google Shape;494;p50"/>
          <p:cNvSpPr txBox="1"/>
          <p:nvPr/>
        </p:nvSpPr>
        <p:spPr>
          <a:xfrm>
            <a:off x="1474050" y="4135420"/>
            <a:ext cx="3569100" cy="14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/>
              <a:t>Caron Gomes</a:t>
            </a: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chemeClr val="dk1"/>
                </a:solidFill>
              </a:rPr>
              <a:t>Systems Analyst/Programmer</a:t>
            </a:r>
            <a:br>
              <a:rPr lang="en-US" sz="1200" dirty="0">
                <a:solidFill>
                  <a:schemeClr val="dk1"/>
                </a:solidFill>
              </a:rPr>
            </a:br>
            <a:r>
              <a:rPr lang="en-US" sz="1200" u="sng" dirty="0">
                <a:solidFill>
                  <a:schemeClr val="hlink"/>
                </a:solidFill>
                <a:hlinkClick r:id="rId5"/>
              </a:rPr>
              <a:t>cgomes4@mtsac.edu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(909) 274-5840</a:t>
            </a:r>
            <a:endParaRPr sz="1200" dirty="0"/>
          </a:p>
        </p:txBody>
      </p:sp>
      <p:sp>
        <p:nvSpPr>
          <p:cNvPr id="495" name="Google Shape;495;p50"/>
          <p:cNvSpPr txBox="1"/>
          <p:nvPr/>
        </p:nvSpPr>
        <p:spPr>
          <a:xfrm>
            <a:off x="1474050" y="2604175"/>
            <a:ext cx="3569100" cy="14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/>
              <a:t>Sara Mestas</a:t>
            </a: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chemeClr val="dk1"/>
                </a:solidFill>
              </a:rPr>
              <a:t>Counselor</a:t>
            </a:r>
            <a:br>
              <a:rPr lang="en-US" sz="1200" dirty="0">
                <a:solidFill>
                  <a:schemeClr val="dk1"/>
                </a:solidFill>
              </a:rPr>
            </a:br>
            <a:r>
              <a:rPr lang="en-US" sz="1200" u="sng" dirty="0">
                <a:solidFill>
                  <a:schemeClr val="hlink"/>
                </a:solidFill>
                <a:hlinkClick r:id="rId6"/>
              </a:rPr>
              <a:t>smestas@mtsac.edu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(909) 274-6349</a:t>
            </a:r>
            <a:endParaRPr sz="1200" dirty="0"/>
          </a:p>
        </p:txBody>
      </p:sp>
      <p:sp>
        <p:nvSpPr>
          <p:cNvPr id="2" name="Rectangle 1"/>
          <p:cNvSpPr/>
          <p:nvPr/>
        </p:nvSpPr>
        <p:spPr>
          <a:xfrm>
            <a:off x="3401158" y="917005"/>
            <a:ext cx="538968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Questions?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0841" y="4355887"/>
            <a:ext cx="3219392" cy="1908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6"/>
          <p:cNvSpPr txBox="1">
            <a:spLocks noGrp="1"/>
          </p:cNvSpPr>
          <p:nvPr>
            <p:ph type="title"/>
          </p:nvPr>
        </p:nvSpPr>
        <p:spPr>
          <a:xfrm>
            <a:off x="330525" y="286601"/>
            <a:ext cx="10058400" cy="1182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/>
              <a:t>Session Agenda</a:t>
            </a:r>
            <a:endParaRPr sz="4500" b="1" dirty="0"/>
          </a:p>
        </p:txBody>
      </p:sp>
      <p:sp>
        <p:nvSpPr>
          <p:cNvPr id="140" name="Google Shape;140;p16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200"/>
              </a:spcAft>
              <a:buNone/>
            </a:pPr>
            <a:endParaRPr/>
          </a:p>
        </p:txBody>
      </p:sp>
      <p:sp>
        <p:nvSpPr>
          <p:cNvPr id="141" name="Google Shape;141;p16"/>
          <p:cNvSpPr txBox="1"/>
          <p:nvPr/>
        </p:nvSpPr>
        <p:spPr>
          <a:xfrm>
            <a:off x="638950" y="1845725"/>
            <a:ext cx="10516800" cy="43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●"/>
            </a:pPr>
            <a:r>
              <a:rPr lang="en-US" sz="3000" dirty="0" smtClean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Introductions (Sara)</a:t>
            </a:r>
            <a:endParaRPr sz="3000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000"/>
              <a:buFont typeface="Calibri"/>
              <a:buChar char="●"/>
            </a:pPr>
            <a:r>
              <a:rPr lang="en-US" sz="3000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Guided </a:t>
            </a:r>
            <a:r>
              <a:rPr lang="en-US" sz="3000" dirty="0" smtClean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Pathways (Sara)</a:t>
            </a:r>
            <a:endParaRPr sz="3000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●"/>
            </a:pPr>
            <a:r>
              <a:rPr lang="en-US" sz="3000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Program Mapping &amp; Creating Templates in Degree Works (Sara)</a:t>
            </a:r>
            <a:endParaRPr sz="3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●"/>
            </a:pPr>
            <a:r>
              <a:rPr lang="en-US" sz="3000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Programming for Guided Pathways website (Chuong)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 sz="3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●"/>
            </a:pPr>
            <a:r>
              <a:rPr lang="en-US" sz="3000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Web Design for Guided Pathways website (Matt)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 sz="3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●"/>
            </a:pPr>
            <a:r>
              <a:rPr lang="en-US" sz="3000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Corrections (Caron)</a:t>
            </a:r>
            <a:endParaRPr sz="3000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000"/>
              <a:buFont typeface="Calibri"/>
              <a:buChar char="●"/>
            </a:pPr>
            <a:r>
              <a:rPr lang="en-US" sz="3000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Questions? (All)</a:t>
            </a:r>
            <a:endParaRPr sz="3000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6"/>
          <p:cNvSpPr txBox="1"/>
          <p:nvPr/>
        </p:nvSpPr>
        <p:spPr>
          <a:xfrm>
            <a:off x="4397350" y="6421675"/>
            <a:ext cx="30000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CISOA/3CBG/4CUG 2019 CONFERENCE, GARDEN GROVE, CA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7"/>
          <p:cNvSpPr txBox="1">
            <a:spLocks noGrp="1"/>
          </p:cNvSpPr>
          <p:nvPr>
            <p:ph type="title"/>
          </p:nvPr>
        </p:nvSpPr>
        <p:spPr>
          <a:xfrm>
            <a:off x="494380" y="286603"/>
            <a:ext cx="10058400" cy="1450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/>
              <a:t>Why This Presentation?</a:t>
            </a:r>
            <a:r>
              <a:rPr lang="en-US" sz="4500"/>
              <a:t>	</a:t>
            </a:r>
            <a:endParaRPr sz="4500"/>
          </a:p>
        </p:txBody>
      </p:sp>
      <p:sp>
        <p:nvSpPr>
          <p:cNvPr id="149" name="Google Shape;149;p17"/>
          <p:cNvSpPr txBox="1">
            <a:spLocks noGrp="1"/>
          </p:cNvSpPr>
          <p:nvPr>
            <p:ph type="body" idx="1"/>
          </p:nvPr>
        </p:nvSpPr>
        <p:spPr>
          <a:xfrm>
            <a:off x="494380" y="1737409"/>
            <a:ext cx="4937700" cy="40233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Autofit/>
          </a:bodyPr>
          <a:lstStyle/>
          <a:p>
            <a:pPr marL="457200" lvl="0" indent="-419100" algn="l" rtl="0">
              <a:spcBef>
                <a:spcPts val="1200"/>
              </a:spcBef>
              <a:spcAft>
                <a:spcPts val="0"/>
              </a:spcAft>
              <a:buSzPts val="3000"/>
              <a:buChar char="●"/>
            </a:pPr>
            <a:r>
              <a:rPr lang="en-US" sz="3600" dirty="0"/>
              <a:t>Many legislative efforts in a short timeframe</a:t>
            </a:r>
            <a:endParaRPr sz="36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600" dirty="0"/>
              <a:t>Lots of change</a:t>
            </a:r>
            <a:endParaRPr sz="36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600" dirty="0"/>
              <a:t>Chaotic, learning new systems adds to strain</a:t>
            </a:r>
            <a:endParaRPr sz="3600" dirty="0"/>
          </a:p>
          <a:p>
            <a:pPr marL="457200" lvl="0" indent="0" algn="l" rtl="0">
              <a:spcBef>
                <a:spcPts val="1200"/>
              </a:spcBef>
              <a:spcAft>
                <a:spcPts val="200"/>
              </a:spcAft>
              <a:buNone/>
            </a:pPr>
            <a:endParaRPr sz="3000" dirty="0"/>
          </a:p>
        </p:txBody>
      </p:sp>
      <p:pic>
        <p:nvPicPr>
          <p:cNvPr id="150" name="Google Shape;15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5449" y="1737391"/>
            <a:ext cx="6045942" cy="402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7"/>
          <p:cNvSpPr txBox="1"/>
          <p:nvPr/>
        </p:nvSpPr>
        <p:spPr>
          <a:xfrm>
            <a:off x="4858450" y="6421075"/>
            <a:ext cx="3387600" cy="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CISOA/3CBG/4CUG 2019 CONFERENCE, GARDEN GROVE, CA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8"/>
          <p:cNvSpPr txBox="1">
            <a:spLocks noGrp="1"/>
          </p:cNvSpPr>
          <p:nvPr>
            <p:ph type="title"/>
          </p:nvPr>
        </p:nvSpPr>
        <p:spPr>
          <a:xfrm>
            <a:off x="7203750" y="724650"/>
            <a:ext cx="4672500" cy="929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/>
              <a:t>Guided Pathways</a:t>
            </a:r>
            <a:endParaRPr sz="4500" b="1"/>
          </a:p>
        </p:txBody>
      </p:sp>
      <p:pic>
        <p:nvPicPr>
          <p:cNvPr id="158" name="Google Shape;15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103" y="523687"/>
            <a:ext cx="6977650" cy="540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8475" y="2160375"/>
            <a:ext cx="5233525" cy="148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8"/>
          <p:cNvSpPr/>
          <p:nvPr/>
        </p:nvSpPr>
        <p:spPr>
          <a:xfrm rot="3114463">
            <a:off x="6757621" y="1568961"/>
            <a:ext cx="728446" cy="627803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8"/>
          <p:cNvSpPr txBox="1"/>
          <p:nvPr/>
        </p:nvSpPr>
        <p:spPr>
          <a:xfrm>
            <a:off x="4858425" y="6382075"/>
            <a:ext cx="30000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CISOA/3CBG/4CUG 2019 CONFERENCE, GARDEN GROVE, CA</a:t>
            </a:r>
            <a:endParaRPr/>
          </a:p>
        </p:txBody>
      </p:sp>
      <p:sp>
        <p:nvSpPr>
          <p:cNvPr id="162" name="Google Shape;162;p18"/>
          <p:cNvSpPr txBox="1"/>
          <p:nvPr/>
        </p:nvSpPr>
        <p:spPr>
          <a:xfrm>
            <a:off x="7472150" y="4094325"/>
            <a:ext cx="4582104" cy="18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At Mt. SAC: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MAP workshops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Marketing tool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Connect programs across the College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Use for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career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&amp; major clusters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9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/>
              <a:t>Degree Works Templates</a:t>
            </a:r>
            <a:endParaRPr sz="4500" b="1" dirty="0"/>
          </a:p>
        </p:txBody>
      </p:sp>
      <p:sp>
        <p:nvSpPr>
          <p:cNvPr id="169" name="Google Shape;169;p19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800" dirty="0"/>
              <a:t>Steps to pathways implementation:</a:t>
            </a:r>
            <a:endParaRPr sz="2800"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2800" dirty="0"/>
              <a:t>Created a template for all pathway maps- almost 400!</a:t>
            </a:r>
            <a:endParaRPr sz="2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2800" dirty="0"/>
              <a:t>Created “dummy” courses in Banner system for GE areas where a specific course is not necessary</a:t>
            </a:r>
            <a:endParaRPr sz="2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2800" dirty="0"/>
              <a:t>Use choice and placeholder options to add detail  </a:t>
            </a:r>
            <a:endParaRPr sz="2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2800" dirty="0"/>
              <a:t>Ability to </a:t>
            </a:r>
            <a:r>
              <a:rPr lang="en-US" sz="2800" dirty="0" smtClean="0"/>
              <a:t>audit </a:t>
            </a:r>
            <a:r>
              <a:rPr lang="en-US" sz="2800" dirty="0"/>
              <a:t>maps to catalog to ensure that requirements are met based on catalog, update as needed</a:t>
            </a:r>
            <a:endParaRPr sz="2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2800" dirty="0"/>
              <a:t>Students can access maps through Degree Works as well as Mt. SAC Guided Pathways website</a:t>
            </a:r>
            <a:endParaRPr sz="2800" dirty="0"/>
          </a:p>
          <a:p>
            <a:pPr marL="0" lvl="0" indent="0" algn="l" rtl="0">
              <a:spcBef>
                <a:spcPts val="1200"/>
              </a:spcBef>
              <a:spcAft>
                <a:spcPts val="200"/>
              </a:spcAft>
              <a:buNone/>
            </a:pPr>
            <a:endParaRPr dirty="0"/>
          </a:p>
        </p:txBody>
      </p:sp>
      <p:sp>
        <p:nvSpPr>
          <p:cNvPr id="170" name="Google Shape;170;p19"/>
          <p:cNvSpPr txBox="1"/>
          <p:nvPr/>
        </p:nvSpPr>
        <p:spPr>
          <a:xfrm>
            <a:off x="4244975" y="6505000"/>
            <a:ext cx="3264000" cy="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CISOA/3CBG/4CUG 2019 CONFERENCE, GARDEN GROVE, CA</a:t>
            </a:r>
            <a:r>
              <a:rPr lang="en-US"/>
              <a:t/>
            </a:r>
            <a:br>
              <a:rPr lang="en-US"/>
            </a:b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"/>
          <p:cNvSpPr txBox="1">
            <a:spLocks noGrp="1"/>
          </p:cNvSpPr>
          <p:nvPr>
            <p:ph type="title"/>
          </p:nvPr>
        </p:nvSpPr>
        <p:spPr>
          <a:xfrm>
            <a:off x="-1" y="0"/>
            <a:ext cx="7631723" cy="9795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/>
              <a:t>Locating Pathways MAPS</a:t>
            </a:r>
            <a:endParaRPr sz="4500" b="1" dirty="0"/>
          </a:p>
        </p:txBody>
      </p:sp>
      <p:pic>
        <p:nvPicPr>
          <p:cNvPr id="177" name="Google Shape;17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04635"/>
            <a:ext cx="12191996" cy="1342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913" y="1152362"/>
            <a:ext cx="8598482" cy="3579424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0"/>
          <p:cNvSpPr txBox="1"/>
          <p:nvPr/>
        </p:nvSpPr>
        <p:spPr>
          <a:xfrm>
            <a:off x="9219350" y="2198100"/>
            <a:ext cx="2587500" cy="24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College-wide access (students, faculty, staff, administrators- anyone with Mt. SAC portal access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0"/>
          <p:cNvSpPr/>
          <p:nvPr/>
        </p:nvSpPr>
        <p:spPr>
          <a:xfrm>
            <a:off x="8515975" y="3228000"/>
            <a:ext cx="435300" cy="402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0"/>
          <p:cNvSpPr txBox="1"/>
          <p:nvPr/>
        </p:nvSpPr>
        <p:spPr>
          <a:xfrm>
            <a:off x="4358200" y="64732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CISOA/3CBG/4CUG 2019 CONFERENCE, GARDEN GROVE, CA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1"/>
          <p:cNvSpPr txBox="1">
            <a:spLocks noGrp="1"/>
          </p:cNvSpPr>
          <p:nvPr>
            <p:ph type="title"/>
          </p:nvPr>
        </p:nvSpPr>
        <p:spPr>
          <a:xfrm>
            <a:off x="278568" y="0"/>
            <a:ext cx="9064864" cy="1257372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/>
              <a:t>Degree Works Template Page</a:t>
            </a:r>
            <a:endParaRPr sz="4500" b="1" dirty="0"/>
          </a:p>
        </p:txBody>
      </p:sp>
      <p:sp>
        <p:nvSpPr>
          <p:cNvPr id="188" name="Google Shape;188;p21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200"/>
              </a:spcAft>
              <a:buNone/>
            </a:pPr>
            <a:endParaRPr/>
          </a:p>
        </p:txBody>
      </p:sp>
      <p:pic>
        <p:nvPicPr>
          <p:cNvPr id="189" name="Google Shape;18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74646"/>
            <a:ext cx="12191996" cy="4965456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1"/>
          <p:cNvSpPr txBox="1"/>
          <p:nvPr/>
        </p:nvSpPr>
        <p:spPr>
          <a:xfrm>
            <a:off x="0" y="6340100"/>
            <a:ext cx="30000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CISOA/3CBG 2018 CONFERENCE, ONTARIO, CA</a:t>
            </a:r>
            <a:endParaRPr/>
          </a:p>
        </p:txBody>
      </p:sp>
      <p:sp>
        <p:nvSpPr>
          <p:cNvPr id="191" name="Google Shape;191;p21"/>
          <p:cNvSpPr txBox="1"/>
          <p:nvPr/>
        </p:nvSpPr>
        <p:spPr>
          <a:xfrm>
            <a:off x="4811000" y="64712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CISOA/3CBG/4CUG 2019 CONFERENCE, GARDEN GROVE, CA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rgbClr val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1421</Words>
  <Application>Microsoft Office PowerPoint</Application>
  <PresentationFormat>Widescreen</PresentationFormat>
  <Paragraphs>272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Trebuchet MS</vt:lpstr>
      <vt:lpstr>Retrospect</vt:lpstr>
      <vt:lpstr>Maximizing Current Technology in Guided Pathways Using DegreeWorks Templates</vt:lpstr>
      <vt:lpstr>PowerPoint Presentation</vt:lpstr>
      <vt:lpstr>Session Abstract</vt:lpstr>
      <vt:lpstr>Session Agenda</vt:lpstr>
      <vt:lpstr>Why This Presentation? </vt:lpstr>
      <vt:lpstr>Guided Pathways</vt:lpstr>
      <vt:lpstr>Degree Works Templates</vt:lpstr>
      <vt:lpstr>Locating Pathways MAPS</vt:lpstr>
      <vt:lpstr>Degree Works Template Page</vt:lpstr>
      <vt:lpstr>Guided Pathways Website</vt:lpstr>
      <vt:lpstr>How to Make Use of Existing Degree Works Templates for the Guided Pathways Project</vt:lpstr>
      <vt:lpstr>Templates Not Uniquely Identified by Banner Codes   </vt:lpstr>
      <vt:lpstr>Solution </vt:lpstr>
      <vt:lpstr>    Complex Tables Structure</vt:lpstr>
      <vt:lpstr>    Complex Tables Structure</vt:lpstr>
      <vt:lpstr>PowerPoint Presentation</vt:lpstr>
      <vt:lpstr>PowerPoint Presentation</vt:lpstr>
      <vt:lpstr>Technical Challenges</vt:lpstr>
      <vt:lpstr>Convert Data to XML Format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Maximizing Current Technology in Guided Pathways Using DegreeWorks Templates</dc:title>
  <dc:creator>Gomes, Caron P.</dc:creator>
  <cp:lastModifiedBy>Sampat, Michelle</cp:lastModifiedBy>
  <cp:revision>7</cp:revision>
  <dcterms:modified xsi:type="dcterms:W3CDTF">2019-06-04T15:35:09Z</dcterms:modified>
</cp:coreProperties>
</file>