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345" r:id="rId3"/>
    <p:sldId id="350" r:id="rId4"/>
    <p:sldId id="335" r:id="rId5"/>
    <p:sldId id="396" r:id="rId6"/>
    <p:sldId id="397" r:id="rId7"/>
    <p:sldId id="352" r:id="rId8"/>
    <p:sldId id="337" r:id="rId9"/>
    <p:sldId id="338" r:id="rId10"/>
    <p:sldId id="341" r:id="rId11"/>
    <p:sldId id="342" r:id="rId12"/>
    <p:sldId id="343" r:id="rId13"/>
    <p:sldId id="398" r:id="rId14"/>
    <p:sldId id="399" r:id="rId15"/>
    <p:sldId id="400" r:id="rId16"/>
    <p:sldId id="331"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 id="4" name="Suarez, Pedro L." initials="SPL" lastIdx="2" clrIdx="3">
    <p:extLst>
      <p:ext uri="{19B8F6BF-5375-455C-9EA6-DF929625EA0E}">
        <p15:presenceInfo xmlns:p15="http://schemas.microsoft.com/office/powerpoint/2012/main" userId="S-1-5-21-3103666036-478339142-1459999382-567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00"/>
    <a:srgbClr val="E2AC00"/>
    <a:srgbClr val="84282C"/>
    <a:srgbClr val="D7D7D7"/>
    <a:srgbClr val="B83B1D"/>
    <a:srgbClr val="D83B01"/>
    <a:srgbClr val="C8C8C8"/>
    <a:srgbClr val="DD462F"/>
    <a:srgbClr val="0078D7"/>
    <a:srgbClr val="9BC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14" autoAdjust="0"/>
  </p:normalViewPr>
  <p:slideViewPr>
    <p:cSldViewPr snapToGrid="0">
      <p:cViewPr varScale="1">
        <p:scale>
          <a:sx n="115" d="100"/>
          <a:sy n="115" d="100"/>
        </p:scale>
        <p:origin x="43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80680FBE-A8DF-4758-9AC4-3A9E1039168F}" type="datetimeFigureOut">
              <a:rPr lang="en-US" smtClean="0"/>
              <a:t>3/7/2018</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EC13577B-6902-467D-A26C-08A0DD5E4E03}" type="datetimeFigureOut">
              <a:rPr lang="en-US" smtClean="0"/>
              <a:t>3/7/2018</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138147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64985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399968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250889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2837901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141543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282407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50155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a:t>
            </a:r>
            <a:r>
              <a:rPr lang="en-US" baseline="0" dirty="0" smtClean="0"/>
              <a:t> is this what everyone else that isn’t intimately working on PIE will see? When I log in, I see two different start buttons. Will the user get confused by this??</a:t>
            </a:r>
          </a:p>
          <a:p>
            <a:r>
              <a:rPr lang="en-US" baseline="0" dirty="0" smtClean="0"/>
              <a:t>** we have the same login structure for the regular PIE input, I can put a screenshot of both and tell them to choose the green one etc.</a:t>
            </a:r>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56757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7104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404714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62707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170266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143163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1182712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smtClean="0"/>
              <a:t>Click to edit Master title style</a:t>
            </a:r>
            <a:endParaRPr lang="en-US" dirty="0"/>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Tree>
    <p:extLst>
      <p:ext uri="{BB962C8B-B14F-4D97-AF65-F5344CB8AC3E}">
        <p14:creationId xmlns:p14="http://schemas.microsoft.com/office/powerpoint/2010/main" val="171854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DA907-BFD3-49E2-B4CA-D28C3110B17D}" type="datetime1">
              <a:rPr lang="en-US" smtClean="0"/>
              <a:t>3/7/2018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5C126-60B3-47F8-9743-CD99BBC2BA6F}" type="datetime1">
              <a:rPr lang="en-US" smtClean="0"/>
              <a:t>3/7/2018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05A95815-345B-450C-ABB0-59F17AAF06BC}" type="datetime1">
              <a:rPr lang="en-US" smtClean="0"/>
              <a:t>3/7/2018</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678DCE-CE00-4BC2-B083-F4E4A6089851}" type="datetime1">
              <a:rPr lang="en-US" smtClean="0"/>
              <a:t>3/7/2018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3F327-DBFE-4B63-A290-64463BB06941}" type="datetime1">
              <a:rPr lang="en-US" smtClean="0"/>
              <a:t>3/7/2018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8DCBA-18A7-4B26-BCA3-F0C93DBD0D04}" type="datetime1">
              <a:rPr lang="en-US" smtClean="0"/>
              <a:t>3/7/2018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smtClean="0"/>
              <a:t>Click to edit Master title style</a:t>
            </a:r>
            <a:endParaRPr lang="en-US"/>
          </a:p>
        </p:txBody>
      </p:sp>
    </p:spTree>
    <p:extLst>
      <p:ext uri="{BB962C8B-B14F-4D97-AF65-F5344CB8AC3E}">
        <p14:creationId xmlns:p14="http://schemas.microsoft.com/office/powerpoint/2010/main" val="132874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1904886-E09C-4E54-888E-9996D0E331DD}" type="datetime1">
              <a:rPr lang="en-US" smtClean="0"/>
              <a:t>3/7/2018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E77ED-3705-4549-9B84-F88C7ADFA4D2}" type="datetime1">
              <a:rPr lang="en-US" smtClean="0"/>
              <a:t>3/7/2018</a:t>
            </a:fld>
            <a:endParaRPr lang="en-US"/>
          </a:p>
        </p:txBody>
      </p:sp>
      <p:sp>
        <p:nvSpPr>
          <p:cNvPr id="3" name="Footer Placeholder 2"/>
          <p:cNvSpPr>
            <a:spLocks noGrp="1"/>
          </p:cNvSpPr>
          <p:nvPr>
            <p:ph type="ftr" sz="quarter" idx="11"/>
          </p:nvPr>
        </p:nvSpPr>
        <p:spPr/>
        <p:txBody>
          <a:bodyPr/>
          <a:lstStyle/>
          <a:p>
            <a:r>
              <a:rPr lang="en-US" smtClean="0"/>
              <a:t>Add a footer</a:t>
            </a:r>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57612A-A686-42DD-A66E-EE246F29E575}" type="datetime1">
              <a:rPr lang="en-US" smtClean="0"/>
              <a:t>3/7/2018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CA8963-C911-433D-8DB7-892202FAB7E8}" type="datetime1">
              <a:rPr lang="en-US" smtClean="0"/>
              <a:t>3/7/2018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D0403EA6-EB48-4390-B870-7D8E4A85664A}" type="datetime1">
              <a:rPr lang="en-US" smtClean="0"/>
              <a:t>3/7/2018</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mailto:mchen@mtsac.edu" TargetMode="External"/><Relationship Id="rId3" Type="http://schemas.openxmlformats.org/officeDocument/2006/relationships/image" Target="../media/image19.png"/><Relationship Id="rId7" Type="http://schemas.openxmlformats.org/officeDocument/2006/relationships/hyperlink" Target="mailto:msampat@mtsac.edu"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mailto:psuarez7@mtsac.edu" TargetMode="External"/><Relationship Id="rId5" Type="http://schemas.openxmlformats.org/officeDocument/2006/relationships/hyperlink" Target="http://www.mtsac.edu/pie" TargetMode="External"/><Relationship Id="rId4" Type="http://schemas.openxmlformats.org/officeDocument/2006/relationships/image" Target="../media/image20.jpeg"/><Relationship Id="rId9" Type="http://schemas.openxmlformats.org/officeDocument/2006/relationships/hyperlink" Target="mailto:bmcneice-stallard@mtsa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235569" y="4561491"/>
            <a:ext cx="8956431" cy="1375034"/>
          </a:xfrm>
        </p:spPr>
        <p:txBody>
          <a:bodyPr>
            <a:normAutofit fontScale="90000"/>
          </a:bodyPr>
          <a:lstStyle/>
          <a:p>
            <a:r>
              <a:rPr lang="en-US" sz="6000" b="1" dirty="0" smtClean="0">
                <a:latin typeface="Calibri" panose="020F0502020204030204" pitchFamily="34" charset="0"/>
              </a:rPr>
              <a:t>P</a:t>
            </a:r>
            <a:r>
              <a:rPr lang="en-US" sz="4800" dirty="0" smtClean="0">
                <a:latin typeface="Calibri" panose="020F0502020204030204" pitchFamily="34" charset="0"/>
              </a:rPr>
              <a:t>lanning for </a:t>
            </a:r>
            <a:r>
              <a:rPr lang="en-US" sz="6000" b="1" dirty="0" smtClean="0">
                <a:latin typeface="Calibri" panose="020F0502020204030204" pitchFamily="34" charset="0"/>
              </a:rPr>
              <a:t>I</a:t>
            </a:r>
            <a:r>
              <a:rPr lang="en-US" sz="4800" dirty="0" smtClean="0">
                <a:latin typeface="Calibri" panose="020F0502020204030204" pitchFamily="34" charset="0"/>
              </a:rPr>
              <a:t>nstitutional </a:t>
            </a:r>
            <a:r>
              <a:rPr lang="en-US" sz="6000" b="1" dirty="0" smtClean="0">
                <a:latin typeface="Calibri" panose="020F0502020204030204" pitchFamily="34" charset="0"/>
              </a:rPr>
              <a:t>E</a:t>
            </a:r>
            <a:r>
              <a:rPr lang="en-US" sz="4800" dirty="0" smtClean="0">
                <a:latin typeface="Calibri" panose="020F0502020204030204" pitchFamily="34" charset="0"/>
              </a:rPr>
              <a:t>ffectiveness</a:t>
            </a:r>
            <a:br>
              <a:rPr lang="en-US" sz="4800" dirty="0" smtClean="0">
                <a:latin typeface="Calibri" panose="020F0502020204030204" pitchFamily="34" charset="0"/>
              </a:rPr>
            </a:br>
            <a:r>
              <a:rPr lang="en-US" sz="4800" b="1" dirty="0" smtClean="0">
                <a:latin typeface="Calibri" panose="020F0502020204030204" pitchFamily="34" charset="0"/>
              </a:rPr>
              <a:t>Data Review</a:t>
            </a:r>
            <a:endParaRPr lang="en-US" sz="4800" b="1" dirty="0">
              <a:solidFill>
                <a:schemeClr val="bg1"/>
              </a:solidFill>
              <a:latin typeface="Calibri" panose="020F0502020204030204" pitchFamily="34" charset="0"/>
            </a:endParaRPr>
          </a:p>
        </p:txBody>
      </p:sp>
      <p:sp>
        <p:nvSpPr>
          <p:cNvPr id="4" name="Text Placeholder 2"/>
          <p:cNvSpPr>
            <a:spLocks noGrp="1"/>
          </p:cNvSpPr>
          <p:nvPr>
            <p:ph type="body" idx="1"/>
          </p:nvPr>
        </p:nvSpPr>
        <p:spPr>
          <a:xfrm>
            <a:off x="9802446" y="5707925"/>
            <a:ext cx="2389554" cy="457200"/>
          </a:xfrm>
        </p:spPr>
        <p:txBody>
          <a:bodyPr anchor="b">
            <a:normAutofit lnSpcReduction="10000"/>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0" dirty="0" smtClean="0"/>
              <a:t>2018 User Guide</a:t>
            </a: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By Year and Ethnicity</a:t>
            </a:r>
            <a:endParaRPr lang="en-US" b="1" dirty="0">
              <a:solidFill>
                <a:schemeClr val="tx1"/>
              </a:solidFill>
            </a:endParaRPr>
          </a:p>
        </p:txBody>
      </p:sp>
      <p:pic>
        <p:nvPicPr>
          <p:cNvPr id="8" name="Picture 7"/>
          <p:cNvPicPr>
            <a:picLocks noChangeAspect="1"/>
          </p:cNvPicPr>
          <p:nvPr/>
        </p:nvPicPr>
        <p:blipFill>
          <a:blip r:embed="rId3"/>
          <a:stretch>
            <a:fillRect/>
          </a:stretch>
        </p:blipFill>
        <p:spPr>
          <a:xfrm>
            <a:off x="7886333" y="1939098"/>
            <a:ext cx="4103824" cy="4427613"/>
          </a:xfrm>
          <a:prstGeom prst="rect">
            <a:avLst/>
          </a:prstGeom>
        </p:spPr>
      </p:pic>
      <p:pic>
        <p:nvPicPr>
          <p:cNvPr id="2" name="Picture 1"/>
          <p:cNvPicPr>
            <a:picLocks noChangeAspect="1"/>
          </p:cNvPicPr>
          <p:nvPr/>
        </p:nvPicPr>
        <p:blipFill>
          <a:blip r:embed="rId4"/>
          <a:stretch>
            <a:fillRect/>
          </a:stretch>
        </p:blipFill>
        <p:spPr>
          <a:xfrm>
            <a:off x="1494139" y="1930306"/>
            <a:ext cx="6392194" cy="4420699"/>
          </a:xfrm>
          <a:prstGeom prst="rect">
            <a:avLst/>
          </a:prstGeom>
        </p:spPr>
      </p:pic>
      <p:cxnSp>
        <p:nvCxnSpPr>
          <p:cNvPr id="10" name="Straight Arrow Connector 9"/>
          <p:cNvCxnSpPr/>
          <p:nvPr/>
        </p:nvCxnSpPr>
        <p:spPr>
          <a:xfrm flipH="1" flipV="1">
            <a:off x="6365631" y="2352565"/>
            <a:ext cx="2751992" cy="132764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806601" y="3469335"/>
            <a:ext cx="3315059" cy="212366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next tab displays </a:t>
            </a:r>
            <a:r>
              <a:rPr lang="en-US" sz="2400" b="1" dirty="0" smtClean="0">
                <a:solidFill>
                  <a:schemeClr val="tx1"/>
                </a:solidFill>
              </a:rPr>
              <a:t>Success </a:t>
            </a:r>
            <a:r>
              <a:rPr lang="en-US" sz="2400" b="1" dirty="0">
                <a:solidFill>
                  <a:schemeClr val="tx1"/>
                </a:solidFill>
              </a:rPr>
              <a:t>by </a:t>
            </a:r>
            <a:r>
              <a:rPr lang="en-US" sz="2400" b="1" dirty="0" smtClean="0">
                <a:solidFill>
                  <a:schemeClr val="tx1"/>
                </a:solidFill>
              </a:rPr>
              <a:t>Ethnicity</a:t>
            </a:r>
            <a:r>
              <a:rPr lang="en-US" sz="2400" dirty="0">
                <a:solidFill>
                  <a:schemeClr val="tx1"/>
                </a:solidFill>
              </a:rPr>
              <a:t>.  Select </a:t>
            </a:r>
            <a:r>
              <a:rPr lang="en-US" sz="2400" b="1" dirty="0" smtClean="0">
                <a:solidFill>
                  <a:schemeClr val="tx1"/>
                </a:solidFill>
              </a:rPr>
              <a:t>Division</a:t>
            </a:r>
            <a:r>
              <a:rPr lang="en-US" sz="2400" dirty="0">
                <a:solidFill>
                  <a:schemeClr val="tx1"/>
                </a:solidFill>
              </a:rPr>
              <a:t>, </a:t>
            </a:r>
            <a:r>
              <a:rPr lang="en-US" sz="2400" b="1" dirty="0" smtClean="0">
                <a:solidFill>
                  <a:schemeClr val="tx1"/>
                </a:solidFill>
              </a:rPr>
              <a:t>Unit</a:t>
            </a:r>
            <a:r>
              <a:rPr lang="en-US" sz="2400" dirty="0">
                <a:solidFill>
                  <a:schemeClr val="tx1"/>
                </a:solidFill>
              </a:rPr>
              <a:t>, and </a:t>
            </a:r>
            <a:r>
              <a:rPr lang="en-US" sz="2400" b="1" dirty="0">
                <a:solidFill>
                  <a:schemeClr val="tx1"/>
                </a:solidFill>
              </a:rPr>
              <a:t>E</a:t>
            </a:r>
            <a:r>
              <a:rPr lang="en-US" sz="2400" b="1" dirty="0" smtClean="0">
                <a:solidFill>
                  <a:schemeClr val="tx1"/>
                </a:solidFill>
              </a:rPr>
              <a:t>thnicity</a:t>
            </a:r>
            <a:r>
              <a:rPr lang="en-US" sz="2400" dirty="0" smtClean="0">
                <a:solidFill>
                  <a:schemeClr val="tx1"/>
                </a:solidFill>
              </a:rPr>
              <a:t> </a:t>
            </a:r>
            <a:r>
              <a:rPr lang="en-US" sz="2400" dirty="0">
                <a:solidFill>
                  <a:schemeClr val="tx1"/>
                </a:solidFill>
              </a:rPr>
              <a:t>for </a:t>
            </a:r>
            <a:r>
              <a:rPr lang="en-US" sz="2400" dirty="0" smtClean="0">
                <a:solidFill>
                  <a:schemeClr val="tx1"/>
                </a:solidFill>
              </a:rPr>
              <a:t>a specific ethnic category</a:t>
            </a:r>
            <a:endParaRPr lang="en-US" sz="2400" dirty="0">
              <a:solidFill>
                <a:schemeClr val="tx1"/>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pPr/>
              <a:t>10</a:t>
            </a:fld>
            <a:endParaRPr lang="en-US" dirty="0"/>
          </a:p>
        </p:txBody>
      </p:sp>
    </p:spTree>
    <p:extLst>
      <p:ext uri="{BB962C8B-B14F-4D97-AF65-F5344CB8AC3E}">
        <p14:creationId xmlns:p14="http://schemas.microsoft.com/office/powerpoint/2010/main" val="3434852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0832" y="1341221"/>
            <a:ext cx="6438774" cy="4427613"/>
          </a:xfrm>
          <a:prstGeom prst="rect">
            <a:avLst/>
          </a:prstGeom>
        </p:spPr>
      </p:pic>
      <p:pic>
        <p:nvPicPr>
          <p:cNvPr id="8" name="Picture 7"/>
          <p:cNvPicPr>
            <a:picLocks noChangeAspect="1"/>
          </p:cNvPicPr>
          <p:nvPr/>
        </p:nvPicPr>
        <p:blipFill>
          <a:blip r:embed="rId4"/>
          <a:stretch>
            <a:fillRect/>
          </a:stretch>
        </p:blipFill>
        <p:spPr>
          <a:xfrm>
            <a:off x="7852995" y="1350013"/>
            <a:ext cx="4103824" cy="4427613"/>
          </a:xfrm>
          <a:prstGeom prst="rect">
            <a:avLst/>
          </a:prstGeom>
        </p:spPr>
      </p:pic>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By Term/ Age Group</a:t>
            </a:r>
            <a:endParaRPr lang="en-US" b="1" dirty="0">
              <a:solidFill>
                <a:schemeClr val="tx1"/>
              </a:solidFill>
            </a:endParaRPr>
          </a:p>
        </p:txBody>
      </p:sp>
      <p:cxnSp>
        <p:nvCxnSpPr>
          <p:cNvPr id="10" name="Straight Arrow Connector 9"/>
          <p:cNvCxnSpPr/>
          <p:nvPr/>
        </p:nvCxnSpPr>
        <p:spPr>
          <a:xfrm flipH="1" flipV="1">
            <a:off x="7426028" y="1771685"/>
            <a:ext cx="1688123" cy="124850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874936" y="2615389"/>
            <a:ext cx="3079878" cy="212366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In the Term by Age Group Tab, students’ success rate by term and student age group is </a:t>
            </a:r>
            <a:r>
              <a:rPr lang="en-US" sz="2400" dirty="0" smtClean="0">
                <a:solidFill>
                  <a:schemeClr val="tx1"/>
                </a:solidFill>
              </a:rPr>
              <a:t>displayed</a:t>
            </a:r>
            <a:endParaRPr lang="en-US" sz="2400" dirty="0">
              <a:solidFill>
                <a:schemeClr val="tx1"/>
              </a:solidFill>
            </a:endParaRPr>
          </a:p>
        </p:txBody>
      </p:sp>
      <p:pic>
        <p:nvPicPr>
          <p:cNvPr id="7" name="Picture 6"/>
          <p:cNvPicPr>
            <a:picLocks noChangeAspect="1"/>
          </p:cNvPicPr>
          <p:nvPr/>
        </p:nvPicPr>
        <p:blipFill>
          <a:blip r:embed="rId5"/>
          <a:stretch>
            <a:fillRect/>
          </a:stretch>
        </p:blipFill>
        <p:spPr>
          <a:xfrm>
            <a:off x="2215660" y="6103596"/>
            <a:ext cx="5275385" cy="646146"/>
          </a:xfrm>
          <a:prstGeom prst="rect">
            <a:avLst/>
          </a:prstGeom>
        </p:spPr>
      </p:pic>
      <p:cxnSp>
        <p:nvCxnSpPr>
          <p:cNvPr id="17" name="Straight Arrow Connector 16"/>
          <p:cNvCxnSpPr/>
          <p:nvPr/>
        </p:nvCxnSpPr>
        <p:spPr>
          <a:xfrm flipH="1">
            <a:off x="7463765" y="6296628"/>
            <a:ext cx="1268201" cy="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8211809" y="5838561"/>
            <a:ext cx="3834578" cy="9161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You can remove filter by using Eraser Button on Filter</a:t>
            </a:r>
          </a:p>
        </p:txBody>
      </p:sp>
      <p:cxnSp>
        <p:nvCxnSpPr>
          <p:cNvPr id="21" name="Straight Connector 20"/>
          <p:cNvCxnSpPr/>
          <p:nvPr/>
        </p:nvCxnSpPr>
        <p:spPr>
          <a:xfrm>
            <a:off x="1512040" y="5814786"/>
            <a:ext cx="10671168" cy="108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a:xfrm>
            <a:off x="8555736" y="6466623"/>
            <a:ext cx="3276600" cy="365125"/>
          </a:xfrm>
        </p:spPr>
        <p:txBody>
          <a:bodyPr/>
          <a:lstStyle/>
          <a:p>
            <a:fld id="{9860EDB8-5305-433F-BE41-D7A86D811DB3}" type="slidenum">
              <a:rPr lang="en-US" smtClean="0"/>
              <a:pPr/>
              <a:t>11</a:t>
            </a:fld>
            <a:endParaRPr lang="en-US" dirty="0"/>
          </a:p>
        </p:txBody>
      </p:sp>
    </p:spTree>
    <p:extLst>
      <p:ext uri="{BB962C8B-B14F-4D97-AF65-F5344CB8AC3E}">
        <p14:creationId xmlns:p14="http://schemas.microsoft.com/office/powerpoint/2010/main" val="345772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ActionPoint</a:t>
            </a:r>
            <a:endParaRPr lang="en-US" b="1" dirty="0">
              <a:solidFill>
                <a:schemeClr val="tx1"/>
              </a:solidFill>
            </a:endParaRPr>
          </a:p>
        </p:txBody>
      </p:sp>
      <p:cxnSp>
        <p:nvCxnSpPr>
          <p:cNvPr id="10" name="Straight Arrow Connector 9"/>
          <p:cNvCxnSpPr/>
          <p:nvPr/>
        </p:nvCxnSpPr>
        <p:spPr>
          <a:xfrm flipH="1" flipV="1">
            <a:off x="8858204" y="4243472"/>
            <a:ext cx="834487" cy="38082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694822" y="2009775"/>
            <a:ext cx="3857625" cy="4848225"/>
          </a:xfrm>
          <a:prstGeom prst="rect">
            <a:avLst/>
          </a:prstGeom>
        </p:spPr>
      </p:pic>
      <p:cxnSp>
        <p:nvCxnSpPr>
          <p:cNvPr id="12" name="Straight Arrow Connector 11"/>
          <p:cNvCxnSpPr/>
          <p:nvPr/>
        </p:nvCxnSpPr>
        <p:spPr>
          <a:xfrm>
            <a:off x="4303564" y="1637984"/>
            <a:ext cx="839936" cy="3717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91345" y="2639569"/>
            <a:ext cx="1129562" cy="76626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1467114" y="1362501"/>
            <a:ext cx="3079878" cy="75978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1. Click on the Plus Button</a:t>
            </a:r>
            <a:endParaRPr lang="en-US" sz="2400" dirty="0">
              <a:solidFill>
                <a:schemeClr val="tx1"/>
              </a:solidFill>
            </a:endParaRPr>
          </a:p>
        </p:txBody>
      </p:sp>
      <p:sp>
        <p:nvSpPr>
          <p:cNvPr id="11" name="Rounded Rectangular Callout 10"/>
          <p:cNvSpPr/>
          <p:nvPr/>
        </p:nvSpPr>
        <p:spPr>
          <a:xfrm>
            <a:off x="1610321" y="3269360"/>
            <a:ext cx="2327758" cy="42567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2. Select Unit</a:t>
            </a:r>
            <a:endParaRPr lang="en-US" sz="2400" dirty="0">
              <a:solidFill>
                <a:schemeClr val="tx1"/>
              </a:solidFill>
            </a:endParaRPr>
          </a:p>
        </p:txBody>
      </p:sp>
      <p:cxnSp>
        <p:nvCxnSpPr>
          <p:cNvPr id="26" name="Straight Arrow Connector 25"/>
          <p:cNvCxnSpPr/>
          <p:nvPr/>
        </p:nvCxnSpPr>
        <p:spPr>
          <a:xfrm flipH="1">
            <a:off x="8858204" y="4806292"/>
            <a:ext cx="901305" cy="44671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9520676" y="2759555"/>
            <a:ext cx="2508378" cy="346935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3. There </a:t>
            </a:r>
            <a:r>
              <a:rPr lang="en-US" sz="2400" dirty="0">
                <a:solidFill>
                  <a:schemeClr val="tx1"/>
                </a:solidFill>
              </a:rPr>
              <a:t>you can add your analysis of progress and how your area will address the data through </a:t>
            </a:r>
            <a:r>
              <a:rPr lang="en-US" sz="2400" dirty="0" smtClean="0">
                <a:solidFill>
                  <a:schemeClr val="tx1"/>
                </a:solidFill>
              </a:rPr>
              <a:t>planning.</a:t>
            </a:r>
            <a:endParaRPr lang="en-US" sz="2400" dirty="0">
              <a:solidFill>
                <a:schemeClr val="tx1"/>
              </a:solidFill>
            </a:endParaRPr>
          </a:p>
        </p:txBody>
      </p:sp>
      <p:cxnSp>
        <p:nvCxnSpPr>
          <p:cNvPr id="14" name="Straight Arrow Connector 13"/>
          <p:cNvCxnSpPr/>
          <p:nvPr/>
        </p:nvCxnSpPr>
        <p:spPr>
          <a:xfrm flipH="1">
            <a:off x="8230797" y="1783617"/>
            <a:ext cx="1297653" cy="10897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8679475" y="1489525"/>
            <a:ext cx="2656876" cy="59600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4. Save and Return</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12</a:t>
            </a:fld>
            <a:endParaRPr lang="en-US" dirty="0"/>
          </a:p>
        </p:txBody>
      </p:sp>
    </p:spTree>
    <p:extLst>
      <p:ext uri="{BB962C8B-B14F-4D97-AF65-F5344CB8AC3E}">
        <p14:creationId xmlns:p14="http://schemas.microsoft.com/office/powerpoint/2010/main" val="1632803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Data Review Questions</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13</a:t>
            </a:fld>
            <a:endParaRPr lang="en-US" dirty="0"/>
          </a:p>
        </p:txBody>
      </p:sp>
      <p:sp>
        <p:nvSpPr>
          <p:cNvPr id="19" name="Rounded Rectangular Callout 18"/>
          <p:cNvSpPr/>
          <p:nvPr/>
        </p:nvSpPr>
        <p:spPr>
          <a:xfrm>
            <a:off x="2319250" y="1559590"/>
            <a:ext cx="8753303" cy="497932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smtClean="0">
                <a:solidFill>
                  <a:schemeClr val="tx1"/>
                </a:solidFill>
              </a:rPr>
              <a:t>What </a:t>
            </a:r>
            <a:r>
              <a:rPr lang="en-US" sz="2400" dirty="0">
                <a:solidFill>
                  <a:schemeClr val="tx1"/>
                </a:solidFill>
              </a:rPr>
              <a:t>are your initial thoughts on the data</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might be contributing to student success in your program</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might be detracting student success in your program</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Is this the data we need to make a decision? Why or why not</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is the most important information</a:t>
            </a:r>
            <a:r>
              <a:rPr lang="en-US" sz="2400" dirty="0" smtClean="0">
                <a:solidFill>
                  <a:schemeClr val="tx1"/>
                </a:solidFill>
              </a:rPr>
              <a:t>?</a:t>
            </a:r>
          </a:p>
          <a:p>
            <a:r>
              <a:rPr lang="en-US" sz="2400" dirty="0">
                <a:solidFill>
                  <a:schemeClr val="tx1"/>
                </a:solidFill>
              </a:rPr>
              <a:t> </a:t>
            </a:r>
          </a:p>
          <a:p>
            <a:pPr marL="342900" indent="-342900">
              <a:buFont typeface="Arial" panose="020B0604020202020204" pitchFamily="34" charset="0"/>
              <a:buChar char="•"/>
            </a:pPr>
            <a:r>
              <a:rPr lang="en-US" sz="2400" dirty="0" smtClean="0">
                <a:solidFill>
                  <a:schemeClr val="tx1"/>
                </a:solidFill>
              </a:rPr>
              <a:t>What </a:t>
            </a:r>
            <a:r>
              <a:rPr lang="en-US" sz="2400" dirty="0">
                <a:solidFill>
                  <a:schemeClr val="tx1"/>
                </a:solidFill>
              </a:rPr>
              <a:t>is missing?</a:t>
            </a:r>
          </a:p>
        </p:txBody>
      </p:sp>
    </p:spTree>
    <p:extLst>
      <p:ext uri="{BB962C8B-B14F-4D97-AF65-F5344CB8AC3E}">
        <p14:creationId xmlns:p14="http://schemas.microsoft.com/office/powerpoint/2010/main" val="3655213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a:t>
            </a:r>
            <a:r>
              <a:rPr lang="en-US" b="1" dirty="0">
                <a:solidFill>
                  <a:schemeClr val="tx1"/>
                </a:solidFill>
              </a:rPr>
              <a:t>Helpful PIE Definitions</a:t>
            </a:r>
          </a:p>
        </p:txBody>
      </p:sp>
      <p:sp>
        <p:nvSpPr>
          <p:cNvPr id="2" name="Slide Number Placeholder 1"/>
          <p:cNvSpPr>
            <a:spLocks noGrp="1"/>
          </p:cNvSpPr>
          <p:nvPr>
            <p:ph type="sldNum" sz="quarter" idx="12"/>
          </p:nvPr>
        </p:nvSpPr>
        <p:spPr/>
        <p:txBody>
          <a:bodyPr/>
          <a:lstStyle/>
          <a:p>
            <a:fld id="{9860EDB8-5305-433F-BE41-D7A86D811DB3}" type="slidenum">
              <a:rPr lang="en-US" smtClean="0"/>
              <a:pPr/>
              <a:t>14</a:t>
            </a:fld>
            <a:endParaRPr lang="en-US" dirty="0"/>
          </a:p>
        </p:txBody>
      </p:sp>
      <p:sp>
        <p:nvSpPr>
          <p:cNvPr id="19" name="Rounded Rectangular Callout 18"/>
          <p:cNvSpPr/>
          <p:nvPr/>
        </p:nvSpPr>
        <p:spPr>
          <a:xfrm>
            <a:off x="1596044" y="1338349"/>
            <a:ext cx="10236292" cy="520056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Educational Goal</a:t>
            </a:r>
            <a:r>
              <a:rPr lang="en-US" sz="2400" dirty="0">
                <a:solidFill>
                  <a:schemeClr val="tx1"/>
                </a:solidFill>
              </a:rPr>
              <a:t>: The number of students that stated their informed educational goal after participating in the matriculation process. </a:t>
            </a:r>
          </a:p>
          <a:p>
            <a:r>
              <a:rPr lang="en-US" sz="2400" dirty="0">
                <a:solidFill>
                  <a:schemeClr val="tx1"/>
                </a:solidFill>
              </a:rPr>
              <a:t> </a:t>
            </a:r>
          </a:p>
          <a:p>
            <a:r>
              <a:rPr lang="en-US" sz="2400" b="1" dirty="0">
                <a:solidFill>
                  <a:schemeClr val="tx1"/>
                </a:solidFill>
              </a:rPr>
              <a:t>Ed Plan</a:t>
            </a:r>
            <a:r>
              <a:rPr lang="en-US" sz="2400" dirty="0">
                <a:solidFill>
                  <a:schemeClr val="tx1"/>
                </a:solidFill>
              </a:rPr>
              <a:t>: The number of students that completed a comprehensive Ed Plan</a:t>
            </a:r>
          </a:p>
          <a:p>
            <a:r>
              <a:rPr lang="en-US" sz="2400" dirty="0">
                <a:solidFill>
                  <a:schemeClr val="tx1"/>
                </a:solidFill>
              </a:rPr>
              <a:t>(Make sure that the fields are describing what we want them to describe).</a:t>
            </a:r>
          </a:p>
          <a:p>
            <a:r>
              <a:rPr lang="en-US" sz="2400" dirty="0">
                <a:solidFill>
                  <a:schemeClr val="tx1"/>
                </a:solidFill>
              </a:rPr>
              <a:t> </a:t>
            </a:r>
          </a:p>
          <a:p>
            <a:r>
              <a:rPr lang="en-US" sz="2400" b="1" dirty="0">
                <a:solidFill>
                  <a:schemeClr val="tx1"/>
                </a:solidFill>
              </a:rPr>
              <a:t>Enrollment (Demographics) </a:t>
            </a:r>
            <a:r>
              <a:rPr lang="en-US" sz="2400" dirty="0">
                <a:solidFill>
                  <a:schemeClr val="tx1"/>
                </a:solidFill>
              </a:rPr>
              <a:t>– A student is enrolled in a course if they received an end-of-term notation that is displayed on their official transcript. </a:t>
            </a:r>
          </a:p>
          <a:p>
            <a:r>
              <a:rPr lang="en-US" sz="2400" dirty="0">
                <a:solidFill>
                  <a:schemeClr val="tx1"/>
                </a:solidFill>
              </a:rPr>
              <a:t> </a:t>
            </a:r>
          </a:p>
          <a:p>
            <a:r>
              <a:rPr lang="en-US" sz="2400" b="1" dirty="0">
                <a:solidFill>
                  <a:schemeClr val="tx1"/>
                </a:solidFill>
              </a:rPr>
              <a:t>Success (Data) </a:t>
            </a:r>
            <a:r>
              <a:rPr lang="en-US" sz="2400" dirty="0">
                <a:solidFill>
                  <a:schemeClr val="tx1"/>
                </a:solidFill>
              </a:rPr>
              <a:t>– The percentage of students who received a passing/satisfactory grade.  </a:t>
            </a:r>
          </a:p>
        </p:txBody>
      </p:sp>
    </p:spTree>
    <p:extLst>
      <p:ext uri="{BB962C8B-B14F-4D97-AF65-F5344CB8AC3E}">
        <p14:creationId xmlns:p14="http://schemas.microsoft.com/office/powerpoint/2010/main" val="1270342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a:t>
            </a:r>
            <a:r>
              <a:rPr lang="en-US" b="1" dirty="0">
                <a:solidFill>
                  <a:schemeClr val="tx1"/>
                </a:solidFill>
              </a:rPr>
              <a:t>Helpful PIE Definitions</a:t>
            </a:r>
          </a:p>
        </p:txBody>
      </p:sp>
      <p:sp>
        <p:nvSpPr>
          <p:cNvPr id="2" name="Slide Number Placeholder 1"/>
          <p:cNvSpPr>
            <a:spLocks noGrp="1"/>
          </p:cNvSpPr>
          <p:nvPr>
            <p:ph type="sldNum" sz="quarter" idx="12"/>
          </p:nvPr>
        </p:nvSpPr>
        <p:spPr/>
        <p:txBody>
          <a:bodyPr/>
          <a:lstStyle/>
          <a:p>
            <a:fld id="{9860EDB8-5305-433F-BE41-D7A86D811DB3}" type="slidenum">
              <a:rPr lang="en-US" smtClean="0"/>
              <a:pPr/>
              <a:t>15</a:t>
            </a:fld>
            <a:endParaRPr lang="en-US" dirty="0"/>
          </a:p>
        </p:txBody>
      </p:sp>
      <p:sp>
        <p:nvSpPr>
          <p:cNvPr id="19" name="Rounded Rectangular Callout 18"/>
          <p:cNvSpPr/>
          <p:nvPr/>
        </p:nvSpPr>
        <p:spPr>
          <a:xfrm>
            <a:off x="1695796" y="1346662"/>
            <a:ext cx="10136540" cy="519225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Retention</a:t>
            </a:r>
            <a:r>
              <a:rPr lang="en-US" sz="2400" dirty="0">
                <a:solidFill>
                  <a:schemeClr val="tx1"/>
                </a:solidFill>
              </a:rPr>
              <a:t> – The percentage of students who do not withdraw from class and who receive a valid grade. </a:t>
            </a:r>
          </a:p>
          <a:p>
            <a:r>
              <a:rPr lang="en-US" sz="2400" b="1" dirty="0">
                <a:solidFill>
                  <a:schemeClr val="tx1"/>
                </a:solidFill>
              </a:rPr>
              <a:t>Distance Learning </a:t>
            </a:r>
            <a:r>
              <a:rPr lang="en-US" sz="2400" dirty="0">
                <a:solidFill>
                  <a:schemeClr val="tx1"/>
                </a:solidFill>
              </a:rPr>
              <a:t>– A fully online class with non on-campus meetings</a:t>
            </a:r>
            <a:r>
              <a:rPr lang="en-US" sz="2400" dirty="0" smtClean="0">
                <a:solidFill>
                  <a:schemeClr val="tx1"/>
                </a:solidFill>
              </a:rPr>
              <a:t>. </a:t>
            </a:r>
            <a:endParaRPr lang="en-US" sz="2400" dirty="0">
              <a:solidFill>
                <a:schemeClr val="tx1"/>
              </a:solidFill>
            </a:endParaRPr>
          </a:p>
          <a:p>
            <a:r>
              <a:rPr lang="en-US" sz="2400" b="1" dirty="0">
                <a:solidFill>
                  <a:schemeClr val="tx1"/>
                </a:solidFill>
              </a:rPr>
              <a:t>Hybrid</a:t>
            </a:r>
            <a:r>
              <a:rPr lang="en-US" sz="2400" dirty="0">
                <a:solidFill>
                  <a:schemeClr val="tx1"/>
                </a:solidFill>
              </a:rPr>
              <a:t> – Is a hybrid class taught partially online with scheduled meetings on-campus.  </a:t>
            </a:r>
          </a:p>
          <a:p>
            <a:r>
              <a:rPr lang="en-US" sz="2400" b="1" dirty="0">
                <a:solidFill>
                  <a:schemeClr val="tx1"/>
                </a:solidFill>
              </a:rPr>
              <a:t>Awards</a:t>
            </a:r>
            <a:r>
              <a:rPr lang="en-US" sz="2400" dirty="0">
                <a:solidFill>
                  <a:schemeClr val="tx1"/>
                </a:solidFill>
              </a:rPr>
              <a:t> – The number of degree/certificates given to a student upon the successful completion of a program at Mt. SAC. This includes all Associates, certificates and noncredit awards. </a:t>
            </a:r>
          </a:p>
          <a:p>
            <a:r>
              <a:rPr lang="en-US" sz="2400" b="1" dirty="0">
                <a:solidFill>
                  <a:schemeClr val="tx1"/>
                </a:solidFill>
              </a:rPr>
              <a:t>Transfer (Data) </a:t>
            </a:r>
            <a:r>
              <a:rPr lang="en-US" sz="2400" dirty="0">
                <a:solidFill>
                  <a:schemeClr val="tx1"/>
                </a:solidFill>
              </a:rPr>
              <a:t>– *The number of students enrolling in either the University of California (UC) or the California State University (CSU) system. </a:t>
            </a:r>
          </a:p>
          <a:p>
            <a:r>
              <a:rPr lang="en-US" sz="2400" dirty="0">
                <a:solidFill>
                  <a:schemeClr val="tx1"/>
                </a:solidFill>
              </a:rPr>
              <a:t>* Transfer by program is not available at this time.</a:t>
            </a:r>
          </a:p>
        </p:txBody>
      </p:sp>
    </p:spTree>
    <p:extLst>
      <p:ext uri="{BB962C8B-B14F-4D97-AF65-F5344CB8AC3E}">
        <p14:creationId xmlns:p14="http://schemas.microsoft.com/office/powerpoint/2010/main" val="300738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15447" y="5266827"/>
            <a:ext cx="4750964" cy="1469723"/>
          </a:xfrm>
          <a:prstGeom prst="rect">
            <a:avLst/>
          </a:prstGeom>
        </p:spPr>
      </p:pic>
      <p:sp>
        <p:nvSpPr>
          <p:cNvPr id="2" name="Title 1"/>
          <p:cNvSpPr>
            <a:spLocks noGrp="1"/>
          </p:cNvSpPr>
          <p:nvPr>
            <p:ph type="title"/>
          </p:nvPr>
        </p:nvSpPr>
        <p:spPr>
          <a:xfrm>
            <a:off x="521208" y="448056"/>
            <a:ext cx="11309348" cy="640080"/>
          </a:xfrm>
        </p:spPr>
        <p:txBody>
          <a:bodyPr/>
          <a:lstStyle/>
          <a:p>
            <a:r>
              <a:rPr lang="en-US" b="1" dirty="0" smtClean="0"/>
              <a:t>Resources</a:t>
            </a:r>
            <a:endParaRPr lang="en-US" b="1" dirty="0"/>
          </a:p>
        </p:txBody>
      </p:sp>
      <p:sp>
        <p:nvSpPr>
          <p:cNvPr id="84" name="Content Placeholder 5"/>
          <p:cNvSpPr txBox="1">
            <a:spLocks/>
          </p:cNvSpPr>
          <p:nvPr/>
        </p:nvSpPr>
        <p:spPr>
          <a:xfrm>
            <a:off x="2256999" y="1578587"/>
            <a:ext cx="5906099" cy="3899500"/>
          </a:xfrm>
          <a:prstGeom prst="rect">
            <a:avLst/>
          </a:prstGeom>
        </p:spPr>
        <p:txBody>
          <a:bodyPr>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200000"/>
              </a:lnSpc>
              <a:spcBef>
                <a:spcPts val="0"/>
              </a:spcBef>
              <a:spcAft>
                <a:spcPts val="600"/>
              </a:spcAft>
              <a:buNone/>
            </a:pPr>
            <a:endParaRPr lang="en-US" sz="800" dirty="0" smtClean="0"/>
          </a:p>
        </p:txBody>
      </p:sp>
      <p:sp>
        <p:nvSpPr>
          <p:cNvPr id="5" name="Rounded Rectangular Callout 4"/>
          <p:cNvSpPr/>
          <p:nvPr/>
        </p:nvSpPr>
        <p:spPr>
          <a:xfrm>
            <a:off x="7576249" y="2006914"/>
            <a:ext cx="3714065" cy="501162"/>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600"/>
              </a:spcAft>
            </a:pPr>
            <a:r>
              <a:rPr lang="en-US" sz="3600" dirty="0" smtClean="0"/>
              <a:t>Easy as PIE</a:t>
            </a:r>
            <a:endParaRPr lang="en-US" sz="3600" dirty="0"/>
          </a:p>
        </p:txBody>
      </p:sp>
      <p:pic>
        <p:nvPicPr>
          <p:cNvPr id="1026" name="Picture 2" descr="Image result for p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48" y="2672678"/>
            <a:ext cx="3714065" cy="20891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03557" y="5726868"/>
            <a:ext cx="3686937" cy="907941"/>
          </a:xfrm>
          <a:prstGeom prst="rect">
            <a:avLst/>
          </a:prstGeom>
        </p:spPr>
        <p:txBody>
          <a:bodyPr wrap="square">
            <a:spAutoFit/>
          </a:bodyPr>
          <a:lstStyle/>
          <a:p>
            <a:pPr algn="ctr">
              <a:lnSpc>
                <a:spcPct val="100000"/>
              </a:lnSpc>
              <a:spcBef>
                <a:spcPts val="0"/>
              </a:spcBef>
              <a:spcAft>
                <a:spcPts val="600"/>
              </a:spcAft>
            </a:pPr>
            <a:r>
              <a:rPr lang="en-US" sz="2400" b="1" dirty="0" smtClean="0"/>
              <a:t>Video Training Resources</a:t>
            </a:r>
            <a:r>
              <a:rPr lang="en-US" sz="2400" dirty="0" smtClean="0"/>
              <a:t>:</a:t>
            </a:r>
          </a:p>
          <a:p>
            <a:pPr algn="ctr">
              <a:lnSpc>
                <a:spcPct val="100000"/>
              </a:lnSpc>
              <a:spcBef>
                <a:spcPts val="0"/>
              </a:spcBef>
              <a:spcAft>
                <a:spcPts val="600"/>
              </a:spcAft>
            </a:pPr>
            <a:r>
              <a:rPr lang="en-US" sz="2400" b="1" dirty="0" smtClean="0">
                <a:solidFill>
                  <a:schemeClr val="bg1"/>
                </a:solidFill>
                <a:hlinkClick r:id="rId5"/>
              </a:rPr>
              <a:t>http</a:t>
            </a:r>
            <a:r>
              <a:rPr lang="en-US" sz="2400" b="1" dirty="0">
                <a:solidFill>
                  <a:schemeClr val="bg1"/>
                </a:solidFill>
                <a:hlinkClick r:id="rId5"/>
              </a:rPr>
              <a:t>://www.mtsac.edu/pie</a:t>
            </a:r>
            <a:endParaRPr lang="en-US" sz="2400" b="1" dirty="0">
              <a:solidFill>
                <a:schemeClr val="bg1"/>
              </a:solidFill>
            </a:endParaRPr>
          </a:p>
        </p:txBody>
      </p:sp>
      <p:sp>
        <p:nvSpPr>
          <p:cNvPr id="9" name="Rectangle 8"/>
          <p:cNvSpPr/>
          <p:nvPr/>
        </p:nvSpPr>
        <p:spPr>
          <a:xfrm>
            <a:off x="1529834" y="4458858"/>
            <a:ext cx="5234384" cy="907941"/>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Technical Questions:</a:t>
            </a:r>
          </a:p>
          <a:p>
            <a:pPr algn="ctr">
              <a:lnSpc>
                <a:spcPct val="100000"/>
              </a:lnSpc>
              <a:spcBef>
                <a:spcPts val="0"/>
              </a:spcBef>
              <a:spcAft>
                <a:spcPts val="600"/>
              </a:spcAft>
            </a:pPr>
            <a:r>
              <a:rPr lang="en-US" sz="2400" dirty="0" smtClean="0"/>
              <a:t>Pedro Suarez: </a:t>
            </a:r>
            <a:r>
              <a:rPr lang="en-US" sz="2400" dirty="0" smtClean="0">
                <a:hlinkClick r:id="rId6"/>
              </a:rPr>
              <a:t>psuarez7@mtsac.edu</a:t>
            </a:r>
            <a:r>
              <a:rPr lang="en-US" sz="2400" dirty="0" smtClean="0"/>
              <a:t> </a:t>
            </a:r>
          </a:p>
        </p:txBody>
      </p:sp>
      <p:sp>
        <p:nvSpPr>
          <p:cNvPr id="10" name="Rectangle 9"/>
          <p:cNvSpPr/>
          <p:nvPr/>
        </p:nvSpPr>
        <p:spPr>
          <a:xfrm>
            <a:off x="1529834" y="1329806"/>
            <a:ext cx="5234384" cy="1354217"/>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PIE Content Questions</a:t>
            </a:r>
          </a:p>
          <a:p>
            <a:pPr algn="ctr">
              <a:lnSpc>
                <a:spcPct val="100000"/>
              </a:lnSpc>
              <a:spcBef>
                <a:spcPts val="0"/>
              </a:spcBef>
              <a:spcAft>
                <a:spcPts val="600"/>
              </a:spcAft>
            </a:pPr>
            <a:r>
              <a:rPr lang="en-US" sz="2400" dirty="0" smtClean="0"/>
              <a:t>Michelle Sampat: </a:t>
            </a:r>
            <a:r>
              <a:rPr lang="en-US" sz="2400" dirty="0" smtClean="0">
                <a:hlinkClick r:id="rId7"/>
              </a:rPr>
              <a:t>msampat@mtsac.edu</a:t>
            </a:r>
            <a:r>
              <a:rPr lang="en-US" sz="2400" dirty="0" smtClean="0"/>
              <a:t> </a:t>
            </a:r>
          </a:p>
          <a:p>
            <a:pPr algn="ctr">
              <a:lnSpc>
                <a:spcPct val="100000"/>
              </a:lnSpc>
              <a:spcBef>
                <a:spcPts val="0"/>
              </a:spcBef>
              <a:spcAft>
                <a:spcPts val="600"/>
              </a:spcAft>
            </a:pPr>
            <a:r>
              <a:rPr lang="en-US" sz="2400" dirty="0" smtClean="0"/>
              <a:t>Meghan Chen: </a:t>
            </a:r>
            <a:r>
              <a:rPr lang="en-US" sz="2400" dirty="0" smtClean="0">
                <a:hlinkClick r:id="rId8"/>
              </a:rPr>
              <a:t>mchen@mtsac.edu</a:t>
            </a:r>
            <a:r>
              <a:rPr lang="en-US" sz="2400" dirty="0" smtClean="0"/>
              <a:t> </a:t>
            </a:r>
          </a:p>
        </p:txBody>
      </p:sp>
      <p:sp>
        <p:nvSpPr>
          <p:cNvPr id="11" name="Rectangle 10"/>
          <p:cNvSpPr/>
          <p:nvPr/>
        </p:nvSpPr>
        <p:spPr>
          <a:xfrm>
            <a:off x="1529833" y="2932804"/>
            <a:ext cx="5234385" cy="1354217"/>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Research/ Data Review Questions</a:t>
            </a:r>
          </a:p>
          <a:p>
            <a:pPr algn="ctr">
              <a:lnSpc>
                <a:spcPct val="100000"/>
              </a:lnSpc>
              <a:spcBef>
                <a:spcPts val="0"/>
              </a:spcBef>
              <a:spcAft>
                <a:spcPts val="600"/>
              </a:spcAft>
            </a:pPr>
            <a:r>
              <a:rPr lang="en-US" sz="2400" dirty="0" smtClean="0"/>
              <a:t>Barbara McNeice-Stallard</a:t>
            </a:r>
            <a:r>
              <a:rPr lang="en-US" sz="2400" dirty="0"/>
              <a:t>: </a:t>
            </a:r>
            <a:endParaRPr lang="en-US" sz="2400" dirty="0" smtClean="0"/>
          </a:p>
          <a:p>
            <a:pPr algn="ctr">
              <a:lnSpc>
                <a:spcPct val="100000"/>
              </a:lnSpc>
              <a:spcBef>
                <a:spcPts val="0"/>
              </a:spcBef>
              <a:spcAft>
                <a:spcPts val="600"/>
              </a:spcAft>
            </a:pPr>
            <a:r>
              <a:rPr lang="en-US" sz="2400" dirty="0" smtClean="0">
                <a:hlinkClick r:id="rId9"/>
              </a:rPr>
              <a:t>bmcneice-stallard@mtsac.edu</a:t>
            </a:r>
            <a:r>
              <a:rPr lang="en-US" sz="2400" dirty="0" smtClean="0"/>
              <a:t> </a:t>
            </a:r>
          </a:p>
        </p:txBody>
      </p:sp>
      <p:sp>
        <p:nvSpPr>
          <p:cNvPr id="6" name="Slide Number Placeholder 5"/>
          <p:cNvSpPr>
            <a:spLocks noGrp="1"/>
          </p:cNvSpPr>
          <p:nvPr>
            <p:ph type="sldNum" sz="quarter" idx="12"/>
          </p:nvPr>
        </p:nvSpPr>
        <p:spPr/>
        <p:txBody>
          <a:bodyPr/>
          <a:lstStyle/>
          <a:p>
            <a:fld id="{9860EDB8-5305-433F-BE41-D7A86D811DB3}" type="slidenum">
              <a:rPr lang="en-US" smtClean="0"/>
              <a:pPr/>
              <a:t>16</a:t>
            </a:fld>
            <a:endParaRPr lang="en-US" dirty="0"/>
          </a:p>
        </p:txBody>
      </p:sp>
    </p:spTree>
    <p:extLst>
      <p:ext uri="{BB962C8B-B14F-4D97-AF65-F5344CB8AC3E}">
        <p14:creationId xmlns:p14="http://schemas.microsoft.com/office/powerpoint/2010/main" val="32901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1"/>
          <p:cNvSpPr txBox="1">
            <a:spLocks/>
          </p:cNvSpPr>
          <p:nvPr/>
        </p:nvSpPr>
        <p:spPr>
          <a:xfrm>
            <a:off x="4241759" y="1344381"/>
            <a:ext cx="1898591" cy="318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endParaRPr lang="en-US" sz="1600" b="1" dirty="0">
              <a:solidFill>
                <a:srgbClr val="B83B1D"/>
              </a:solidFill>
            </a:endParaRPr>
          </a:p>
        </p:txBody>
      </p:sp>
      <p:sp>
        <p:nvSpPr>
          <p:cNvPr id="9" name="Rectangle 8"/>
          <p:cNvSpPr/>
          <p:nvPr/>
        </p:nvSpPr>
        <p:spPr>
          <a:xfrm>
            <a:off x="11101819" y="2221848"/>
            <a:ext cx="827989"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3" name="Rectangle 42"/>
          <p:cNvSpPr/>
          <p:nvPr/>
        </p:nvSpPr>
        <p:spPr>
          <a:xfrm>
            <a:off x="6615019" y="3247352"/>
            <a:ext cx="523312"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5" name="Rectangle 44"/>
          <p:cNvSpPr/>
          <p:nvPr/>
        </p:nvSpPr>
        <p:spPr>
          <a:xfrm>
            <a:off x="6503571" y="3873167"/>
            <a:ext cx="634760" cy="459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6" name="Rectangle 45"/>
          <p:cNvSpPr/>
          <p:nvPr/>
        </p:nvSpPr>
        <p:spPr>
          <a:xfrm>
            <a:off x="5991471" y="2156369"/>
            <a:ext cx="114686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7" name="Rectangle 46"/>
          <p:cNvSpPr/>
          <p:nvPr/>
        </p:nvSpPr>
        <p:spPr>
          <a:xfrm>
            <a:off x="11823067" y="2944523"/>
            <a:ext cx="106741"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4" name="Picture 13"/>
          <p:cNvPicPr>
            <a:picLocks noChangeAspect="1"/>
          </p:cNvPicPr>
          <p:nvPr/>
        </p:nvPicPr>
        <p:blipFill>
          <a:blip r:embed="rId3"/>
          <a:stretch>
            <a:fillRect/>
          </a:stretch>
        </p:blipFill>
        <p:spPr>
          <a:xfrm>
            <a:off x="1935485" y="1587624"/>
            <a:ext cx="9662232" cy="5030819"/>
          </a:xfrm>
          <a:prstGeom prst="rect">
            <a:avLst/>
          </a:prstGeom>
          <a:ln>
            <a:noFill/>
          </a:ln>
        </p:spPr>
      </p:pic>
      <p:cxnSp>
        <p:nvCxnSpPr>
          <p:cNvPr id="26" name="Straight Arrow Connector 25"/>
          <p:cNvCxnSpPr>
            <a:stCxn id="21" idx="2"/>
          </p:cNvCxnSpPr>
          <p:nvPr/>
        </p:nvCxnSpPr>
        <p:spPr>
          <a:xfrm>
            <a:off x="3348708" y="4683676"/>
            <a:ext cx="1513438" cy="2603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0" idx="1"/>
          </p:cNvCxnSpPr>
          <p:nvPr/>
        </p:nvCxnSpPr>
        <p:spPr>
          <a:xfrm flipH="1">
            <a:off x="2964873" y="1327298"/>
            <a:ext cx="893930" cy="43871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3858803" y="1157409"/>
            <a:ext cx="3279528" cy="33977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1. www.mtsac.edu/</a:t>
            </a:r>
            <a:r>
              <a:rPr lang="en-US" sz="2400" b="1" dirty="0" smtClean="0">
                <a:solidFill>
                  <a:schemeClr val="tx1"/>
                </a:solidFill>
              </a:rPr>
              <a:t>pie</a:t>
            </a:r>
            <a:endParaRPr lang="en-US" sz="2400" b="1" dirty="0">
              <a:solidFill>
                <a:schemeClr val="tx1"/>
              </a:solidFill>
            </a:endParaRPr>
          </a:p>
        </p:txBody>
      </p:sp>
      <p:sp>
        <p:nvSpPr>
          <p:cNvPr id="21" name="Rounded Rectangular Callout 20"/>
          <p:cNvSpPr/>
          <p:nvPr/>
        </p:nvSpPr>
        <p:spPr>
          <a:xfrm>
            <a:off x="1935485" y="4332902"/>
            <a:ext cx="2826446" cy="35077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Click </a:t>
            </a:r>
            <a:r>
              <a:rPr lang="en-US" sz="2400" dirty="0">
                <a:solidFill>
                  <a:schemeClr val="tx1"/>
                </a:solidFill>
              </a:rPr>
              <a:t>to access PIE</a:t>
            </a:r>
            <a:endParaRPr lang="en-US" sz="2400" b="1" dirty="0">
              <a:solidFill>
                <a:schemeClr val="tx1"/>
              </a:solidFill>
            </a:endParaRPr>
          </a:p>
        </p:txBody>
      </p:sp>
      <p:sp>
        <p:nvSpPr>
          <p:cNvPr id="15" name="Title 1"/>
          <p:cNvSpPr>
            <a:spLocks noGrp="1"/>
          </p:cNvSpPr>
          <p:nvPr>
            <p:ph type="title"/>
          </p:nvPr>
        </p:nvSpPr>
        <p:spPr>
          <a:xfrm>
            <a:off x="521208" y="448056"/>
            <a:ext cx="11311128" cy="640080"/>
          </a:xfrm>
          <a:solidFill>
            <a:schemeClr val="accent6">
              <a:lumMod val="60000"/>
              <a:lumOff val="40000"/>
            </a:schemeClr>
          </a:solidFill>
          <a:ln>
            <a:solidFill>
              <a:schemeClr val="tx1"/>
            </a:solidFill>
          </a:ln>
        </p:spPr>
        <p:txBody>
          <a:bodyPr/>
          <a:lstStyle/>
          <a:p>
            <a:r>
              <a:rPr lang="en-US" b="1" dirty="0" smtClean="0">
                <a:solidFill>
                  <a:schemeClr val="tx1"/>
                </a:solidFill>
              </a:rPr>
              <a:t>Data Review - Login</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2</a:t>
            </a:fld>
            <a:endParaRPr lang="en-US" dirty="0"/>
          </a:p>
        </p:txBody>
      </p:sp>
    </p:spTree>
    <p:extLst>
      <p:ext uri="{BB962C8B-B14F-4D97-AF65-F5344CB8AC3E}">
        <p14:creationId xmlns:p14="http://schemas.microsoft.com/office/powerpoint/2010/main" val="2598858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Login</a:t>
            </a:r>
            <a:endParaRPr lang="en-US" b="1" dirty="0">
              <a:solidFill>
                <a:schemeClr val="tx1"/>
              </a:solidFill>
            </a:endParaRPr>
          </a:p>
        </p:txBody>
      </p:sp>
      <p:sp>
        <p:nvSpPr>
          <p:cNvPr id="4" name="Rounded Rectangular Callout 3"/>
          <p:cNvSpPr/>
          <p:nvPr/>
        </p:nvSpPr>
        <p:spPr>
          <a:xfrm>
            <a:off x="4209454" y="4900496"/>
            <a:ext cx="3123668"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Use portal user name &amp; </a:t>
            </a:r>
          </a:p>
          <a:p>
            <a:pPr algn="ctr"/>
            <a:r>
              <a:rPr lang="en-US" sz="2400" dirty="0" smtClean="0">
                <a:solidFill>
                  <a:schemeClr val="tx1"/>
                </a:solidFill>
              </a:rPr>
              <a:t>password to login</a:t>
            </a:r>
            <a:endParaRPr lang="en-US" sz="2400" dirty="0">
              <a:solidFill>
                <a:schemeClr val="tx1"/>
              </a:solidFill>
            </a:endParaRPr>
          </a:p>
        </p:txBody>
      </p:sp>
      <p:pic>
        <p:nvPicPr>
          <p:cNvPr id="5" name="Picture 4"/>
          <p:cNvPicPr>
            <a:picLocks noChangeAspect="1"/>
          </p:cNvPicPr>
          <p:nvPr/>
        </p:nvPicPr>
        <p:blipFill>
          <a:blip r:embed="rId3"/>
          <a:stretch>
            <a:fillRect/>
          </a:stretch>
        </p:blipFill>
        <p:spPr>
          <a:xfrm>
            <a:off x="4011339" y="1750629"/>
            <a:ext cx="2708051" cy="3028741"/>
          </a:xfrm>
          <a:prstGeom prst="rect">
            <a:avLst/>
          </a:prstGeom>
          <a:ln>
            <a:solidFill>
              <a:schemeClr val="bg1"/>
            </a:solidFill>
          </a:ln>
        </p:spPr>
      </p:pic>
      <p:sp>
        <p:nvSpPr>
          <p:cNvPr id="6" name="Rounded Rectangular Callout 5"/>
          <p:cNvSpPr/>
          <p:nvPr/>
        </p:nvSpPr>
        <p:spPr>
          <a:xfrm>
            <a:off x="1490773" y="1750629"/>
            <a:ext cx="2443839" cy="439791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smtClean="0">
                <a:solidFill>
                  <a:schemeClr val="tx1"/>
                </a:solidFill>
              </a:rPr>
              <a:t>After clicking on “Go to PIE” use </a:t>
            </a:r>
            <a:r>
              <a:rPr lang="en-US" sz="2400" dirty="0">
                <a:solidFill>
                  <a:schemeClr val="tx1"/>
                </a:solidFill>
              </a:rPr>
              <a:t>your </a:t>
            </a:r>
            <a:r>
              <a:rPr lang="en-US" sz="2400" dirty="0" smtClean="0">
                <a:solidFill>
                  <a:schemeClr val="tx1"/>
                </a:solidFill>
              </a:rPr>
              <a:t>Mt. SAC credentials </a:t>
            </a:r>
            <a:r>
              <a:rPr lang="en-US" sz="2400" dirty="0">
                <a:solidFill>
                  <a:schemeClr val="tx1"/>
                </a:solidFill>
              </a:rPr>
              <a:t>to access the SharePoint interface that houses </a:t>
            </a:r>
            <a:r>
              <a:rPr lang="en-US" sz="2400" b="1" dirty="0" err="1" smtClean="0">
                <a:solidFill>
                  <a:schemeClr val="tx1"/>
                </a:solidFill>
              </a:rPr>
              <a:t>PowerBI</a:t>
            </a:r>
            <a:r>
              <a:rPr lang="en-US" sz="2400" dirty="0" smtClean="0">
                <a:solidFill>
                  <a:schemeClr val="tx1"/>
                </a:solidFill>
              </a:rPr>
              <a:t> </a:t>
            </a:r>
            <a:r>
              <a:rPr lang="en-US" sz="2400" dirty="0">
                <a:solidFill>
                  <a:schemeClr val="tx1"/>
                </a:solidFill>
              </a:rPr>
              <a:t>to begin the </a:t>
            </a:r>
            <a:r>
              <a:rPr lang="en-US" sz="2400" dirty="0" smtClean="0">
                <a:solidFill>
                  <a:schemeClr val="tx1"/>
                </a:solidFill>
              </a:rPr>
              <a:t>process</a:t>
            </a:r>
            <a:endParaRPr lang="en-US" sz="2400" dirty="0">
              <a:solidFill>
                <a:schemeClr val="tx1"/>
              </a:solidFill>
            </a:endParaRPr>
          </a:p>
        </p:txBody>
      </p:sp>
      <p:pic>
        <p:nvPicPr>
          <p:cNvPr id="8" name="Picture 7"/>
          <p:cNvPicPr>
            <a:picLocks noChangeAspect="1"/>
          </p:cNvPicPr>
          <p:nvPr/>
        </p:nvPicPr>
        <p:blipFill>
          <a:blip r:embed="rId4"/>
          <a:stretch>
            <a:fillRect/>
          </a:stretch>
        </p:blipFill>
        <p:spPr>
          <a:xfrm>
            <a:off x="6719390" y="2421837"/>
            <a:ext cx="5376004" cy="2037140"/>
          </a:xfrm>
          <a:prstGeom prst="rect">
            <a:avLst/>
          </a:prstGeom>
        </p:spPr>
      </p:pic>
      <p:cxnSp>
        <p:nvCxnSpPr>
          <p:cNvPr id="9" name="Straight Arrow Connector 8"/>
          <p:cNvCxnSpPr/>
          <p:nvPr/>
        </p:nvCxnSpPr>
        <p:spPr>
          <a:xfrm flipH="1" flipV="1">
            <a:off x="8252527" y="4228564"/>
            <a:ext cx="1428186" cy="8205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8252526" y="4900497"/>
            <a:ext cx="3341294"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4. Click on the green Start Button to begin </a:t>
            </a:r>
            <a:r>
              <a:rPr lang="en-US" sz="2400" b="1" dirty="0" smtClean="0">
                <a:solidFill>
                  <a:schemeClr val="tx1"/>
                </a:solidFill>
              </a:rPr>
              <a:t>Data Review</a:t>
            </a:r>
            <a:endParaRPr lang="en-US" sz="2400" b="1" dirty="0">
              <a:solidFill>
                <a:schemeClr val="tx1"/>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pPr/>
              <a:t>3</a:t>
            </a:fld>
            <a:endParaRPr lang="en-US" dirty="0"/>
          </a:p>
        </p:txBody>
      </p:sp>
    </p:spTree>
    <p:extLst>
      <p:ext uri="{BB962C8B-B14F-4D97-AF65-F5344CB8AC3E}">
        <p14:creationId xmlns:p14="http://schemas.microsoft.com/office/powerpoint/2010/main" val="170572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Access Data</a:t>
            </a:r>
            <a:endParaRPr lang="en-US" b="1" dirty="0">
              <a:solidFill>
                <a:schemeClr val="tx1"/>
              </a:solidFill>
            </a:endParaRPr>
          </a:p>
        </p:txBody>
      </p:sp>
      <p:pic>
        <p:nvPicPr>
          <p:cNvPr id="5" name="Picture 4"/>
          <p:cNvPicPr>
            <a:picLocks noChangeAspect="1"/>
          </p:cNvPicPr>
          <p:nvPr/>
        </p:nvPicPr>
        <p:blipFill>
          <a:blip r:embed="rId3"/>
          <a:stretch>
            <a:fillRect/>
          </a:stretch>
        </p:blipFill>
        <p:spPr>
          <a:xfrm>
            <a:off x="1718163" y="1341150"/>
            <a:ext cx="9582150" cy="4933950"/>
          </a:xfrm>
          <a:prstGeom prst="rect">
            <a:avLst/>
          </a:prstGeom>
        </p:spPr>
      </p:pic>
      <p:cxnSp>
        <p:nvCxnSpPr>
          <p:cNvPr id="6" name="Straight Arrow Connector 5"/>
          <p:cNvCxnSpPr/>
          <p:nvPr/>
        </p:nvCxnSpPr>
        <p:spPr>
          <a:xfrm flipH="1">
            <a:off x="5776546" y="2335060"/>
            <a:ext cx="13189" cy="77433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125915" y="4459414"/>
            <a:ext cx="2769578" cy="9500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7895492" y="3979797"/>
            <a:ext cx="3123668"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Select any of these categories</a:t>
            </a:r>
            <a:endParaRPr lang="en-US" sz="2400" dirty="0">
              <a:solidFill>
                <a:schemeClr val="tx1"/>
              </a:solidFill>
            </a:endParaRPr>
          </a:p>
        </p:txBody>
      </p:sp>
      <p:sp>
        <p:nvSpPr>
          <p:cNvPr id="19" name="Rounded Rectangular Callout 18"/>
          <p:cNvSpPr/>
          <p:nvPr/>
        </p:nvSpPr>
        <p:spPr>
          <a:xfrm>
            <a:off x="4736123" y="1986940"/>
            <a:ext cx="2335824" cy="44322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Click Below</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4</a:t>
            </a:fld>
            <a:endParaRPr lang="en-US" dirty="0"/>
          </a:p>
        </p:txBody>
      </p:sp>
    </p:spTree>
    <p:extLst>
      <p:ext uri="{BB962C8B-B14F-4D97-AF65-F5344CB8AC3E}">
        <p14:creationId xmlns:p14="http://schemas.microsoft.com/office/powerpoint/2010/main" val="686764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918" y="2520679"/>
            <a:ext cx="10664800" cy="2483583"/>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SUCCESS - Selecting Items</a:t>
            </a:r>
            <a:endParaRPr lang="en-US" b="1" dirty="0">
              <a:solidFill>
                <a:schemeClr val="tx1"/>
              </a:solidFill>
            </a:endParaRPr>
          </a:p>
        </p:txBody>
      </p:sp>
      <p:cxnSp>
        <p:nvCxnSpPr>
          <p:cNvPr id="12" name="Straight Arrow Connector 11"/>
          <p:cNvCxnSpPr/>
          <p:nvPr/>
        </p:nvCxnSpPr>
        <p:spPr>
          <a:xfrm>
            <a:off x="1931819" y="1951537"/>
            <a:ext cx="53999" cy="132753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377464" y="1940961"/>
            <a:ext cx="852791" cy="141544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112467" y="1892947"/>
            <a:ext cx="1376061" cy="146345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445727" y="1386829"/>
            <a:ext cx="2334814" cy="468008"/>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 </a:t>
            </a:r>
            <a:r>
              <a:rPr lang="en-US" sz="2400" b="1" dirty="0" smtClean="0">
                <a:solidFill>
                  <a:schemeClr val="tx1"/>
                </a:solidFill>
              </a:rPr>
              <a:t>Select</a:t>
            </a:r>
            <a:r>
              <a:rPr lang="en-US" sz="2400" dirty="0" smtClean="0">
                <a:solidFill>
                  <a:schemeClr val="tx1"/>
                </a:solidFill>
              </a:rPr>
              <a:t> Division</a:t>
            </a:r>
            <a:endParaRPr lang="en-US" sz="2400" dirty="0">
              <a:solidFill>
                <a:schemeClr val="tx1"/>
              </a:solidFill>
            </a:endParaRPr>
          </a:p>
        </p:txBody>
      </p:sp>
      <p:sp>
        <p:nvSpPr>
          <p:cNvPr id="23" name="Rounded Rectangular Callout 22"/>
          <p:cNvSpPr/>
          <p:nvPr/>
        </p:nvSpPr>
        <p:spPr>
          <a:xfrm>
            <a:off x="3962006" y="1338999"/>
            <a:ext cx="1956101"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a:t>
            </a:r>
            <a:r>
              <a:rPr lang="en-US" sz="2400" b="1" dirty="0" smtClean="0">
                <a:solidFill>
                  <a:schemeClr val="tx1"/>
                </a:solidFill>
              </a:rPr>
              <a:t>Select</a:t>
            </a:r>
            <a:r>
              <a:rPr lang="en-US" sz="2400" dirty="0" smtClean="0">
                <a:solidFill>
                  <a:schemeClr val="tx1"/>
                </a:solidFill>
              </a:rPr>
              <a:t> Unit</a:t>
            </a:r>
            <a:endParaRPr lang="en-US" sz="2400" dirty="0">
              <a:solidFill>
                <a:schemeClr val="tx1"/>
              </a:solidFill>
            </a:endParaRPr>
          </a:p>
        </p:txBody>
      </p:sp>
      <p:sp>
        <p:nvSpPr>
          <p:cNvPr id="24" name="Rounded Rectangular Callout 23"/>
          <p:cNvSpPr/>
          <p:nvPr/>
        </p:nvSpPr>
        <p:spPr>
          <a:xfrm>
            <a:off x="6281037" y="1315551"/>
            <a:ext cx="1996951"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a:t>
            </a:r>
            <a:r>
              <a:rPr lang="en-US" sz="2400" b="1" dirty="0" smtClean="0">
                <a:solidFill>
                  <a:schemeClr val="tx1"/>
                </a:solidFill>
              </a:rPr>
              <a:t>Select</a:t>
            </a:r>
            <a:r>
              <a:rPr lang="en-US" sz="2400" dirty="0" smtClean="0">
                <a:solidFill>
                  <a:schemeClr val="tx1"/>
                </a:solidFill>
              </a:rPr>
              <a:t> Term</a:t>
            </a:r>
            <a:endParaRPr lang="en-US" sz="2400" dirty="0">
              <a:solidFill>
                <a:schemeClr val="tx1"/>
              </a:solidFill>
            </a:endParaRPr>
          </a:p>
        </p:txBody>
      </p:sp>
      <p:sp>
        <p:nvSpPr>
          <p:cNvPr id="10" name="Slide Number Placeholder 1"/>
          <p:cNvSpPr>
            <a:spLocks noGrp="1"/>
          </p:cNvSpPr>
          <p:nvPr>
            <p:ph type="sldNum" sz="quarter" idx="12"/>
          </p:nvPr>
        </p:nvSpPr>
        <p:spPr>
          <a:xfrm>
            <a:off x="8555736" y="6356352"/>
            <a:ext cx="3276600" cy="365125"/>
          </a:xfrm>
        </p:spPr>
        <p:txBody>
          <a:bodyPr/>
          <a:lstStyle/>
          <a:p>
            <a:r>
              <a:rPr lang="en-US" dirty="0" smtClean="0"/>
              <a:t>25</a:t>
            </a:r>
            <a:endParaRPr lang="en-US" dirty="0"/>
          </a:p>
        </p:txBody>
      </p:sp>
    </p:spTree>
    <p:extLst>
      <p:ext uri="{BB962C8B-B14F-4D97-AF65-F5344CB8AC3E}">
        <p14:creationId xmlns:p14="http://schemas.microsoft.com/office/powerpoint/2010/main" val="120454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366" y="1587731"/>
            <a:ext cx="8752935" cy="5112793"/>
          </a:xfrm>
          <a:prstGeom prst="rect">
            <a:avLst/>
          </a:prstGeom>
        </p:spPr>
      </p:pic>
      <p:pic>
        <p:nvPicPr>
          <p:cNvPr id="3" name="Picture 2"/>
          <p:cNvPicPr>
            <a:picLocks noChangeAspect="1"/>
          </p:cNvPicPr>
          <p:nvPr/>
        </p:nvPicPr>
        <p:blipFill>
          <a:blip r:embed="rId4"/>
          <a:stretch>
            <a:fillRect/>
          </a:stretch>
        </p:blipFill>
        <p:spPr>
          <a:xfrm>
            <a:off x="508000" y="498764"/>
            <a:ext cx="11443184" cy="755970"/>
          </a:xfrm>
          <a:prstGeom prst="rect">
            <a:avLst/>
          </a:prstGeom>
        </p:spPr>
      </p:pic>
      <p:cxnSp>
        <p:nvCxnSpPr>
          <p:cNvPr id="6" name="Straight Arrow Connector 5"/>
          <p:cNvCxnSpPr/>
          <p:nvPr/>
        </p:nvCxnSpPr>
        <p:spPr>
          <a:xfrm flipH="1">
            <a:off x="6806627" y="2385753"/>
            <a:ext cx="1298282" cy="90382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7246456" y="1193859"/>
            <a:ext cx="4521342" cy="125227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This example shows success for one term (Fall 2016).</a:t>
            </a:r>
            <a:endParaRPr lang="en-US" sz="2400" dirty="0">
              <a:solidFill>
                <a:schemeClr val="tx1"/>
              </a:solidFill>
            </a:endParaRPr>
          </a:p>
        </p:txBody>
      </p:sp>
      <p:sp>
        <p:nvSpPr>
          <p:cNvPr id="7" name="Slide Number Placeholder 1"/>
          <p:cNvSpPr>
            <a:spLocks noGrp="1"/>
          </p:cNvSpPr>
          <p:nvPr>
            <p:ph type="sldNum" sz="quarter" idx="12"/>
          </p:nvPr>
        </p:nvSpPr>
        <p:spPr>
          <a:xfrm>
            <a:off x="8555736" y="6356352"/>
            <a:ext cx="3276600" cy="365125"/>
          </a:xfrm>
        </p:spPr>
        <p:txBody>
          <a:bodyPr/>
          <a:lstStyle/>
          <a:p>
            <a:r>
              <a:rPr lang="en-US" dirty="0" smtClean="0"/>
              <a:t>26</a:t>
            </a:r>
            <a:endParaRPr lang="en-US" dirty="0"/>
          </a:p>
        </p:txBody>
      </p:sp>
    </p:spTree>
    <p:extLst>
      <p:ext uri="{BB962C8B-B14F-4D97-AF65-F5344CB8AC3E}">
        <p14:creationId xmlns:p14="http://schemas.microsoft.com/office/powerpoint/2010/main" val="285258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403057" y="1846319"/>
            <a:ext cx="6665766" cy="4655830"/>
          </a:xfrm>
          <a:prstGeom prst="rect">
            <a:avLst/>
          </a:prstGeom>
        </p:spPr>
      </p:pic>
      <p:pic>
        <p:nvPicPr>
          <p:cNvPr id="40" name="Picture 39"/>
          <p:cNvPicPr>
            <a:picLocks noChangeAspect="1"/>
          </p:cNvPicPr>
          <p:nvPr/>
        </p:nvPicPr>
        <p:blipFill>
          <a:blip r:embed="rId4"/>
          <a:stretch>
            <a:fillRect/>
          </a:stretch>
        </p:blipFill>
        <p:spPr>
          <a:xfrm>
            <a:off x="7968925" y="1858597"/>
            <a:ext cx="4225518" cy="4558908"/>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SUCCESS - Selecting Items</a:t>
            </a:r>
            <a:endParaRPr lang="en-US" b="1" dirty="0">
              <a:solidFill>
                <a:schemeClr val="tx1"/>
              </a:solidFill>
            </a:endParaRPr>
          </a:p>
        </p:txBody>
      </p:sp>
      <p:cxnSp>
        <p:nvCxnSpPr>
          <p:cNvPr id="9" name="Straight Arrow Connector 8"/>
          <p:cNvCxnSpPr/>
          <p:nvPr/>
        </p:nvCxnSpPr>
        <p:spPr>
          <a:xfrm>
            <a:off x="6361043" y="2287958"/>
            <a:ext cx="1482079" cy="7363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2326667" y="1381758"/>
            <a:ext cx="4261099" cy="2144441"/>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Select</a:t>
            </a:r>
            <a:r>
              <a:rPr lang="en-US" sz="2400" dirty="0" smtClean="0">
                <a:solidFill>
                  <a:schemeClr val="tx1"/>
                </a:solidFill>
              </a:rPr>
              <a:t> for Full Window</a:t>
            </a:r>
          </a:p>
          <a:p>
            <a:pPr algn="ctr"/>
            <a:r>
              <a:rPr lang="en-US" sz="2400" dirty="0">
                <a:solidFill>
                  <a:schemeClr val="tx1"/>
                </a:solidFill>
              </a:rPr>
              <a:t>Note: this will open up a new tab in your web browser. To close, just close the tab and you will be back to the previous menu</a:t>
            </a:r>
            <a:r>
              <a:rPr lang="en-US" sz="2400" dirty="0" smtClean="0">
                <a:solidFill>
                  <a:schemeClr val="tx1"/>
                </a:solidFill>
              </a:rPr>
              <a:t>”</a:t>
            </a:r>
            <a:endParaRPr lang="en-US" sz="2400" dirty="0">
              <a:solidFill>
                <a:schemeClr val="tx1"/>
              </a:solidFill>
            </a:endParaRPr>
          </a:p>
        </p:txBody>
      </p:sp>
      <p:sp>
        <p:nvSpPr>
          <p:cNvPr id="36" name="Rounded Rectangular Callout 35"/>
          <p:cNvSpPr/>
          <p:nvPr/>
        </p:nvSpPr>
        <p:spPr>
          <a:xfrm>
            <a:off x="7423265" y="3125585"/>
            <a:ext cx="4698399" cy="365290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a typeface="Calibri" panose="020F0502020204030204" pitchFamily="34" charset="0"/>
                <a:cs typeface="Times New Roman" panose="02020603050405020304" pitchFamily="18" charset="0"/>
              </a:rPr>
              <a:t>*</a:t>
            </a:r>
            <a:r>
              <a:rPr lang="en-US" sz="2400" dirty="0" smtClean="0">
                <a:solidFill>
                  <a:schemeClr val="tx1"/>
                </a:solidFill>
                <a:ea typeface="Calibri" panose="020F0502020204030204" pitchFamily="34" charset="0"/>
                <a:cs typeface="Times New Roman" panose="02020603050405020304" pitchFamily="18" charset="0"/>
              </a:rPr>
              <a:t> </a:t>
            </a:r>
            <a:r>
              <a:rPr lang="en-US" sz="2400" dirty="0">
                <a:solidFill>
                  <a:schemeClr val="tx1"/>
                </a:solidFill>
              </a:rPr>
              <a:t>In each of the drop down menus (i.e. </a:t>
            </a:r>
            <a:r>
              <a:rPr lang="en-US" sz="2400" b="1" dirty="0">
                <a:solidFill>
                  <a:schemeClr val="tx1"/>
                </a:solidFill>
              </a:rPr>
              <a:t>Division</a:t>
            </a:r>
            <a:r>
              <a:rPr lang="en-US" sz="2400" dirty="0">
                <a:solidFill>
                  <a:schemeClr val="tx1"/>
                </a:solidFill>
              </a:rPr>
              <a:t>, </a:t>
            </a:r>
            <a:r>
              <a:rPr lang="en-US" sz="2400" b="1" dirty="0">
                <a:solidFill>
                  <a:schemeClr val="tx1"/>
                </a:solidFill>
              </a:rPr>
              <a:t>Unit</a:t>
            </a:r>
            <a:r>
              <a:rPr lang="en-US" sz="2400" dirty="0">
                <a:solidFill>
                  <a:schemeClr val="tx1"/>
                </a:solidFill>
              </a:rPr>
              <a:t>, </a:t>
            </a:r>
            <a:r>
              <a:rPr lang="en-US" sz="2400" b="1" dirty="0">
                <a:solidFill>
                  <a:schemeClr val="tx1"/>
                </a:solidFill>
              </a:rPr>
              <a:t>Term</a:t>
            </a:r>
            <a:r>
              <a:rPr lang="en-US" sz="2400" dirty="0">
                <a:solidFill>
                  <a:schemeClr val="tx1"/>
                </a:solidFill>
              </a:rPr>
              <a:t>), you can select multiple terms, units and divisions. Just left click on each drop down menu, press “</a:t>
            </a:r>
            <a:r>
              <a:rPr lang="en-US" sz="2400" b="1" dirty="0">
                <a:solidFill>
                  <a:schemeClr val="tx1"/>
                </a:solidFill>
              </a:rPr>
              <a:t>Ctrl</a:t>
            </a:r>
            <a:r>
              <a:rPr lang="en-US" sz="2400" dirty="0">
                <a:solidFill>
                  <a:schemeClr val="tx1"/>
                </a:solidFill>
              </a:rPr>
              <a:t>” on your keyboard and click on the desired filter. (‘</a:t>
            </a:r>
            <a:r>
              <a:rPr lang="en-US" sz="2400" b="1" dirty="0" err="1">
                <a:solidFill>
                  <a:schemeClr val="tx1"/>
                </a:solidFill>
              </a:rPr>
              <a:t>Cmd</a:t>
            </a:r>
            <a:r>
              <a:rPr lang="en-US" sz="2400" dirty="0">
                <a:solidFill>
                  <a:schemeClr val="tx1"/>
                </a:solidFill>
              </a:rPr>
              <a:t>’ for Mac users). To minimize the drop down menu, just left click on the menu </a:t>
            </a:r>
            <a:r>
              <a:rPr lang="en-US" sz="2400" dirty="0" smtClean="0">
                <a:solidFill>
                  <a:schemeClr val="tx1"/>
                </a:solidFill>
              </a:rPr>
              <a:t>again”</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7</a:t>
            </a:fld>
            <a:endParaRPr lang="en-US" dirty="0"/>
          </a:p>
        </p:txBody>
      </p:sp>
    </p:spTree>
    <p:extLst>
      <p:ext uri="{BB962C8B-B14F-4D97-AF65-F5344CB8AC3E}">
        <p14:creationId xmlns:p14="http://schemas.microsoft.com/office/powerpoint/2010/main" val="2760515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SUCCESS – By Term/Gender</a:t>
            </a:r>
            <a:endParaRPr lang="en-US" b="1" dirty="0">
              <a:solidFill>
                <a:schemeClr val="tx1"/>
              </a:solidFill>
            </a:endParaRPr>
          </a:p>
        </p:txBody>
      </p:sp>
      <p:pic>
        <p:nvPicPr>
          <p:cNvPr id="18" name="Picture 17"/>
          <p:cNvPicPr>
            <a:picLocks noChangeAspect="1"/>
          </p:cNvPicPr>
          <p:nvPr/>
        </p:nvPicPr>
        <p:blipFill>
          <a:blip r:embed="rId3"/>
          <a:stretch>
            <a:fillRect/>
          </a:stretch>
        </p:blipFill>
        <p:spPr>
          <a:xfrm>
            <a:off x="1580311" y="2291404"/>
            <a:ext cx="6386171" cy="4467286"/>
          </a:xfrm>
          <a:prstGeom prst="rect">
            <a:avLst/>
          </a:prstGeom>
        </p:spPr>
      </p:pic>
      <p:pic>
        <p:nvPicPr>
          <p:cNvPr id="7" name="Picture 6"/>
          <p:cNvPicPr>
            <a:picLocks noChangeAspect="1"/>
          </p:cNvPicPr>
          <p:nvPr/>
        </p:nvPicPr>
        <p:blipFill>
          <a:blip r:embed="rId4"/>
          <a:stretch>
            <a:fillRect/>
          </a:stretch>
        </p:blipFill>
        <p:spPr>
          <a:xfrm>
            <a:off x="7913728" y="2291404"/>
            <a:ext cx="4225518" cy="4558908"/>
          </a:xfrm>
          <a:prstGeom prst="rect">
            <a:avLst/>
          </a:prstGeom>
        </p:spPr>
      </p:pic>
      <p:cxnSp>
        <p:nvCxnSpPr>
          <p:cNvPr id="8" name="Straight Arrow Connector 7"/>
          <p:cNvCxnSpPr/>
          <p:nvPr/>
        </p:nvCxnSpPr>
        <p:spPr>
          <a:xfrm flipH="1">
            <a:off x="3156441" y="1749669"/>
            <a:ext cx="1028697" cy="5072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3894992" y="1379864"/>
            <a:ext cx="5232759" cy="739610"/>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second tab in the Success section displays </a:t>
            </a:r>
            <a:r>
              <a:rPr lang="en-US" sz="2400" b="1" dirty="0">
                <a:solidFill>
                  <a:schemeClr val="tx1"/>
                </a:solidFill>
              </a:rPr>
              <a:t>Term by Gender</a:t>
            </a:r>
          </a:p>
        </p:txBody>
      </p:sp>
      <p:pic>
        <p:nvPicPr>
          <p:cNvPr id="2" name="Picture 1"/>
          <p:cNvPicPr>
            <a:picLocks noChangeAspect="1"/>
          </p:cNvPicPr>
          <p:nvPr/>
        </p:nvPicPr>
        <p:blipFill>
          <a:blip r:embed="rId5"/>
          <a:stretch>
            <a:fillRect/>
          </a:stretch>
        </p:blipFill>
        <p:spPr>
          <a:xfrm>
            <a:off x="1785168" y="3782315"/>
            <a:ext cx="5951122" cy="2612495"/>
          </a:xfrm>
          <a:prstGeom prst="rect">
            <a:avLst/>
          </a:prstGeom>
        </p:spPr>
      </p:pic>
      <p:cxnSp>
        <p:nvCxnSpPr>
          <p:cNvPr id="10" name="Straight Arrow Connector 9"/>
          <p:cNvCxnSpPr/>
          <p:nvPr/>
        </p:nvCxnSpPr>
        <p:spPr>
          <a:xfrm flipH="1" flipV="1">
            <a:off x="7310662" y="4778671"/>
            <a:ext cx="1595946" cy="1801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519744" y="3782315"/>
            <a:ext cx="3312591" cy="2266793"/>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 </a:t>
            </a:r>
            <a:r>
              <a:rPr lang="en-US" sz="2400" dirty="0">
                <a:solidFill>
                  <a:schemeClr val="tx1"/>
                </a:solidFill>
              </a:rPr>
              <a:t>user can hover over a bar </a:t>
            </a:r>
            <a:r>
              <a:rPr lang="en-US" sz="2400" dirty="0" smtClean="0">
                <a:solidFill>
                  <a:schemeClr val="tx1"/>
                </a:solidFill>
              </a:rPr>
              <a:t>and </a:t>
            </a:r>
            <a:r>
              <a:rPr lang="en-US" sz="2400" dirty="0">
                <a:solidFill>
                  <a:schemeClr val="tx1"/>
                </a:solidFill>
              </a:rPr>
              <a:t>they can get the </a:t>
            </a:r>
            <a:r>
              <a:rPr lang="en-US" sz="2400" b="1" dirty="0" smtClean="0">
                <a:solidFill>
                  <a:schemeClr val="tx1"/>
                </a:solidFill>
              </a:rPr>
              <a:t>Title</a:t>
            </a:r>
            <a:r>
              <a:rPr lang="en-US" sz="2400" dirty="0" smtClean="0">
                <a:solidFill>
                  <a:schemeClr val="tx1"/>
                </a:solidFill>
              </a:rPr>
              <a:t> </a:t>
            </a:r>
            <a:r>
              <a:rPr lang="en-US" sz="2400" dirty="0">
                <a:solidFill>
                  <a:schemeClr val="tx1"/>
                </a:solidFill>
              </a:rPr>
              <a:t>of the bar as well as the </a:t>
            </a:r>
            <a:r>
              <a:rPr lang="en-US" sz="2400" b="1" dirty="0" smtClean="0">
                <a:solidFill>
                  <a:schemeClr val="tx1"/>
                </a:solidFill>
              </a:rPr>
              <a:t>Count</a:t>
            </a:r>
          </a:p>
          <a:p>
            <a:pPr algn="ctr"/>
            <a:r>
              <a:rPr lang="en-US" sz="2400" i="1" dirty="0" smtClean="0">
                <a:solidFill>
                  <a:schemeClr val="tx1"/>
                </a:solidFill>
              </a:rPr>
              <a:t>(available throughout the interface)</a:t>
            </a:r>
            <a:endParaRPr lang="en-US" sz="2400" i="1" dirty="0">
              <a:solidFill>
                <a:schemeClr val="tx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pPr/>
              <a:t>8</a:t>
            </a:fld>
            <a:endParaRPr lang="en-US" dirty="0"/>
          </a:p>
        </p:txBody>
      </p:sp>
    </p:spTree>
    <p:extLst>
      <p:ext uri="{BB962C8B-B14F-4D97-AF65-F5344CB8AC3E}">
        <p14:creationId xmlns:p14="http://schemas.microsoft.com/office/powerpoint/2010/main" val="2667431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Enrolled/ Success by Term</a:t>
            </a:r>
            <a:endParaRPr lang="en-US" b="1" dirty="0">
              <a:solidFill>
                <a:schemeClr val="tx1"/>
              </a:solidFill>
            </a:endParaRPr>
          </a:p>
        </p:txBody>
      </p:sp>
      <p:pic>
        <p:nvPicPr>
          <p:cNvPr id="7" name="Picture 6"/>
          <p:cNvPicPr>
            <a:picLocks noChangeAspect="1"/>
          </p:cNvPicPr>
          <p:nvPr/>
        </p:nvPicPr>
        <p:blipFill>
          <a:blip r:embed="rId3"/>
          <a:stretch>
            <a:fillRect/>
          </a:stretch>
        </p:blipFill>
        <p:spPr>
          <a:xfrm>
            <a:off x="1495382" y="2156528"/>
            <a:ext cx="6515038" cy="4513383"/>
          </a:xfrm>
          <a:prstGeom prst="rect">
            <a:avLst/>
          </a:prstGeom>
        </p:spPr>
      </p:pic>
      <p:pic>
        <p:nvPicPr>
          <p:cNvPr id="8" name="Picture 7"/>
          <p:cNvPicPr>
            <a:picLocks noChangeAspect="1"/>
          </p:cNvPicPr>
          <p:nvPr/>
        </p:nvPicPr>
        <p:blipFill>
          <a:blip r:embed="rId4"/>
          <a:stretch>
            <a:fillRect/>
          </a:stretch>
        </p:blipFill>
        <p:spPr>
          <a:xfrm>
            <a:off x="7991091" y="2165319"/>
            <a:ext cx="4183322" cy="4513383"/>
          </a:xfrm>
          <a:prstGeom prst="rect">
            <a:avLst/>
          </a:prstGeom>
        </p:spPr>
      </p:pic>
      <p:cxnSp>
        <p:nvCxnSpPr>
          <p:cNvPr id="10" name="Straight Arrow Connector 9"/>
          <p:cNvCxnSpPr/>
          <p:nvPr/>
        </p:nvCxnSpPr>
        <p:spPr>
          <a:xfrm flipH="1">
            <a:off x="4440118" y="1695227"/>
            <a:ext cx="1028697" cy="5072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5374711" y="1186962"/>
            <a:ext cx="5580446" cy="126609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third tab displays </a:t>
            </a:r>
            <a:r>
              <a:rPr lang="en-US" sz="2400" b="1" dirty="0" smtClean="0">
                <a:solidFill>
                  <a:schemeClr val="tx1"/>
                </a:solidFill>
              </a:rPr>
              <a:t>Enrolled </a:t>
            </a:r>
            <a:r>
              <a:rPr lang="en-US" sz="2400" b="1" dirty="0">
                <a:solidFill>
                  <a:schemeClr val="tx1"/>
                </a:solidFill>
              </a:rPr>
              <a:t>by </a:t>
            </a:r>
            <a:r>
              <a:rPr lang="en-US" sz="2400" b="1" dirty="0" smtClean="0">
                <a:solidFill>
                  <a:schemeClr val="tx1"/>
                </a:solidFill>
              </a:rPr>
              <a:t>Success </a:t>
            </a:r>
            <a:r>
              <a:rPr lang="en-US" sz="2400" b="1" dirty="0">
                <a:solidFill>
                  <a:schemeClr val="tx1"/>
                </a:solidFill>
              </a:rPr>
              <a:t>and </a:t>
            </a:r>
            <a:r>
              <a:rPr lang="en-US" sz="2400" b="1" dirty="0" smtClean="0">
                <a:solidFill>
                  <a:schemeClr val="tx1"/>
                </a:solidFill>
              </a:rPr>
              <a:t>Term</a:t>
            </a:r>
            <a:r>
              <a:rPr lang="en-US" sz="2400" dirty="0">
                <a:solidFill>
                  <a:schemeClr val="tx1"/>
                </a:solidFill>
              </a:rPr>
              <a:t>.  Student has received a ‘C’ or </a:t>
            </a:r>
            <a:r>
              <a:rPr lang="en-US" sz="2400" dirty="0" smtClean="0">
                <a:solidFill>
                  <a:schemeClr val="tx1"/>
                </a:solidFill>
              </a:rPr>
              <a:t>higher </a:t>
            </a:r>
            <a:r>
              <a:rPr lang="en-US" sz="2400" dirty="0">
                <a:solidFill>
                  <a:schemeClr val="tx1"/>
                </a:solidFill>
              </a:rPr>
              <a:t>by the end of </a:t>
            </a:r>
            <a:r>
              <a:rPr lang="en-US" sz="2400" dirty="0" smtClean="0">
                <a:solidFill>
                  <a:schemeClr val="tx1"/>
                </a:solidFill>
              </a:rPr>
              <a:t>Term.</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9</a:t>
            </a:fld>
            <a:endParaRPr lang="en-US" dirty="0"/>
          </a:p>
        </p:txBody>
      </p:sp>
    </p:spTree>
    <p:extLst>
      <p:ext uri="{BB962C8B-B14F-4D97-AF65-F5344CB8AC3E}">
        <p14:creationId xmlns:p14="http://schemas.microsoft.com/office/powerpoint/2010/main" val="1262915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26590</TotalTime>
  <Words>1006</Words>
  <Application>Microsoft Office PowerPoint</Application>
  <PresentationFormat>Widescreen</PresentationFormat>
  <Paragraphs>117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Making Templates Accessible</vt:lpstr>
      <vt:lpstr>Planning for Institutional Effectiveness Data Review</vt:lpstr>
      <vt:lpstr>Data Review - Login</vt:lpstr>
      <vt:lpstr>Data Review - Login</vt:lpstr>
      <vt:lpstr>Data Review – Access Data</vt:lpstr>
      <vt:lpstr>Data Review – SUCCESS - Selecting Items</vt:lpstr>
      <vt:lpstr>PowerPoint Presentation</vt:lpstr>
      <vt:lpstr>Data Review – SUCCESS - Selecting Items</vt:lpstr>
      <vt:lpstr>Data Review – SUCCESS – By Term/Gender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Suarez, Pedro L.</cp:lastModifiedBy>
  <cp:revision>604</cp:revision>
  <dcterms:created xsi:type="dcterms:W3CDTF">2018-01-26T20:40:34Z</dcterms:created>
  <dcterms:modified xsi:type="dcterms:W3CDTF">2018-03-07T23:53:25Z</dcterms:modified>
  <cp:version/>
</cp:coreProperties>
</file>